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86"/>
  </p:notesMasterIdLst>
  <p:sldIdLst>
    <p:sldId id="258" r:id="rId2"/>
    <p:sldId id="257" r:id="rId3"/>
    <p:sldId id="259" r:id="rId4"/>
    <p:sldId id="284" r:id="rId5"/>
    <p:sldId id="260" r:id="rId6"/>
    <p:sldId id="408" r:id="rId7"/>
    <p:sldId id="409" r:id="rId8"/>
    <p:sldId id="410" r:id="rId9"/>
    <p:sldId id="411" r:id="rId10"/>
    <p:sldId id="412" r:id="rId11"/>
    <p:sldId id="413" r:id="rId12"/>
    <p:sldId id="366" r:id="rId13"/>
    <p:sldId id="365" r:id="rId14"/>
    <p:sldId id="301" r:id="rId15"/>
    <p:sldId id="298" r:id="rId16"/>
    <p:sldId id="367" r:id="rId17"/>
    <p:sldId id="339" r:id="rId18"/>
    <p:sldId id="368" r:id="rId19"/>
    <p:sldId id="271" r:id="rId20"/>
    <p:sldId id="267" r:id="rId21"/>
    <p:sldId id="268" r:id="rId22"/>
    <p:sldId id="288" r:id="rId23"/>
    <p:sldId id="266" r:id="rId24"/>
    <p:sldId id="265" r:id="rId25"/>
    <p:sldId id="279" r:id="rId26"/>
    <p:sldId id="278" r:id="rId27"/>
    <p:sldId id="289" r:id="rId28"/>
    <p:sldId id="306" r:id="rId29"/>
    <p:sldId id="304" r:id="rId30"/>
    <p:sldId id="308" r:id="rId31"/>
    <p:sldId id="310" r:id="rId32"/>
    <p:sldId id="307" r:id="rId33"/>
    <p:sldId id="309" r:id="rId34"/>
    <p:sldId id="341" r:id="rId35"/>
    <p:sldId id="342" r:id="rId36"/>
    <p:sldId id="311" r:id="rId37"/>
    <p:sldId id="369" r:id="rId38"/>
    <p:sldId id="316" r:id="rId39"/>
    <p:sldId id="317" r:id="rId40"/>
    <p:sldId id="388" r:id="rId41"/>
    <p:sldId id="389" r:id="rId42"/>
    <p:sldId id="313" r:id="rId43"/>
    <p:sldId id="391" r:id="rId44"/>
    <p:sldId id="318" r:id="rId45"/>
    <p:sldId id="319" r:id="rId46"/>
    <p:sldId id="320" r:id="rId47"/>
    <p:sldId id="321" r:id="rId48"/>
    <p:sldId id="322" r:id="rId49"/>
    <p:sldId id="386" r:id="rId50"/>
    <p:sldId id="323" r:id="rId51"/>
    <p:sldId id="324" r:id="rId52"/>
    <p:sldId id="387" r:id="rId53"/>
    <p:sldId id="392" r:id="rId54"/>
    <p:sldId id="393" r:id="rId55"/>
    <p:sldId id="394" r:id="rId56"/>
    <p:sldId id="395" r:id="rId57"/>
    <p:sldId id="396" r:id="rId58"/>
    <p:sldId id="397" r:id="rId59"/>
    <p:sldId id="325" r:id="rId60"/>
    <p:sldId id="326" r:id="rId61"/>
    <p:sldId id="372" r:id="rId62"/>
    <p:sldId id="398" r:id="rId63"/>
    <p:sldId id="399" r:id="rId64"/>
    <p:sldId id="400" r:id="rId65"/>
    <p:sldId id="297" r:id="rId66"/>
    <p:sldId id="401" r:id="rId67"/>
    <p:sldId id="276" r:id="rId68"/>
    <p:sldId id="374" r:id="rId69"/>
    <p:sldId id="376" r:id="rId70"/>
    <p:sldId id="375" r:id="rId71"/>
    <p:sldId id="373" r:id="rId72"/>
    <p:sldId id="377" r:id="rId73"/>
    <p:sldId id="280" r:id="rId74"/>
    <p:sldId id="371" r:id="rId75"/>
    <p:sldId id="402" r:id="rId76"/>
    <p:sldId id="403" r:id="rId77"/>
    <p:sldId id="404" r:id="rId78"/>
    <p:sldId id="295" r:id="rId79"/>
    <p:sldId id="300" r:id="rId80"/>
    <p:sldId id="407" r:id="rId81"/>
    <p:sldId id="405" r:id="rId82"/>
    <p:sldId id="285" r:id="rId83"/>
    <p:sldId id="286" r:id="rId84"/>
    <p:sldId id="287" r:id="rId8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00FF"/>
    <a:srgbClr val="FF99FF"/>
    <a:srgbClr val="1562A5"/>
    <a:srgbClr val="64D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45A70-4811-41CE-A7B8-9CA8356F3F64}" type="datetimeFigureOut">
              <a:rPr lang="zh-TW" altLang="en-US" smtClean="0"/>
              <a:t>2025/9/18</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C6B64-D6BE-47B1-97CD-10FD82DE76F1}" type="slidenum">
              <a:rPr lang="zh-TW" altLang="en-US" smtClean="0"/>
              <a:t>‹#›</a:t>
            </a:fld>
            <a:endParaRPr lang="zh-TW" altLang="en-US"/>
          </a:p>
        </p:txBody>
      </p:sp>
    </p:spTree>
    <p:extLst>
      <p:ext uri="{BB962C8B-B14F-4D97-AF65-F5344CB8AC3E}">
        <p14:creationId xmlns:p14="http://schemas.microsoft.com/office/powerpoint/2010/main" val="79758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emf"/><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57250" y="3920407"/>
            <a:ext cx="10477500" cy="1003053"/>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p>
            <a:fld id="{14DCAF70-D364-430B-A1BC-86A640CEF659}" type="datetime1">
              <a:rPr lang="zh-TW" altLang="en-US" smtClean="0"/>
              <a:t>2025/9/18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086850" y="6356350"/>
            <a:ext cx="2743200" cy="365125"/>
          </a:xfrm>
        </p:spPr>
        <p:txBody>
          <a:bodyPr/>
          <a:lstStyle/>
          <a:p>
            <a:fld id="{375CE6C3-1D6C-4ED7-AB26-3FE69FC665DE}" type="slidenum">
              <a:rPr lang="zh-TW" altLang="en-US" smtClean="0"/>
              <a:t>‹#›</a:t>
            </a:fld>
            <a:endParaRPr lang="zh-TW" altLang="en-US"/>
          </a:p>
        </p:txBody>
      </p:sp>
      <p:pic>
        <p:nvPicPr>
          <p:cNvPr id="7" name="图片 13">
            <a:extLst>
              <a:ext uri="{FF2B5EF4-FFF2-40B4-BE49-F238E27FC236}">
                <a16:creationId xmlns:a16="http://schemas.microsoft.com/office/drawing/2014/main" id="{827E48EB-375B-46A9-9BDC-BEB47E9DE9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7" r="-188"/>
          <a:stretch/>
        </p:blipFill>
        <p:spPr>
          <a:xfrm>
            <a:off x="6793118" y="-10161"/>
            <a:ext cx="5409042" cy="931649"/>
          </a:xfrm>
          <a:prstGeom prst="rect">
            <a:avLst/>
          </a:prstGeom>
        </p:spPr>
      </p:pic>
      <p:pic>
        <p:nvPicPr>
          <p:cNvPr id="8" name="图片 14">
            <a:extLst>
              <a:ext uri="{FF2B5EF4-FFF2-40B4-BE49-F238E27FC236}">
                <a16:creationId xmlns:a16="http://schemas.microsoft.com/office/drawing/2014/main" id="{A19BA7EA-226F-4C2B-8B85-50D75C864B8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89" r="-256" b="49563"/>
          <a:stretch/>
        </p:blipFill>
        <p:spPr>
          <a:xfrm>
            <a:off x="-40640" y="5291936"/>
            <a:ext cx="7891485" cy="1602576"/>
          </a:xfrm>
          <a:prstGeom prst="rect">
            <a:avLst/>
          </a:prstGeom>
        </p:spPr>
      </p:pic>
      <p:sp>
        <p:nvSpPr>
          <p:cNvPr id="2" name="標題 1"/>
          <p:cNvSpPr>
            <a:spLocks noGrp="1"/>
          </p:cNvSpPr>
          <p:nvPr>
            <p:ph type="ctrTitle"/>
          </p:nvPr>
        </p:nvSpPr>
        <p:spPr>
          <a:xfrm>
            <a:off x="857250" y="1403495"/>
            <a:ext cx="10477500" cy="2387600"/>
          </a:xfrm>
        </p:spPr>
        <p:txBody>
          <a:bodyPr anchor="ctr"/>
          <a:lstStyle>
            <a:lvl1pPr algn="ctr">
              <a:defRPr sz="6000"/>
            </a:lvl1pPr>
          </a:lstStyle>
          <a:p>
            <a:r>
              <a:rPr lang="zh-TW" altLang="en-US" dirty="0"/>
              <a:t>按一下以編輯母片標題樣式</a:t>
            </a:r>
          </a:p>
        </p:txBody>
      </p:sp>
      <p:sp>
        <p:nvSpPr>
          <p:cNvPr id="12" name="文字方塊 11"/>
          <p:cNvSpPr txBox="1"/>
          <p:nvPr userDrawn="1"/>
        </p:nvSpPr>
        <p:spPr>
          <a:xfrm>
            <a:off x="-12442" y="6534126"/>
            <a:ext cx="4493538" cy="307777"/>
          </a:xfrm>
          <a:prstGeom prst="rect">
            <a:avLst/>
          </a:prstGeom>
          <a:noFill/>
        </p:spPr>
        <p:txBody>
          <a:bodyPr wrap="none" rtlCol="0">
            <a:spAutoFit/>
          </a:bodyPr>
          <a:lstStyle/>
          <a:p>
            <a:r>
              <a:rPr lang="zh-TW" altLang="en-US" sz="1400" b="1" dirty="0">
                <a:solidFill>
                  <a:schemeClr val="bg1">
                    <a:lumMod val="75000"/>
                  </a:schemeClr>
                </a:solidFill>
                <a:latin typeface="微軟正黑體" panose="020B0604030504040204" pitchFamily="34" charset="-120"/>
                <a:ea typeface="微軟正黑體" panose="020B0604030504040204" pitchFamily="34" charset="-120"/>
              </a:rPr>
              <a:t>溫馨校園．多元學習．創新發明．優質卓越．打造品牌</a:t>
            </a:r>
          </a:p>
        </p:txBody>
      </p:sp>
      <p:sp>
        <p:nvSpPr>
          <p:cNvPr id="13" name="文字方塊 12"/>
          <p:cNvSpPr txBox="1"/>
          <p:nvPr userDrawn="1"/>
        </p:nvSpPr>
        <p:spPr>
          <a:xfrm>
            <a:off x="-33706" y="6510941"/>
            <a:ext cx="4493538" cy="307777"/>
          </a:xfrm>
          <a:prstGeom prst="rect">
            <a:avLst/>
          </a:prstGeom>
          <a:noFill/>
        </p:spPr>
        <p:txBody>
          <a:bodyPr wrap="non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rPr>
              <a:t>溫馨校園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5">
                    <a:lumMod val="50000"/>
                  </a:schemeClr>
                </a:solidFill>
                <a:latin typeface="微軟正黑體" panose="020B0604030504040204" pitchFamily="34" charset="-120"/>
                <a:ea typeface="微軟正黑體" panose="020B0604030504040204" pitchFamily="34" charset="-120"/>
              </a:rPr>
              <a:t>多元學習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7030A0"/>
                </a:solidFill>
                <a:latin typeface="微軟正黑體" panose="020B0604030504040204" pitchFamily="34" charset="-120"/>
                <a:ea typeface="微軟正黑體" panose="020B0604030504040204" pitchFamily="34" charset="-120"/>
              </a:rPr>
              <a:t>創新發明</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FF6600"/>
                </a:solidFill>
                <a:latin typeface="微軟正黑體" panose="020B0604030504040204" pitchFamily="34" charset="-120"/>
                <a:ea typeface="微軟正黑體" panose="020B0604030504040204" pitchFamily="34" charset="-120"/>
              </a:rPr>
              <a:t>優質卓越</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打造品牌</a:t>
            </a:r>
          </a:p>
        </p:txBody>
      </p:sp>
      <p:pic>
        <p:nvPicPr>
          <p:cNvPr id="15" name="圖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65588" y="290863"/>
            <a:ext cx="1057627" cy="397716"/>
          </a:xfrm>
          <a:prstGeom prst="rect">
            <a:avLst/>
          </a:prstGeom>
        </p:spPr>
      </p:pic>
      <p:sp>
        <p:nvSpPr>
          <p:cNvPr id="16" name="文字方塊 15">
            <a:extLst>
              <a:ext uri="{FF2B5EF4-FFF2-40B4-BE49-F238E27FC236}">
                <a16:creationId xmlns:a16="http://schemas.microsoft.com/office/drawing/2014/main" id="{2C705C56-8F47-4930-88E8-CA13B3A5F818}"/>
              </a:ext>
            </a:extLst>
          </p:cNvPr>
          <p:cNvSpPr txBox="1"/>
          <p:nvPr userDrawn="1"/>
        </p:nvSpPr>
        <p:spPr>
          <a:xfrm>
            <a:off x="10102967" y="25318"/>
            <a:ext cx="2089033" cy="369332"/>
          </a:xfrm>
          <a:prstGeom prst="rect">
            <a:avLst/>
          </a:prstGeom>
          <a:noFill/>
        </p:spPr>
        <p:txBody>
          <a:bodyPr wrap="none" rtlCol="0">
            <a:spAutoFit/>
          </a:bodyPr>
          <a:lstStyle/>
          <a:p>
            <a:r>
              <a:rPr lang="zh-TW" altLang="en-US" b="1" dirty="0">
                <a:solidFill>
                  <a:schemeClr val="bg1"/>
                </a:solidFill>
                <a:effectLst>
                  <a:outerShdw blurRad="60007" dist="200025" dir="15000000" sy="30000" kx="-1800000" algn="bl" rotWithShape="0">
                    <a:prstClr val="black">
                      <a:alpha val="32000"/>
                    </a:prstClr>
                  </a:outerShdw>
                </a:effectLst>
                <a:latin typeface="微軟正黑體" panose="020B0604030504040204" pitchFamily="34" charset="-120"/>
                <a:ea typeface="微軟正黑體" panose="020B0604030504040204" pitchFamily="34" charset="-120"/>
              </a:rPr>
              <a:t>技職教育 領航學校</a:t>
            </a:r>
          </a:p>
        </p:txBody>
      </p:sp>
      <p:pic>
        <p:nvPicPr>
          <p:cNvPr id="14" name="圖片 13">
            <a:extLst>
              <a:ext uri="{FF2B5EF4-FFF2-40B4-BE49-F238E27FC236}">
                <a16:creationId xmlns:a16="http://schemas.microsoft.com/office/drawing/2014/main" id="{4B537BC8-A734-4B8E-9AEC-6BB39C95A6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49997" y="6454708"/>
            <a:ext cx="7052163" cy="403292"/>
          </a:xfrm>
          <a:prstGeom prst="rect">
            <a:avLst/>
          </a:prstGeom>
        </p:spPr>
      </p:pic>
    </p:spTree>
    <p:extLst>
      <p:ext uri="{BB962C8B-B14F-4D97-AF65-F5344CB8AC3E}">
        <p14:creationId xmlns:p14="http://schemas.microsoft.com/office/powerpoint/2010/main" val="335935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CEFE0A84-EF8B-4679-B8AF-A689C0958E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08" r="30182"/>
          <a:stretch/>
        </p:blipFill>
        <p:spPr>
          <a:xfrm>
            <a:off x="8153400" y="1235275"/>
            <a:ext cx="4361773" cy="5387570"/>
          </a:xfrm>
          <a:prstGeom prst="rect">
            <a:avLst/>
          </a:prstGeom>
          <a:effectLst>
            <a:softEdge rad="317500"/>
          </a:effectLst>
        </p:spPr>
      </p:pic>
      <p:sp>
        <p:nvSpPr>
          <p:cNvPr id="20" name="手繪多邊形 7">
            <a:extLst>
              <a:ext uri="{FF2B5EF4-FFF2-40B4-BE49-F238E27FC236}">
                <a16:creationId xmlns:a16="http://schemas.microsoft.com/office/drawing/2014/main" id="{CEA9EF7B-599C-4A0C-AC88-9979D7347531}"/>
              </a:ext>
            </a:extLst>
          </p:cNvPr>
          <p:cNvSpPr/>
          <p:nvPr userDrawn="1"/>
        </p:nvSpPr>
        <p:spPr>
          <a:xfrm>
            <a:off x="7688753" y="-55806"/>
            <a:ext cx="1564760" cy="6917442"/>
          </a:xfrm>
          <a:custGeom>
            <a:avLst/>
            <a:gdLst>
              <a:gd name="connsiteX0" fmla="*/ 0 w 3182679"/>
              <a:gd name="connsiteY0" fmla="*/ 0 h 6868633"/>
              <a:gd name="connsiteX1" fmla="*/ 1672856 w 3182679"/>
              <a:gd name="connsiteY1" fmla="*/ 0 h 6868633"/>
              <a:gd name="connsiteX2" fmla="*/ 3182679 w 3182679"/>
              <a:gd name="connsiteY2" fmla="*/ 2998382 h 6868633"/>
              <a:gd name="connsiteX3" fmla="*/ 2537637 w 3182679"/>
              <a:gd name="connsiteY3" fmla="*/ 6861544 h 6868633"/>
              <a:gd name="connsiteX4" fmla="*/ 1162493 w 3182679"/>
              <a:gd name="connsiteY4" fmla="*/ 6868633 h 6868633"/>
              <a:gd name="connsiteX5" fmla="*/ 1750828 w 3182679"/>
              <a:gd name="connsiteY5" fmla="*/ 3182679 h 6868633"/>
              <a:gd name="connsiteX6" fmla="*/ 0 w 3182679"/>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978195 w 2998381"/>
              <a:gd name="connsiteY4" fmla="*/ 6868633 h 6868633"/>
              <a:gd name="connsiteX5" fmla="*/ 1566530 w 2998381"/>
              <a:gd name="connsiteY5" fmla="*/ 3182679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566530 w 2998381"/>
              <a:gd name="connsiteY5" fmla="*/ 3182679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694121 w 2998381"/>
              <a:gd name="connsiteY5" fmla="*/ 2906233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488558 w 2998381"/>
              <a:gd name="connsiteY5" fmla="*/ 2991294 h 6868633"/>
              <a:gd name="connsiteX6" fmla="*/ 0 w 2998381"/>
              <a:gd name="connsiteY6" fmla="*/ 0 h 6868633"/>
              <a:gd name="connsiteX0" fmla="*/ 0 w 2955851"/>
              <a:gd name="connsiteY0" fmla="*/ 0 h 6889898"/>
              <a:gd name="connsiteX1" fmla="*/ 1446028 w 2955851"/>
              <a:gd name="connsiteY1" fmla="*/ 21265 h 6889898"/>
              <a:gd name="connsiteX2" fmla="*/ 2955851 w 2955851"/>
              <a:gd name="connsiteY2" fmla="*/ 3019647 h 6889898"/>
              <a:gd name="connsiteX3" fmla="*/ 2310809 w 2955851"/>
              <a:gd name="connsiteY3" fmla="*/ 6882809 h 6889898"/>
              <a:gd name="connsiteX4" fmla="*/ 808074 w 2955851"/>
              <a:gd name="connsiteY4" fmla="*/ 6889898 h 6889898"/>
              <a:gd name="connsiteX5" fmla="*/ 1446028 w 2955851"/>
              <a:gd name="connsiteY5" fmla="*/ 3012559 h 6889898"/>
              <a:gd name="connsiteX6" fmla="*/ 0 w 2955851"/>
              <a:gd name="connsiteY6" fmla="*/ 0 h 6889898"/>
              <a:gd name="connsiteX0" fmla="*/ 0 w 3019647"/>
              <a:gd name="connsiteY0" fmla="*/ 0 h 6875722"/>
              <a:gd name="connsiteX1" fmla="*/ 1509824 w 3019647"/>
              <a:gd name="connsiteY1" fmla="*/ 7089 h 6875722"/>
              <a:gd name="connsiteX2" fmla="*/ 3019647 w 3019647"/>
              <a:gd name="connsiteY2" fmla="*/ 3005471 h 6875722"/>
              <a:gd name="connsiteX3" fmla="*/ 2374605 w 3019647"/>
              <a:gd name="connsiteY3" fmla="*/ 6868633 h 6875722"/>
              <a:gd name="connsiteX4" fmla="*/ 871870 w 3019647"/>
              <a:gd name="connsiteY4" fmla="*/ 6875722 h 6875722"/>
              <a:gd name="connsiteX5" fmla="*/ 1509824 w 3019647"/>
              <a:gd name="connsiteY5" fmla="*/ 2998383 h 6875722"/>
              <a:gd name="connsiteX6" fmla="*/ 0 w 3019647"/>
              <a:gd name="connsiteY6" fmla="*/ 0 h 6875722"/>
              <a:gd name="connsiteX0" fmla="*/ 0 w 3012558"/>
              <a:gd name="connsiteY0" fmla="*/ 0 h 6875722"/>
              <a:gd name="connsiteX1" fmla="*/ 1502735 w 3012558"/>
              <a:gd name="connsiteY1" fmla="*/ 7089 h 6875722"/>
              <a:gd name="connsiteX2" fmla="*/ 3012558 w 3012558"/>
              <a:gd name="connsiteY2" fmla="*/ 3005471 h 6875722"/>
              <a:gd name="connsiteX3" fmla="*/ 2367516 w 3012558"/>
              <a:gd name="connsiteY3" fmla="*/ 6868633 h 6875722"/>
              <a:gd name="connsiteX4" fmla="*/ 864781 w 3012558"/>
              <a:gd name="connsiteY4" fmla="*/ 6875722 h 6875722"/>
              <a:gd name="connsiteX5" fmla="*/ 1502735 w 3012558"/>
              <a:gd name="connsiteY5" fmla="*/ 2998383 h 6875722"/>
              <a:gd name="connsiteX6" fmla="*/ 0 w 3012558"/>
              <a:gd name="connsiteY6" fmla="*/ 0 h 6875722"/>
              <a:gd name="connsiteX0" fmla="*/ 0 w 3012558"/>
              <a:gd name="connsiteY0" fmla="*/ 7087 h 6868633"/>
              <a:gd name="connsiteX1" fmla="*/ 1502735 w 3012558"/>
              <a:gd name="connsiteY1" fmla="*/ 0 h 6868633"/>
              <a:gd name="connsiteX2" fmla="*/ 3012558 w 3012558"/>
              <a:gd name="connsiteY2" fmla="*/ 2998382 h 6868633"/>
              <a:gd name="connsiteX3" fmla="*/ 2367516 w 3012558"/>
              <a:gd name="connsiteY3" fmla="*/ 6861544 h 6868633"/>
              <a:gd name="connsiteX4" fmla="*/ 864781 w 3012558"/>
              <a:gd name="connsiteY4" fmla="*/ 6868633 h 6868633"/>
              <a:gd name="connsiteX5" fmla="*/ 1502735 w 3012558"/>
              <a:gd name="connsiteY5" fmla="*/ 2991294 h 6868633"/>
              <a:gd name="connsiteX6" fmla="*/ 0 w 3012558"/>
              <a:gd name="connsiteY6" fmla="*/ 7087 h 6868633"/>
              <a:gd name="connsiteX0" fmla="*/ 0 w 3012558"/>
              <a:gd name="connsiteY0" fmla="*/ 0 h 6868634"/>
              <a:gd name="connsiteX1" fmla="*/ 1502735 w 3012558"/>
              <a:gd name="connsiteY1" fmla="*/ 1 h 6868634"/>
              <a:gd name="connsiteX2" fmla="*/ 3012558 w 3012558"/>
              <a:gd name="connsiteY2" fmla="*/ 2998383 h 6868634"/>
              <a:gd name="connsiteX3" fmla="*/ 2367516 w 3012558"/>
              <a:gd name="connsiteY3" fmla="*/ 6861545 h 6868634"/>
              <a:gd name="connsiteX4" fmla="*/ 864781 w 3012558"/>
              <a:gd name="connsiteY4" fmla="*/ 6868634 h 6868634"/>
              <a:gd name="connsiteX5" fmla="*/ 1502735 w 3012558"/>
              <a:gd name="connsiteY5" fmla="*/ 2991295 h 6868634"/>
              <a:gd name="connsiteX6" fmla="*/ 0 w 3012558"/>
              <a:gd name="connsiteY6" fmla="*/ 0 h 6868634"/>
              <a:gd name="connsiteX0" fmla="*/ 0 w 3012558"/>
              <a:gd name="connsiteY0" fmla="*/ 0 h 6861545"/>
              <a:gd name="connsiteX1" fmla="*/ 1502735 w 3012558"/>
              <a:gd name="connsiteY1" fmla="*/ 1 h 6861545"/>
              <a:gd name="connsiteX2" fmla="*/ 3012558 w 3012558"/>
              <a:gd name="connsiteY2" fmla="*/ 2998383 h 6861545"/>
              <a:gd name="connsiteX3" fmla="*/ 2367516 w 3012558"/>
              <a:gd name="connsiteY3" fmla="*/ 6861545 h 6861545"/>
              <a:gd name="connsiteX4" fmla="*/ 864781 w 3012558"/>
              <a:gd name="connsiteY4" fmla="*/ 6847369 h 6861545"/>
              <a:gd name="connsiteX5" fmla="*/ 1502735 w 3012558"/>
              <a:gd name="connsiteY5" fmla="*/ 2991295 h 6861545"/>
              <a:gd name="connsiteX6" fmla="*/ 0 w 3012558"/>
              <a:gd name="connsiteY6" fmla="*/ 0 h 6861545"/>
              <a:gd name="connsiteX0" fmla="*/ 0 w 3012558"/>
              <a:gd name="connsiteY0" fmla="*/ 0 h 6861545"/>
              <a:gd name="connsiteX1" fmla="*/ 1502735 w 3012558"/>
              <a:gd name="connsiteY1" fmla="*/ 1 h 6861545"/>
              <a:gd name="connsiteX2" fmla="*/ 3012558 w 3012558"/>
              <a:gd name="connsiteY2" fmla="*/ 2998383 h 6861545"/>
              <a:gd name="connsiteX3" fmla="*/ 2367516 w 3012558"/>
              <a:gd name="connsiteY3" fmla="*/ 6861545 h 6861545"/>
              <a:gd name="connsiteX4" fmla="*/ 857693 w 3012558"/>
              <a:gd name="connsiteY4" fmla="*/ 6854457 h 6861545"/>
              <a:gd name="connsiteX5" fmla="*/ 1502735 w 3012558"/>
              <a:gd name="connsiteY5" fmla="*/ 2991295 h 6861545"/>
              <a:gd name="connsiteX6" fmla="*/ 0 w 3012558"/>
              <a:gd name="connsiteY6" fmla="*/ 0 h 6861545"/>
              <a:gd name="connsiteX0" fmla="*/ 0 w 3012558"/>
              <a:gd name="connsiteY0" fmla="*/ 0 h 6868634"/>
              <a:gd name="connsiteX1" fmla="*/ 1502735 w 3012558"/>
              <a:gd name="connsiteY1" fmla="*/ 1 h 6868634"/>
              <a:gd name="connsiteX2" fmla="*/ 3012558 w 3012558"/>
              <a:gd name="connsiteY2" fmla="*/ 2998383 h 6868634"/>
              <a:gd name="connsiteX3" fmla="*/ 2367516 w 3012558"/>
              <a:gd name="connsiteY3" fmla="*/ 6861545 h 6868634"/>
              <a:gd name="connsiteX4" fmla="*/ 864781 w 3012558"/>
              <a:gd name="connsiteY4" fmla="*/ 6868634 h 6868634"/>
              <a:gd name="connsiteX5" fmla="*/ 1502735 w 3012558"/>
              <a:gd name="connsiteY5" fmla="*/ 2991295 h 6868634"/>
              <a:gd name="connsiteX6" fmla="*/ 0 w 3012558"/>
              <a:gd name="connsiteY6" fmla="*/ 0 h 6868634"/>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64781 w 3012558"/>
              <a:gd name="connsiteY4" fmla="*/ 6868634 h 6879833"/>
              <a:gd name="connsiteX5" fmla="*/ 1502735 w 3012558"/>
              <a:gd name="connsiteY5" fmla="*/ 2991295 h 6879833"/>
              <a:gd name="connsiteX6" fmla="*/ 0 w 3012558"/>
              <a:gd name="connsiteY6" fmla="*/ 0 h 6879833"/>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96206 w 3012558"/>
              <a:gd name="connsiteY4" fmla="*/ 6877778 h 6879833"/>
              <a:gd name="connsiteX5" fmla="*/ 1502735 w 3012558"/>
              <a:gd name="connsiteY5" fmla="*/ 2991295 h 6879833"/>
              <a:gd name="connsiteX6" fmla="*/ 0 w 3012558"/>
              <a:gd name="connsiteY6" fmla="*/ 0 h 6879833"/>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49651 w 3012558"/>
              <a:gd name="connsiteY4" fmla="*/ 6887938 h 6887938"/>
              <a:gd name="connsiteX5" fmla="*/ 1502735 w 3012558"/>
              <a:gd name="connsiteY5" fmla="*/ 2991295 h 6887938"/>
              <a:gd name="connsiteX6" fmla="*/ 0 w 3012558"/>
              <a:gd name="connsiteY6" fmla="*/ 0 h 6887938"/>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49651 w 3012558"/>
              <a:gd name="connsiteY4" fmla="*/ 6887938 h 6887938"/>
              <a:gd name="connsiteX5" fmla="*/ 1502735 w 3012558"/>
              <a:gd name="connsiteY5" fmla="*/ 2991295 h 6887938"/>
              <a:gd name="connsiteX6" fmla="*/ 0 w 3012558"/>
              <a:gd name="connsiteY6" fmla="*/ 0 h 6887938"/>
              <a:gd name="connsiteX0" fmla="*/ 0 w 3012558"/>
              <a:gd name="connsiteY0" fmla="*/ 0 h 6908258"/>
              <a:gd name="connsiteX1" fmla="*/ 1502735 w 3012558"/>
              <a:gd name="connsiteY1" fmla="*/ 1 h 6908258"/>
              <a:gd name="connsiteX2" fmla="*/ 3012558 w 3012558"/>
              <a:gd name="connsiteY2" fmla="*/ 2998383 h 6908258"/>
              <a:gd name="connsiteX3" fmla="*/ 2367517 w 3012558"/>
              <a:gd name="connsiteY3" fmla="*/ 6879833 h 6908258"/>
              <a:gd name="connsiteX4" fmla="*/ 861290 w 3012558"/>
              <a:gd name="connsiteY4" fmla="*/ 6908258 h 6908258"/>
              <a:gd name="connsiteX5" fmla="*/ 1502735 w 3012558"/>
              <a:gd name="connsiteY5" fmla="*/ 2991295 h 6908258"/>
              <a:gd name="connsiteX6" fmla="*/ 0 w 3012558"/>
              <a:gd name="connsiteY6" fmla="*/ 0 h 6908258"/>
              <a:gd name="connsiteX0" fmla="*/ 0 w 3012558"/>
              <a:gd name="connsiteY0" fmla="*/ 0 h 6898098"/>
              <a:gd name="connsiteX1" fmla="*/ 1502735 w 3012558"/>
              <a:gd name="connsiteY1" fmla="*/ 1 h 6898098"/>
              <a:gd name="connsiteX2" fmla="*/ 3012558 w 3012558"/>
              <a:gd name="connsiteY2" fmla="*/ 2998383 h 6898098"/>
              <a:gd name="connsiteX3" fmla="*/ 2367517 w 3012558"/>
              <a:gd name="connsiteY3" fmla="*/ 6879833 h 6898098"/>
              <a:gd name="connsiteX4" fmla="*/ 884567 w 3012558"/>
              <a:gd name="connsiteY4" fmla="*/ 6898098 h 6898098"/>
              <a:gd name="connsiteX5" fmla="*/ 1502735 w 3012558"/>
              <a:gd name="connsiteY5" fmla="*/ 2991295 h 6898098"/>
              <a:gd name="connsiteX6" fmla="*/ 0 w 3012558"/>
              <a:gd name="connsiteY6" fmla="*/ 0 h 6898098"/>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84567 w 3012558"/>
              <a:gd name="connsiteY4" fmla="*/ 6887938 h 6887938"/>
              <a:gd name="connsiteX5" fmla="*/ 1502735 w 3012558"/>
              <a:gd name="connsiteY5" fmla="*/ 2991295 h 6887938"/>
              <a:gd name="connsiteX6" fmla="*/ 0 w 3012558"/>
              <a:gd name="connsiteY6" fmla="*/ 0 h 6887938"/>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26373 w 3012558"/>
              <a:gd name="connsiteY4" fmla="*/ 6877778 h 6879833"/>
              <a:gd name="connsiteX5" fmla="*/ 1502735 w 3012558"/>
              <a:gd name="connsiteY5" fmla="*/ 2991295 h 6879833"/>
              <a:gd name="connsiteX6" fmla="*/ 0 w 3012558"/>
              <a:gd name="connsiteY6" fmla="*/ 0 h 6879833"/>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26373 w 3012558"/>
              <a:gd name="connsiteY4" fmla="*/ 6867618 h 6879833"/>
              <a:gd name="connsiteX5" fmla="*/ 1502735 w 3012558"/>
              <a:gd name="connsiteY5" fmla="*/ 2991295 h 6879833"/>
              <a:gd name="connsiteX6" fmla="*/ 0 w 3012558"/>
              <a:gd name="connsiteY6" fmla="*/ 0 h 687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2558" h="6879833">
                <a:moveTo>
                  <a:pt x="0" y="0"/>
                </a:moveTo>
                <a:lnTo>
                  <a:pt x="1502735" y="1"/>
                </a:lnTo>
                <a:lnTo>
                  <a:pt x="3012558" y="2998383"/>
                </a:lnTo>
                <a:lnTo>
                  <a:pt x="2367517" y="6879833"/>
                </a:lnTo>
                <a:lnTo>
                  <a:pt x="826373" y="6867618"/>
                </a:lnTo>
                <a:lnTo>
                  <a:pt x="1502735" y="2991295"/>
                </a:lnTo>
                <a:lnTo>
                  <a:pt x="0" y="0"/>
                </a:lnTo>
                <a:close/>
              </a:path>
            </a:pathLst>
          </a:cu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21" name="手繪多邊形 4">
            <a:extLst>
              <a:ext uri="{FF2B5EF4-FFF2-40B4-BE49-F238E27FC236}">
                <a16:creationId xmlns:a16="http://schemas.microsoft.com/office/drawing/2014/main" id="{A3E85095-B969-460F-B1E9-1C67671A3C10}"/>
              </a:ext>
            </a:extLst>
          </p:cNvPr>
          <p:cNvSpPr/>
          <p:nvPr userDrawn="1"/>
        </p:nvSpPr>
        <p:spPr>
          <a:xfrm>
            <a:off x="8483367" y="-29965"/>
            <a:ext cx="1564760" cy="6917930"/>
          </a:xfrm>
          <a:custGeom>
            <a:avLst/>
            <a:gdLst>
              <a:gd name="connsiteX0" fmla="*/ 0 w 3182679"/>
              <a:gd name="connsiteY0" fmla="*/ 0 h 6868633"/>
              <a:gd name="connsiteX1" fmla="*/ 1672856 w 3182679"/>
              <a:gd name="connsiteY1" fmla="*/ 0 h 6868633"/>
              <a:gd name="connsiteX2" fmla="*/ 3182679 w 3182679"/>
              <a:gd name="connsiteY2" fmla="*/ 2998382 h 6868633"/>
              <a:gd name="connsiteX3" fmla="*/ 2537637 w 3182679"/>
              <a:gd name="connsiteY3" fmla="*/ 6861544 h 6868633"/>
              <a:gd name="connsiteX4" fmla="*/ 1162493 w 3182679"/>
              <a:gd name="connsiteY4" fmla="*/ 6868633 h 6868633"/>
              <a:gd name="connsiteX5" fmla="*/ 1750828 w 3182679"/>
              <a:gd name="connsiteY5" fmla="*/ 3182679 h 6868633"/>
              <a:gd name="connsiteX6" fmla="*/ 0 w 3182679"/>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978195 w 2998381"/>
              <a:gd name="connsiteY4" fmla="*/ 6868633 h 6868633"/>
              <a:gd name="connsiteX5" fmla="*/ 1566530 w 2998381"/>
              <a:gd name="connsiteY5" fmla="*/ 3182679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566530 w 2998381"/>
              <a:gd name="connsiteY5" fmla="*/ 3182679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694121 w 2998381"/>
              <a:gd name="connsiteY5" fmla="*/ 2906233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488558 w 2998381"/>
              <a:gd name="connsiteY5" fmla="*/ 2991294 h 6868633"/>
              <a:gd name="connsiteX6" fmla="*/ 0 w 2998381"/>
              <a:gd name="connsiteY6" fmla="*/ 0 h 6868633"/>
              <a:gd name="connsiteX0" fmla="*/ 0 w 2955851"/>
              <a:gd name="connsiteY0" fmla="*/ 0 h 6889898"/>
              <a:gd name="connsiteX1" fmla="*/ 1446028 w 2955851"/>
              <a:gd name="connsiteY1" fmla="*/ 21265 h 6889898"/>
              <a:gd name="connsiteX2" fmla="*/ 2955851 w 2955851"/>
              <a:gd name="connsiteY2" fmla="*/ 3019647 h 6889898"/>
              <a:gd name="connsiteX3" fmla="*/ 2310809 w 2955851"/>
              <a:gd name="connsiteY3" fmla="*/ 6882809 h 6889898"/>
              <a:gd name="connsiteX4" fmla="*/ 808074 w 2955851"/>
              <a:gd name="connsiteY4" fmla="*/ 6889898 h 6889898"/>
              <a:gd name="connsiteX5" fmla="*/ 1446028 w 2955851"/>
              <a:gd name="connsiteY5" fmla="*/ 3012559 h 6889898"/>
              <a:gd name="connsiteX6" fmla="*/ 0 w 2955851"/>
              <a:gd name="connsiteY6" fmla="*/ 0 h 6889898"/>
              <a:gd name="connsiteX0" fmla="*/ 0 w 3019647"/>
              <a:gd name="connsiteY0" fmla="*/ 0 h 6875722"/>
              <a:gd name="connsiteX1" fmla="*/ 1509824 w 3019647"/>
              <a:gd name="connsiteY1" fmla="*/ 7089 h 6875722"/>
              <a:gd name="connsiteX2" fmla="*/ 3019647 w 3019647"/>
              <a:gd name="connsiteY2" fmla="*/ 3005471 h 6875722"/>
              <a:gd name="connsiteX3" fmla="*/ 2374605 w 3019647"/>
              <a:gd name="connsiteY3" fmla="*/ 6868633 h 6875722"/>
              <a:gd name="connsiteX4" fmla="*/ 871870 w 3019647"/>
              <a:gd name="connsiteY4" fmla="*/ 6875722 h 6875722"/>
              <a:gd name="connsiteX5" fmla="*/ 1509824 w 3019647"/>
              <a:gd name="connsiteY5" fmla="*/ 2998383 h 6875722"/>
              <a:gd name="connsiteX6" fmla="*/ 0 w 3019647"/>
              <a:gd name="connsiteY6" fmla="*/ 0 h 6875722"/>
              <a:gd name="connsiteX0" fmla="*/ 0 w 3012558"/>
              <a:gd name="connsiteY0" fmla="*/ 0 h 6875722"/>
              <a:gd name="connsiteX1" fmla="*/ 1502735 w 3012558"/>
              <a:gd name="connsiteY1" fmla="*/ 7089 h 6875722"/>
              <a:gd name="connsiteX2" fmla="*/ 3012558 w 3012558"/>
              <a:gd name="connsiteY2" fmla="*/ 3005471 h 6875722"/>
              <a:gd name="connsiteX3" fmla="*/ 2367516 w 3012558"/>
              <a:gd name="connsiteY3" fmla="*/ 6868633 h 6875722"/>
              <a:gd name="connsiteX4" fmla="*/ 864781 w 3012558"/>
              <a:gd name="connsiteY4" fmla="*/ 6875722 h 6875722"/>
              <a:gd name="connsiteX5" fmla="*/ 1502735 w 3012558"/>
              <a:gd name="connsiteY5" fmla="*/ 2998383 h 6875722"/>
              <a:gd name="connsiteX6" fmla="*/ 0 w 3012558"/>
              <a:gd name="connsiteY6" fmla="*/ 0 h 6875722"/>
              <a:gd name="connsiteX0" fmla="*/ 0 w 3012558"/>
              <a:gd name="connsiteY0" fmla="*/ 7087 h 6868633"/>
              <a:gd name="connsiteX1" fmla="*/ 1502735 w 3012558"/>
              <a:gd name="connsiteY1" fmla="*/ 0 h 6868633"/>
              <a:gd name="connsiteX2" fmla="*/ 3012558 w 3012558"/>
              <a:gd name="connsiteY2" fmla="*/ 2998382 h 6868633"/>
              <a:gd name="connsiteX3" fmla="*/ 2367516 w 3012558"/>
              <a:gd name="connsiteY3" fmla="*/ 6861544 h 6868633"/>
              <a:gd name="connsiteX4" fmla="*/ 864781 w 3012558"/>
              <a:gd name="connsiteY4" fmla="*/ 6868633 h 6868633"/>
              <a:gd name="connsiteX5" fmla="*/ 1502735 w 3012558"/>
              <a:gd name="connsiteY5" fmla="*/ 2991294 h 6868633"/>
              <a:gd name="connsiteX6" fmla="*/ 0 w 3012558"/>
              <a:gd name="connsiteY6" fmla="*/ 7087 h 6868633"/>
              <a:gd name="connsiteX0" fmla="*/ 0 w 3012558"/>
              <a:gd name="connsiteY0" fmla="*/ 0 h 6868634"/>
              <a:gd name="connsiteX1" fmla="*/ 1502735 w 3012558"/>
              <a:gd name="connsiteY1" fmla="*/ 1 h 6868634"/>
              <a:gd name="connsiteX2" fmla="*/ 3012558 w 3012558"/>
              <a:gd name="connsiteY2" fmla="*/ 2998383 h 6868634"/>
              <a:gd name="connsiteX3" fmla="*/ 2367516 w 3012558"/>
              <a:gd name="connsiteY3" fmla="*/ 6861545 h 6868634"/>
              <a:gd name="connsiteX4" fmla="*/ 864781 w 3012558"/>
              <a:gd name="connsiteY4" fmla="*/ 6868634 h 6868634"/>
              <a:gd name="connsiteX5" fmla="*/ 1502735 w 3012558"/>
              <a:gd name="connsiteY5" fmla="*/ 2991295 h 6868634"/>
              <a:gd name="connsiteX6" fmla="*/ 0 w 3012558"/>
              <a:gd name="connsiteY6" fmla="*/ 0 h 6868634"/>
              <a:gd name="connsiteX0" fmla="*/ 0 w 3012558"/>
              <a:gd name="connsiteY0" fmla="*/ 0 h 6861545"/>
              <a:gd name="connsiteX1" fmla="*/ 1502735 w 3012558"/>
              <a:gd name="connsiteY1" fmla="*/ 1 h 6861545"/>
              <a:gd name="connsiteX2" fmla="*/ 3012558 w 3012558"/>
              <a:gd name="connsiteY2" fmla="*/ 2998383 h 6861545"/>
              <a:gd name="connsiteX3" fmla="*/ 2367516 w 3012558"/>
              <a:gd name="connsiteY3" fmla="*/ 6861545 h 6861545"/>
              <a:gd name="connsiteX4" fmla="*/ 864781 w 3012558"/>
              <a:gd name="connsiteY4" fmla="*/ 6847369 h 6861545"/>
              <a:gd name="connsiteX5" fmla="*/ 1502735 w 3012558"/>
              <a:gd name="connsiteY5" fmla="*/ 2991295 h 6861545"/>
              <a:gd name="connsiteX6" fmla="*/ 0 w 3012558"/>
              <a:gd name="connsiteY6" fmla="*/ 0 h 6861545"/>
              <a:gd name="connsiteX0" fmla="*/ 0 w 3012558"/>
              <a:gd name="connsiteY0" fmla="*/ 0 h 6861545"/>
              <a:gd name="connsiteX1" fmla="*/ 1502735 w 3012558"/>
              <a:gd name="connsiteY1" fmla="*/ 1 h 6861545"/>
              <a:gd name="connsiteX2" fmla="*/ 3012558 w 3012558"/>
              <a:gd name="connsiteY2" fmla="*/ 2998383 h 6861545"/>
              <a:gd name="connsiteX3" fmla="*/ 2367516 w 3012558"/>
              <a:gd name="connsiteY3" fmla="*/ 6861545 h 6861545"/>
              <a:gd name="connsiteX4" fmla="*/ 857693 w 3012558"/>
              <a:gd name="connsiteY4" fmla="*/ 6854457 h 6861545"/>
              <a:gd name="connsiteX5" fmla="*/ 1502735 w 3012558"/>
              <a:gd name="connsiteY5" fmla="*/ 2991295 h 6861545"/>
              <a:gd name="connsiteX6" fmla="*/ 0 w 3012558"/>
              <a:gd name="connsiteY6" fmla="*/ 0 h 6861545"/>
              <a:gd name="connsiteX0" fmla="*/ 0 w 3012558"/>
              <a:gd name="connsiteY0" fmla="*/ 0 h 6868634"/>
              <a:gd name="connsiteX1" fmla="*/ 1502735 w 3012558"/>
              <a:gd name="connsiteY1" fmla="*/ 1 h 6868634"/>
              <a:gd name="connsiteX2" fmla="*/ 3012558 w 3012558"/>
              <a:gd name="connsiteY2" fmla="*/ 2998383 h 6868634"/>
              <a:gd name="connsiteX3" fmla="*/ 2367516 w 3012558"/>
              <a:gd name="connsiteY3" fmla="*/ 6861545 h 6868634"/>
              <a:gd name="connsiteX4" fmla="*/ 864781 w 3012558"/>
              <a:gd name="connsiteY4" fmla="*/ 6868634 h 6868634"/>
              <a:gd name="connsiteX5" fmla="*/ 1502735 w 3012558"/>
              <a:gd name="connsiteY5" fmla="*/ 2991295 h 6868634"/>
              <a:gd name="connsiteX6" fmla="*/ 0 w 3012558"/>
              <a:gd name="connsiteY6" fmla="*/ 0 h 6868634"/>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64781 w 3012558"/>
              <a:gd name="connsiteY4" fmla="*/ 6868634 h 6879833"/>
              <a:gd name="connsiteX5" fmla="*/ 1502735 w 3012558"/>
              <a:gd name="connsiteY5" fmla="*/ 2991295 h 6879833"/>
              <a:gd name="connsiteX6" fmla="*/ 0 w 3012558"/>
              <a:gd name="connsiteY6" fmla="*/ 0 h 6879833"/>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96206 w 3012558"/>
              <a:gd name="connsiteY4" fmla="*/ 6877778 h 6879833"/>
              <a:gd name="connsiteX5" fmla="*/ 1502735 w 3012558"/>
              <a:gd name="connsiteY5" fmla="*/ 2991295 h 6879833"/>
              <a:gd name="connsiteX6" fmla="*/ 0 w 3012558"/>
              <a:gd name="connsiteY6" fmla="*/ 0 h 6879833"/>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49651 w 3012558"/>
              <a:gd name="connsiteY4" fmla="*/ 6887938 h 6887938"/>
              <a:gd name="connsiteX5" fmla="*/ 1502735 w 3012558"/>
              <a:gd name="connsiteY5" fmla="*/ 2991295 h 6887938"/>
              <a:gd name="connsiteX6" fmla="*/ 0 w 3012558"/>
              <a:gd name="connsiteY6" fmla="*/ 0 h 6887938"/>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49651 w 3012558"/>
              <a:gd name="connsiteY4" fmla="*/ 6887938 h 6887938"/>
              <a:gd name="connsiteX5" fmla="*/ 1502735 w 3012558"/>
              <a:gd name="connsiteY5" fmla="*/ 2991295 h 6887938"/>
              <a:gd name="connsiteX6" fmla="*/ 0 w 3012558"/>
              <a:gd name="connsiteY6" fmla="*/ 0 h 6887938"/>
              <a:gd name="connsiteX0" fmla="*/ 0 w 3012558"/>
              <a:gd name="connsiteY0" fmla="*/ 0 h 6908258"/>
              <a:gd name="connsiteX1" fmla="*/ 1502735 w 3012558"/>
              <a:gd name="connsiteY1" fmla="*/ 1 h 6908258"/>
              <a:gd name="connsiteX2" fmla="*/ 3012558 w 3012558"/>
              <a:gd name="connsiteY2" fmla="*/ 2998383 h 6908258"/>
              <a:gd name="connsiteX3" fmla="*/ 2367517 w 3012558"/>
              <a:gd name="connsiteY3" fmla="*/ 6879833 h 6908258"/>
              <a:gd name="connsiteX4" fmla="*/ 861290 w 3012558"/>
              <a:gd name="connsiteY4" fmla="*/ 6908258 h 6908258"/>
              <a:gd name="connsiteX5" fmla="*/ 1502735 w 3012558"/>
              <a:gd name="connsiteY5" fmla="*/ 2991295 h 6908258"/>
              <a:gd name="connsiteX6" fmla="*/ 0 w 3012558"/>
              <a:gd name="connsiteY6" fmla="*/ 0 h 6908258"/>
              <a:gd name="connsiteX0" fmla="*/ 0 w 3012558"/>
              <a:gd name="connsiteY0" fmla="*/ 0 h 6898098"/>
              <a:gd name="connsiteX1" fmla="*/ 1502735 w 3012558"/>
              <a:gd name="connsiteY1" fmla="*/ 1 h 6898098"/>
              <a:gd name="connsiteX2" fmla="*/ 3012558 w 3012558"/>
              <a:gd name="connsiteY2" fmla="*/ 2998383 h 6898098"/>
              <a:gd name="connsiteX3" fmla="*/ 2367517 w 3012558"/>
              <a:gd name="connsiteY3" fmla="*/ 6879833 h 6898098"/>
              <a:gd name="connsiteX4" fmla="*/ 884567 w 3012558"/>
              <a:gd name="connsiteY4" fmla="*/ 6898098 h 6898098"/>
              <a:gd name="connsiteX5" fmla="*/ 1502735 w 3012558"/>
              <a:gd name="connsiteY5" fmla="*/ 2991295 h 6898098"/>
              <a:gd name="connsiteX6" fmla="*/ 0 w 3012558"/>
              <a:gd name="connsiteY6" fmla="*/ 0 h 6898098"/>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84567 w 3012558"/>
              <a:gd name="connsiteY4" fmla="*/ 6887938 h 6887938"/>
              <a:gd name="connsiteX5" fmla="*/ 1502735 w 3012558"/>
              <a:gd name="connsiteY5" fmla="*/ 2991295 h 6887938"/>
              <a:gd name="connsiteX6" fmla="*/ 0 w 3012558"/>
              <a:gd name="connsiteY6" fmla="*/ 0 h 6887938"/>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26373 w 3012558"/>
              <a:gd name="connsiteY4" fmla="*/ 6877778 h 6879833"/>
              <a:gd name="connsiteX5" fmla="*/ 1502735 w 3012558"/>
              <a:gd name="connsiteY5" fmla="*/ 2991295 h 6879833"/>
              <a:gd name="connsiteX6" fmla="*/ 0 w 3012558"/>
              <a:gd name="connsiteY6" fmla="*/ 0 h 6879833"/>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26373 w 3012558"/>
              <a:gd name="connsiteY4" fmla="*/ 6867618 h 6879833"/>
              <a:gd name="connsiteX5" fmla="*/ 1502735 w 3012558"/>
              <a:gd name="connsiteY5" fmla="*/ 2991295 h 6879833"/>
              <a:gd name="connsiteX6" fmla="*/ 0 w 3012558"/>
              <a:gd name="connsiteY6" fmla="*/ 0 h 6879833"/>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04550 w 3012558"/>
              <a:gd name="connsiteY4" fmla="*/ 6873968 h 6879833"/>
              <a:gd name="connsiteX5" fmla="*/ 1502735 w 3012558"/>
              <a:gd name="connsiteY5" fmla="*/ 2991295 h 6879833"/>
              <a:gd name="connsiteX6" fmla="*/ 0 w 3012558"/>
              <a:gd name="connsiteY6" fmla="*/ 0 h 6879833"/>
              <a:gd name="connsiteX0" fmla="*/ 0 w 3012558"/>
              <a:gd name="connsiteY0" fmla="*/ 0 h 6886668"/>
              <a:gd name="connsiteX1" fmla="*/ 1502735 w 3012558"/>
              <a:gd name="connsiteY1" fmla="*/ 1 h 6886668"/>
              <a:gd name="connsiteX2" fmla="*/ 3012558 w 3012558"/>
              <a:gd name="connsiteY2" fmla="*/ 2998383 h 6886668"/>
              <a:gd name="connsiteX3" fmla="*/ 2367517 w 3012558"/>
              <a:gd name="connsiteY3" fmla="*/ 6879833 h 6886668"/>
              <a:gd name="connsiteX4" fmla="*/ 826373 w 3012558"/>
              <a:gd name="connsiteY4" fmla="*/ 6886668 h 6886668"/>
              <a:gd name="connsiteX5" fmla="*/ 1502735 w 3012558"/>
              <a:gd name="connsiteY5" fmla="*/ 2991295 h 6886668"/>
              <a:gd name="connsiteX6" fmla="*/ 0 w 3012558"/>
              <a:gd name="connsiteY6" fmla="*/ 0 h 6886668"/>
              <a:gd name="connsiteX0" fmla="*/ 0 w 3012558"/>
              <a:gd name="connsiteY0" fmla="*/ 0 h 6886668"/>
              <a:gd name="connsiteX1" fmla="*/ 1502735 w 3012558"/>
              <a:gd name="connsiteY1" fmla="*/ 1 h 6886668"/>
              <a:gd name="connsiteX2" fmla="*/ 3012558 w 3012558"/>
              <a:gd name="connsiteY2" fmla="*/ 2998383 h 6886668"/>
              <a:gd name="connsiteX3" fmla="*/ 2367517 w 3012558"/>
              <a:gd name="connsiteY3" fmla="*/ 6879833 h 6886668"/>
              <a:gd name="connsiteX4" fmla="*/ 826373 w 3012558"/>
              <a:gd name="connsiteY4" fmla="*/ 6886668 h 6886668"/>
              <a:gd name="connsiteX5" fmla="*/ 1502735 w 3012558"/>
              <a:gd name="connsiteY5" fmla="*/ 2991295 h 6886668"/>
              <a:gd name="connsiteX6" fmla="*/ 0 w 3012558"/>
              <a:gd name="connsiteY6" fmla="*/ 0 h 6886668"/>
              <a:gd name="connsiteX0" fmla="*/ 0 w 3012558"/>
              <a:gd name="connsiteY0" fmla="*/ 0 h 6880318"/>
              <a:gd name="connsiteX1" fmla="*/ 1502735 w 3012558"/>
              <a:gd name="connsiteY1" fmla="*/ 1 h 6880318"/>
              <a:gd name="connsiteX2" fmla="*/ 3012558 w 3012558"/>
              <a:gd name="connsiteY2" fmla="*/ 2998383 h 6880318"/>
              <a:gd name="connsiteX3" fmla="*/ 2367517 w 3012558"/>
              <a:gd name="connsiteY3" fmla="*/ 6879833 h 6880318"/>
              <a:gd name="connsiteX4" fmla="*/ 833648 w 3012558"/>
              <a:gd name="connsiteY4" fmla="*/ 6880318 h 6880318"/>
              <a:gd name="connsiteX5" fmla="*/ 1502735 w 3012558"/>
              <a:gd name="connsiteY5" fmla="*/ 2991295 h 6880318"/>
              <a:gd name="connsiteX6" fmla="*/ 0 w 3012558"/>
              <a:gd name="connsiteY6" fmla="*/ 0 h 6880318"/>
              <a:gd name="connsiteX0" fmla="*/ 0 w 3012558"/>
              <a:gd name="connsiteY0" fmla="*/ 0 h 6880318"/>
              <a:gd name="connsiteX1" fmla="*/ 1502735 w 3012558"/>
              <a:gd name="connsiteY1" fmla="*/ 1 h 6880318"/>
              <a:gd name="connsiteX2" fmla="*/ 3012558 w 3012558"/>
              <a:gd name="connsiteY2" fmla="*/ 2998383 h 6880318"/>
              <a:gd name="connsiteX3" fmla="*/ 2367517 w 3012558"/>
              <a:gd name="connsiteY3" fmla="*/ 6879833 h 6880318"/>
              <a:gd name="connsiteX4" fmla="*/ 833648 w 3012558"/>
              <a:gd name="connsiteY4" fmla="*/ 6880318 h 6880318"/>
              <a:gd name="connsiteX5" fmla="*/ 1502735 w 3012558"/>
              <a:gd name="connsiteY5" fmla="*/ 2991295 h 6880318"/>
              <a:gd name="connsiteX6" fmla="*/ 0 w 3012558"/>
              <a:gd name="connsiteY6" fmla="*/ 0 h 68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2558" h="6880318">
                <a:moveTo>
                  <a:pt x="0" y="0"/>
                </a:moveTo>
                <a:lnTo>
                  <a:pt x="1502735" y="1"/>
                </a:lnTo>
                <a:lnTo>
                  <a:pt x="3012558" y="2998383"/>
                </a:lnTo>
                <a:lnTo>
                  <a:pt x="2367517" y="6879833"/>
                </a:lnTo>
                <a:lnTo>
                  <a:pt x="833648" y="6880318"/>
                </a:lnTo>
                <a:lnTo>
                  <a:pt x="1502735" y="2991295"/>
                </a:lnTo>
                <a:lnTo>
                  <a:pt x="0" y="0"/>
                </a:lnTo>
                <a:close/>
              </a:path>
            </a:pathLst>
          </a:custGeom>
          <a:gradFill flip="none" rotWithShape="1">
            <a:gsLst>
              <a:gs pos="59284">
                <a:srgbClr val="5981CB">
                  <a:alpha val="62000"/>
                </a:srgbClr>
              </a:gs>
              <a:gs pos="0">
                <a:schemeClr val="accent5">
                  <a:lumMod val="67000"/>
                  <a:alpha val="36000"/>
                </a:schemeClr>
              </a:gs>
              <a:gs pos="48000">
                <a:schemeClr val="accent5">
                  <a:lumMod val="97000"/>
                  <a:lumOff val="3000"/>
                  <a:alpha val="41000"/>
                </a:schemeClr>
              </a:gs>
              <a:gs pos="100000">
                <a:schemeClr val="accent5">
                  <a:lumMod val="60000"/>
                  <a:lumOff val="40000"/>
                  <a:alpha val="52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dirty="0"/>
          </a:p>
        </p:txBody>
      </p:sp>
      <p:pic>
        <p:nvPicPr>
          <p:cNvPr id="7" name="图片 1">
            <a:extLst>
              <a:ext uri="{FF2B5EF4-FFF2-40B4-BE49-F238E27FC236}">
                <a16:creationId xmlns:a16="http://schemas.microsoft.com/office/drawing/2014/main" id="{A41C39D6-205B-4669-BB7E-2CEAD212E88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4626" y="0"/>
            <a:ext cx="6637375" cy="1595867"/>
          </a:xfrm>
          <a:prstGeom prst="rect">
            <a:avLst/>
          </a:prstGeom>
        </p:spPr>
      </p:pic>
      <p:pic>
        <p:nvPicPr>
          <p:cNvPr id="8" name="图片 2">
            <a:extLst>
              <a:ext uri="{FF2B5EF4-FFF2-40B4-BE49-F238E27FC236}">
                <a16:creationId xmlns:a16="http://schemas.microsoft.com/office/drawing/2014/main" id="{E7906FF5-26AF-49DB-8AB4-954EFD8E7AA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409"/>
          <a:stretch/>
        </p:blipFill>
        <p:spPr>
          <a:xfrm>
            <a:off x="0" y="5089687"/>
            <a:ext cx="5515486" cy="1768313"/>
          </a:xfrm>
          <a:prstGeom prst="rect">
            <a:avLst/>
          </a:prstGeom>
        </p:spPr>
      </p:pic>
      <p:pic>
        <p:nvPicPr>
          <p:cNvPr id="13" name="圖片 12">
            <a:extLst>
              <a:ext uri="{FF2B5EF4-FFF2-40B4-BE49-F238E27FC236}">
                <a16:creationId xmlns:a16="http://schemas.microsoft.com/office/drawing/2014/main" id="{CE05C29B-8EC7-4A00-B20B-803F083087D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43500" y="6450447"/>
            <a:ext cx="7052163" cy="403292"/>
          </a:xfrm>
          <a:prstGeom prst="rect">
            <a:avLst/>
          </a:prstGeom>
        </p:spPr>
      </p:pic>
      <p:sp>
        <p:nvSpPr>
          <p:cNvPr id="2" name="標題 1"/>
          <p:cNvSpPr>
            <a:spLocks noGrp="1"/>
          </p:cNvSpPr>
          <p:nvPr>
            <p:ph type="title"/>
          </p:nvPr>
        </p:nvSpPr>
        <p:spPr>
          <a:xfrm>
            <a:off x="315997" y="133327"/>
            <a:ext cx="4468654" cy="489892"/>
          </a:xfrm>
        </p:spPr>
        <p:txBody>
          <a:bodyPr>
            <a:noAutofit/>
          </a:bodyPr>
          <a:lstStyle>
            <a:lvl1pPr>
              <a:defRPr sz="2800" b="1"/>
            </a:lvl1pPr>
          </a:lstStyle>
          <a:p>
            <a:r>
              <a:rPr lang="zh-TW" altLang="en-US" dirty="0"/>
              <a:t>按一下以編輯母片標題樣式</a:t>
            </a:r>
          </a:p>
        </p:txBody>
      </p:sp>
      <p:sp>
        <p:nvSpPr>
          <p:cNvPr id="3" name="內容版面配置區 2"/>
          <p:cNvSpPr>
            <a:spLocks noGrp="1"/>
          </p:cNvSpPr>
          <p:nvPr>
            <p:ph idx="1"/>
          </p:nvPr>
        </p:nvSpPr>
        <p:spPr>
          <a:xfrm>
            <a:off x="769975" y="1113111"/>
            <a:ext cx="10652051" cy="506385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0EF9413-F573-4AB2-A817-C976BB1CB3E7}" type="datetime1">
              <a:rPr lang="zh-TW" altLang="en-US" smtClean="0"/>
              <a:t>2025/9/18</a:t>
            </a:fld>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a:xfrm>
            <a:off x="8991600" y="6356350"/>
            <a:ext cx="2743200" cy="365125"/>
          </a:xfrm>
        </p:spPr>
        <p:txBody>
          <a:bodyPr/>
          <a:lstStyle/>
          <a:p>
            <a:fld id="{375CE6C3-1D6C-4ED7-AB26-3FE69FC665DE}" type="slidenum">
              <a:rPr lang="zh-TW" altLang="en-US" smtClean="0"/>
              <a:t>‹#›</a:t>
            </a:fld>
            <a:endParaRPr lang="zh-TW" altLang="en-US"/>
          </a:p>
        </p:txBody>
      </p:sp>
      <p:sp>
        <p:nvSpPr>
          <p:cNvPr id="9" name="副標題 2"/>
          <p:cNvSpPr>
            <a:spLocks noGrp="1"/>
          </p:cNvSpPr>
          <p:nvPr>
            <p:ph type="subTitle" idx="13"/>
          </p:nvPr>
        </p:nvSpPr>
        <p:spPr>
          <a:xfrm>
            <a:off x="593579" y="623219"/>
            <a:ext cx="5860762" cy="366823"/>
          </a:xfr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按一下以編輯母片副標題樣式</a:t>
            </a:r>
          </a:p>
        </p:txBody>
      </p:sp>
      <p:sp>
        <p:nvSpPr>
          <p:cNvPr id="10" name="原创设计师QQ598969553             _1"/>
          <p:cNvSpPr/>
          <p:nvPr userDrawn="1"/>
        </p:nvSpPr>
        <p:spPr bwMode="auto">
          <a:xfrm>
            <a:off x="0" y="139953"/>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1" name="原创设计师QQ598969553             _2"/>
          <p:cNvSpPr/>
          <p:nvPr userDrawn="1"/>
        </p:nvSpPr>
        <p:spPr bwMode="auto">
          <a:xfrm>
            <a:off x="99884" y="365125"/>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文字方塊 14"/>
          <p:cNvSpPr txBox="1"/>
          <p:nvPr userDrawn="1"/>
        </p:nvSpPr>
        <p:spPr>
          <a:xfrm>
            <a:off x="-12442" y="6534126"/>
            <a:ext cx="4493538" cy="307777"/>
          </a:xfrm>
          <a:prstGeom prst="rect">
            <a:avLst/>
          </a:prstGeom>
          <a:noFill/>
        </p:spPr>
        <p:txBody>
          <a:bodyPr wrap="none" rtlCol="0">
            <a:spAutoFit/>
          </a:bodyPr>
          <a:lstStyle/>
          <a:p>
            <a:r>
              <a:rPr lang="zh-TW" altLang="en-US" sz="1400" b="1" dirty="0">
                <a:solidFill>
                  <a:schemeClr val="bg1">
                    <a:lumMod val="75000"/>
                  </a:schemeClr>
                </a:solidFill>
                <a:latin typeface="微軟正黑體" panose="020B0604030504040204" pitchFamily="34" charset="-120"/>
                <a:ea typeface="微軟正黑體" panose="020B0604030504040204" pitchFamily="34" charset="-120"/>
              </a:rPr>
              <a:t>溫馨校園．多元學習．創新發明．優質卓越．打造品牌</a:t>
            </a:r>
          </a:p>
        </p:txBody>
      </p:sp>
      <p:sp>
        <p:nvSpPr>
          <p:cNvPr id="16" name="文字方塊 15"/>
          <p:cNvSpPr txBox="1"/>
          <p:nvPr userDrawn="1"/>
        </p:nvSpPr>
        <p:spPr>
          <a:xfrm>
            <a:off x="-33706" y="6510941"/>
            <a:ext cx="4493538" cy="307777"/>
          </a:xfrm>
          <a:prstGeom prst="rect">
            <a:avLst/>
          </a:prstGeom>
          <a:noFill/>
        </p:spPr>
        <p:txBody>
          <a:bodyPr wrap="non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rPr>
              <a:t>溫馨校園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5">
                    <a:lumMod val="50000"/>
                  </a:schemeClr>
                </a:solidFill>
                <a:latin typeface="微軟正黑體" panose="020B0604030504040204" pitchFamily="34" charset="-120"/>
                <a:ea typeface="微軟正黑體" panose="020B0604030504040204" pitchFamily="34" charset="-120"/>
              </a:rPr>
              <a:t>多元學習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7030A0"/>
                </a:solidFill>
                <a:latin typeface="微軟正黑體" panose="020B0604030504040204" pitchFamily="34" charset="-120"/>
                <a:ea typeface="微軟正黑體" panose="020B0604030504040204" pitchFamily="34" charset="-120"/>
              </a:rPr>
              <a:t>創新發明</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FF6600"/>
                </a:solidFill>
                <a:latin typeface="微軟正黑體" panose="020B0604030504040204" pitchFamily="34" charset="-120"/>
                <a:ea typeface="微軟正黑體" panose="020B0604030504040204" pitchFamily="34" charset="-120"/>
              </a:rPr>
              <a:t>優質卓越</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打造品牌</a:t>
            </a:r>
          </a:p>
        </p:txBody>
      </p:sp>
      <p:pic>
        <p:nvPicPr>
          <p:cNvPr id="18" name="圖片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00822" y="639755"/>
            <a:ext cx="1863003" cy="700574"/>
          </a:xfrm>
          <a:prstGeom prst="rect">
            <a:avLst/>
          </a:prstGeom>
        </p:spPr>
      </p:pic>
      <p:sp>
        <p:nvSpPr>
          <p:cNvPr id="19" name="文字方塊 18">
            <a:extLst>
              <a:ext uri="{FF2B5EF4-FFF2-40B4-BE49-F238E27FC236}">
                <a16:creationId xmlns:a16="http://schemas.microsoft.com/office/drawing/2014/main" id="{FB6C8D72-E736-4488-81F4-F410DF767FA5}"/>
              </a:ext>
            </a:extLst>
          </p:cNvPr>
          <p:cNvSpPr txBox="1"/>
          <p:nvPr userDrawn="1"/>
        </p:nvSpPr>
        <p:spPr>
          <a:xfrm>
            <a:off x="8909768" y="33336"/>
            <a:ext cx="3147015" cy="523220"/>
          </a:xfrm>
          <a:prstGeom prst="rect">
            <a:avLst/>
          </a:prstGeom>
          <a:noFill/>
        </p:spPr>
        <p:txBody>
          <a:bodyPr wrap="none" rtlCol="0">
            <a:spAutoFit/>
          </a:bodyPr>
          <a:lstStyle/>
          <a:p>
            <a:r>
              <a:rPr lang="zh-TW" altLang="en-US" sz="2800" b="1" dirty="0">
                <a:solidFill>
                  <a:schemeClr val="bg1"/>
                </a:solidFill>
                <a:effectLst>
                  <a:outerShdw blurRad="60007" dist="200025" dir="15000000" sy="30000" kx="-1800000" algn="bl" rotWithShape="0">
                    <a:prstClr val="black">
                      <a:alpha val="32000"/>
                    </a:prstClr>
                  </a:outerShdw>
                </a:effectLst>
                <a:latin typeface="微軟正黑體" panose="020B0604030504040204" pitchFamily="34" charset="-120"/>
                <a:ea typeface="微軟正黑體" panose="020B0604030504040204" pitchFamily="34" charset="-120"/>
              </a:rPr>
              <a:t>技職教育 領航學校</a:t>
            </a:r>
          </a:p>
        </p:txBody>
      </p:sp>
    </p:spTree>
    <p:extLst>
      <p:ext uri="{BB962C8B-B14F-4D97-AF65-F5344CB8AC3E}">
        <p14:creationId xmlns:p14="http://schemas.microsoft.com/office/powerpoint/2010/main" val="349560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483C6037-D3C0-4843-A5D5-742F708912D4}" type="datetime1">
              <a:rPr lang="zh-TW" altLang="en-US" smtClean="0"/>
              <a:t>2025/9/18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9001125" y="6356350"/>
            <a:ext cx="2743200" cy="365125"/>
          </a:xfrm>
        </p:spPr>
        <p:txBody>
          <a:bodyPr/>
          <a:lstStyle/>
          <a:p>
            <a:fld id="{375CE6C3-1D6C-4ED7-AB26-3FE69FC665DE}" type="slidenum">
              <a:rPr lang="zh-TW" altLang="en-US" smtClean="0"/>
              <a:t>‹#›</a:t>
            </a:fld>
            <a:endParaRPr lang="zh-TW" altLang="en-US"/>
          </a:p>
        </p:txBody>
      </p:sp>
      <p:pic>
        <p:nvPicPr>
          <p:cNvPr id="6" name="图片 25">
            <a:extLst>
              <a:ext uri="{FF2B5EF4-FFF2-40B4-BE49-F238E27FC236}">
                <a16:creationId xmlns:a16="http://schemas.microsoft.com/office/drawing/2014/main" id="{D7800A00-B957-4004-ACAB-845E06911D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7308" r="-6652" b="-1"/>
          <a:stretch/>
        </p:blipFill>
        <p:spPr>
          <a:xfrm rot="1704170">
            <a:off x="3909640" y="-971336"/>
            <a:ext cx="11595011" cy="6006927"/>
          </a:xfrm>
          <a:prstGeom prst="rect">
            <a:avLst/>
          </a:prstGeom>
        </p:spPr>
      </p:pic>
      <p:pic>
        <p:nvPicPr>
          <p:cNvPr id="7" name="图片 1">
            <a:extLst>
              <a:ext uri="{FF2B5EF4-FFF2-40B4-BE49-F238E27FC236}">
                <a16:creationId xmlns:a16="http://schemas.microsoft.com/office/drawing/2014/main" id="{A41C39D6-205B-4669-BB7E-2CEAD212E88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64216" y="0"/>
            <a:ext cx="2627784" cy="631815"/>
          </a:xfrm>
          <a:prstGeom prst="rect">
            <a:avLst/>
          </a:prstGeom>
        </p:spPr>
      </p:pic>
      <p:pic>
        <p:nvPicPr>
          <p:cNvPr id="8" name="图片 2">
            <a:extLst>
              <a:ext uri="{FF2B5EF4-FFF2-40B4-BE49-F238E27FC236}">
                <a16:creationId xmlns:a16="http://schemas.microsoft.com/office/drawing/2014/main" id="{E7906FF5-26AF-49DB-8AB4-954EFD8E7AA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409"/>
          <a:stretch/>
        </p:blipFill>
        <p:spPr>
          <a:xfrm>
            <a:off x="0" y="5334000"/>
            <a:ext cx="4753458" cy="1524000"/>
          </a:xfrm>
          <a:prstGeom prst="rect">
            <a:avLst/>
          </a:prstGeom>
        </p:spPr>
      </p:pic>
      <p:sp>
        <p:nvSpPr>
          <p:cNvPr id="2" name="標題 1"/>
          <p:cNvSpPr>
            <a:spLocks noGrp="1"/>
          </p:cNvSpPr>
          <p:nvPr>
            <p:ph type="title"/>
          </p:nvPr>
        </p:nvSpPr>
        <p:spPr>
          <a:xfrm>
            <a:off x="685800" y="2691765"/>
            <a:ext cx="6985000" cy="3664585"/>
          </a:xfrm>
        </p:spPr>
        <p:txBody>
          <a:bodyPr anchor="t"/>
          <a:lstStyle>
            <a:lvl1pPr marL="0" indent="0">
              <a:buFont typeface="Arial" panose="020B0604020202020204" pitchFamily="34" charset="0"/>
              <a:buNone/>
              <a:defRPr/>
            </a:lvl1pPr>
          </a:lstStyle>
          <a:p>
            <a:r>
              <a:rPr lang="zh-TW" altLang="en-US" dirty="0"/>
              <a:t>按一下以編輯母片標題樣式</a:t>
            </a:r>
          </a:p>
        </p:txBody>
      </p:sp>
      <p:pic>
        <p:nvPicPr>
          <p:cNvPr id="9" name="图片 16">
            <a:extLst>
              <a:ext uri="{FF2B5EF4-FFF2-40B4-BE49-F238E27FC236}">
                <a16:creationId xmlns:a16="http://schemas.microsoft.com/office/drawing/2014/main" id="{3E39F83F-2ED7-4474-9AD1-D344117A91B8}"/>
              </a:ext>
            </a:extLst>
          </p:cNvPr>
          <p:cNvPicPr>
            <a:picLocks noChangeAspect="1"/>
          </p:cNvPicPr>
          <p:nvPr userDrawn="1"/>
        </p:nvPicPr>
        <p:blipFill>
          <a:blip r:embed="rId5"/>
          <a:stretch>
            <a:fillRect/>
          </a:stretch>
        </p:blipFill>
        <p:spPr>
          <a:xfrm>
            <a:off x="497276" y="1056639"/>
            <a:ext cx="2469444" cy="1381125"/>
          </a:xfrm>
          <a:prstGeom prst="rect">
            <a:avLst/>
          </a:prstGeom>
        </p:spPr>
      </p:pic>
      <p:sp>
        <p:nvSpPr>
          <p:cNvPr id="11" name="文字版面配置區 2"/>
          <p:cNvSpPr>
            <a:spLocks noGrp="1"/>
          </p:cNvSpPr>
          <p:nvPr>
            <p:ph type="body" idx="1"/>
          </p:nvPr>
        </p:nvSpPr>
        <p:spPr>
          <a:xfrm>
            <a:off x="936978" y="1208215"/>
            <a:ext cx="1590040"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3" name="文字方塊 12"/>
          <p:cNvSpPr txBox="1"/>
          <p:nvPr userDrawn="1"/>
        </p:nvSpPr>
        <p:spPr>
          <a:xfrm>
            <a:off x="-12442" y="6534126"/>
            <a:ext cx="4493538" cy="307777"/>
          </a:xfrm>
          <a:prstGeom prst="rect">
            <a:avLst/>
          </a:prstGeom>
          <a:noFill/>
        </p:spPr>
        <p:txBody>
          <a:bodyPr wrap="none" rtlCol="0">
            <a:spAutoFit/>
          </a:bodyPr>
          <a:lstStyle/>
          <a:p>
            <a:r>
              <a:rPr lang="zh-TW" altLang="en-US" sz="1400" b="1" dirty="0">
                <a:solidFill>
                  <a:schemeClr val="bg1">
                    <a:lumMod val="75000"/>
                  </a:schemeClr>
                </a:solidFill>
                <a:latin typeface="微軟正黑體" panose="020B0604030504040204" pitchFamily="34" charset="-120"/>
                <a:ea typeface="微軟正黑體" panose="020B0604030504040204" pitchFamily="34" charset="-120"/>
              </a:rPr>
              <a:t>溫馨校園．多元學習．創新發明．優質卓越．打造品牌</a:t>
            </a:r>
          </a:p>
        </p:txBody>
      </p:sp>
      <p:sp>
        <p:nvSpPr>
          <p:cNvPr id="14" name="文字方塊 13"/>
          <p:cNvSpPr txBox="1"/>
          <p:nvPr userDrawn="1"/>
        </p:nvSpPr>
        <p:spPr>
          <a:xfrm>
            <a:off x="-33706" y="6510941"/>
            <a:ext cx="4493538" cy="307777"/>
          </a:xfrm>
          <a:prstGeom prst="rect">
            <a:avLst/>
          </a:prstGeom>
          <a:noFill/>
        </p:spPr>
        <p:txBody>
          <a:bodyPr wrap="non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rPr>
              <a:t>溫馨校園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5">
                    <a:lumMod val="50000"/>
                  </a:schemeClr>
                </a:solidFill>
                <a:latin typeface="微軟正黑體" panose="020B0604030504040204" pitchFamily="34" charset="-120"/>
                <a:ea typeface="微軟正黑體" panose="020B0604030504040204" pitchFamily="34" charset="-120"/>
              </a:rPr>
              <a:t>多元學習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7030A0"/>
                </a:solidFill>
                <a:latin typeface="微軟正黑體" panose="020B0604030504040204" pitchFamily="34" charset="-120"/>
                <a:ea typeface="微軟正黑體" panose="020B0604030504040204" pitchFamily="34" charset="-120"/>
              </a:rPr>
              <a:t>創新發明</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FF6600"/>
                </a:solidFill>
                <a:latin typeface="微軟正黑體" panose="020B0604030504040204" pitchFamily="34" charset="-120"/>
                <a:ea typeface="微軟正黑體" panose="020B0604030504040204" pitchFamily="34" charset="-120"/>
              </a:rPr>
              <a:t>優質卓越</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打造品牌</a:t>
            </a:r>
          </a:p>
        </p:txBody>
      </p:sp>
      <p:pic>
        <p:nvPicPr>
          <p:cNvPr id="16" name="圖片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23411" y="117049"/>
            <a:ext cx="1057627" cy="397716"/>
          </a:xfrm>
          <a:prstGeom prst="rect">
            <a:avLst/>
          </a:prstGeom>
        </p:spPr>
      </p:pic>
      <p:pic>
        <p:nvPicPr>
          <p:cNvPr id="15" name="圖片 14">
            <a:extLst>
              <a:ext uri="{FF2B5EF4-FFF2-40B4-BE49-F238E27FC236}">
                <a16:creationId xmlns:a16="http://schemas.microsoft.com/office/drawing/2014/main" id="{4B537BC8-A734-4B8E-9AEC-6BB39C95A6E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49997" y="6454708"/>
            <a:ext cx="7052163" cy="403292"/>
          </a:xfrm>
          <a:prstGeom prst="rect">
            <a:avLst/>
          </a:prstGeom>
        </p:spPr>
      </p:pic>
    </p:spTree>
    <p:extLst>
      <p:ext uri="{BB962C8B-B14F-4D97-AF65-F5344CB8AC3E}">
        <p14:creationId xmlns:p14="http://schemas.microsoft.com/office/powerpoint/2010/main" val="311922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547372A-E0C1-4697-84FB-5786F541CAF2}" type="datetime1">
              <a:rPr lang="zh-TW" altLang="en-US" smtClean="0"/>
              <a:t>2025/9/18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9001125" y="6356350"/>
            <a:ext cx="2743200" cy="365125"/>
          </a:xfrm>
        </p:spPr>
        <p:txBody>
          <a:bodyPr/>
          <a:lstStyle/>
          <a:p>
            <a:fld id="{375CE6C3-1D6C-4ED7-AB26-3FE69FC665DE}" type="slidenum">
              <a:rPr lang="zh-TW" altLang="en-US" smtClean="0"/>
              <a:t>‹#›</a:t>
            </a:fld>
            <a:endParaRPr lang="zh-TW" altLang="en-US"/>
          </a:p>
        </p:txBody>
      </p:sp>
      <p:sp>
        <p:nvSpPr>
          <p:cNvPr id="5" name="手繪多邊形 4"/>
          <p:cNvSpPr/>
          <p:nvPr userDrawn="1"/>
        </p:nvSpPr>
        <p:spPr>
          <a:xfrm>
            <a:off x="8334153" y="-21832"/>
            <a:ext cx="2629785" cy="6880318"/>
          </a:xfrm>
          <a:custGeom>
            <a:avLst/>
            <a:gdLst>
              <a:gd name="connsiteX0" fmla="*/ 0 w 3182679"/>
              <a:gd name="connsiteY0" fmla="*/ 0 h 6868633"/>
              <a:gd name="connsiteX1" fmla="*/ 1672856 w 3182679"/>
              <a:gd name="connsiteY1" fmla="*/ 0 h 6868633"/>
              <a:gd name="connsiteX2" fmla="*/ 3182679 w 3182679"/>
              <a:gd name="connsiteY2" fmla="*/ 2998382 h 6868633"/>
              <a:gd name="connsiteX3" fmla="*/ 2537637 w 3182679"/>
              <a:gd name="connsiteY3" fmla="*/ 6861544 h 6868633"/>
              <a:gd name="connsiteX4" fmla="*/ 1162493 w 3182679"/>
              <a:gd name="connsiteY4" fmla="*/ 6868633 h 6868633"/>
              <a:gd name="connsiteX5" fmla="*/ 1750828 w 3182679"/>
              <a:gd name="connsiteY5" fmla="*/ 3182679 h 6868633"/>
              <a:gd name="connsiteX6" fmla="*/ 0 w 3182679"/>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978195 w 2998381"/>
              <a:gd name="connsiteY4" fmla="*/ 6868633 h 6868633"/>
              <a:gd name="connsiteX5" fmla="*/ 1566530 w 2998381"/>
              <a:gd name="connsiteY5" fmla="*/ 3182679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566530 w 2998381"/>
              <a:gd name="connsiteY5" fmla="*/ 3182679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694121 w 2998381"/>
              <a:gd name="connsiteY5" fmla="*/ 2906233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488558 w 2998381"/>
              <a:gd name="connsiteY5" fmla="*/ 2991294 h 6868633"/>
              <a:gd name="connsiteX6" fmla="*/ 0 w 2998381"/>
              <a:gd name="connsiteY6" fmla="*/ 0 h 6868633"/>
              <a:gd name="connsiteX0" fmla="*/ 0 w 2955851"/>
              <a:gd name="connsiteY0" fmla="*/ 0 h 6889898"/>
              <a:gd name="connsiteX1" fmla="*/ 1446028 w 2955851"/>
              <a:gd name="connsiteY1" fmla="*/ 21265 h 6889898"/>
              <a:gd name="connsiteX2" fmla="*/ 2955851 w 2955851"/>
              <a:gd name="connsiteY2" fmla="*/ 3019647 h 6889898"/>
              <a:gd name="connsiteX3" fmla="*/ 2310809 w 2955851"/>
              <a:gd name="connsiteY3" fmla="*/ 6882809 h 6889898"/>
              <a:gd name="connsiteX4" fmla="*/ 808074 w 2955851"/>
              <a:gd name="connsiteY4" fmla="*/ 6889898 h 6889898"/>
              <a:gd name="connsiteX5" fmla="*/ 1446028 w 2955851"/>
              <a:gd name="connsiteY5" fmla="*/ 3012559 h 6889898"/>
              <a:gd name="connsiteX6" fmla="*/ 0 w 2955851"/>
              <a:gd name="connsiteY6" fmla="*/ 0 h 6889898"/>
              <a:gd name="connsiteX0" fmla="*/ 0 w 3019647"/>
              <a:gd name="connsiteY0" fmla="*/ 0 h 6875722"/>
              <a:gd name="connsiteX1" fmla="*/ 1509824 w 3019647"/>
              <a:gd name="connsiteY1" fmla="*/ 7089 h 6875722"/>
              <a:gd name="connsiteX2" fmla="*/ 3019647 w 3019647"/>
              <a:gd name="connsiteY2" fmla="*/ 3005471 h 6875722"/>
              <a:gd name="connsiteX3" fmla="*/ 2374605 w 3019647"/>
              <a:gd name="connsiteY3" fmla="*/ 6868633 h 6875722"/>
              <a:gd name="connsiteX4" fmla="*/ 871870 w 3019647"/>
              <a:gd name="connsiteY4" fmla="*/ 6875722 h 6875722"/>
              <a:gd name="connsiteX5" fmla="*/ 1509824 w 3019647"/>
              <a:gd name="connsiteY5" fmla="*/ 2998383 h 6875722"/>
              <a:gd name="connsiteX6" fmla="*/ 0 w 3019647"/>
              <a:gd name="connsiteY6" fmla="*/ 0 h 6875722"/>
              <a:gd name="connsiteX0" fmla="*/ 0 w 3012558"/>
              <a:gd name="connsiteY0" fmla="*/ 0 h 6875722"/>
              <a:gd name="connsiteX1" fmla="*/ 1502735 w 3012558"/>
              <a:gd name="connsiteY1" fmla="*/ 7089 h 6875722"/>
              <a:gd name="connsiteX2" fmla="*/ 3012558 w 3012558"/>
              <a:gd name="connsiteY2" fmla="*/ 3005471 h 6875722"/>
              <a:gd name="connsiteX3" fmla="*/ 2367516 w 3012558"/>
              <a:gd name="connsiteY3" fmla="*/ 6868633 h 6875722"/>
              <a:gd name="connsiteX4" fmla="*/ 864781 w 3012558"/>
              <a:gd name="connsiteY4" fmla="*/ 6875722 h 6875722"/>
              <a:gd name="connsiteX5" fmla="*/ 1502735 w 3012558"/>
              <a:gd name="connsiteY5" fmla="*/ 2998383 h 6875722"/>
              <a:gd name="connsiteX6" fmla="*/ 0 w 3012558"/>
              <a:gd name="connsiteY6" fmla="*/ 0 h 6875722"/>
              <a:gd name="connsiteX0" fmla="*/ 0 w 3012558"/>
              <a:gd name="connsiteY0" fmla="*/ 7087 h 6868633"/>
              <a:gd name="connsiteX1" fmla="*/ 1502735 w 3012558"/>
              <a:gd name="connsiteY1" fmla="*/ 0 h 6868633"/>
              <a:gd name="connsiteX2" fmla="*/ 3012558 w 3012558"/>
              <a:gd name="connsiteY2" fmla="*/ 2998382 h 6868633"/>
              <a:gd name="connsiteX3" fmla="*/ 2367516 w 3012558"/>
              <a:gd name="connsiteY3" fmla="*/ 6861544 h 6868633"/>
              <a:gd name="connsiteX4" fmla="*/ 864781 w 3012558"/>
              <a:gd name="connsiteY4" fmla="*/ 6868633 h 6868633"/>
              <a:gd name="connsiteX5" fmla="*/ 1502735 w 3012558"/>
              <a:gd name="connsiteY5" fmla="*/ 2991294 h 6868633"/>
              <a:gd name="connsiteX6" fmla="*/ 0 w 3012558"/>
              <a:gd name="connsiteY6" fmla="*/ 7087 h 6868633"/>
              <a:gd name="connsiteX0" fmla="*/ 0 w 3012558"/>
              <a:gd name="connsiteY0" fmla="*/ 0 h 6868634"/>
              <a:gd name="connsiteX1" fmla="*/ 1502735 w 3012558"/>
              <a:gd name="connsiteY1" fmla="*/ 1 h 6868634"/>
              <a:gd name="connsiteX2" fmla="*/ 3012558 w 3012558"/>
              <a:gd name="connsiteY2" fmla="*/ 2998383 h 6868634"/>
              <a:gd name="connsiteX3" fmla="*/ 2367516 w 3012558"/>
              <a:gd name="connsiteY3" fmla="*/ 6861545 h 6868634"/>
              <a:gd name="connsiteX4" fmla="*/ 864781 w 3012558"/>
              <a:gd name="connsiteY4" fmla="*/ 6868634 h 6868634"/>
              <a:gd name="connsiteX5" fmla="*/ 1502735 w 3012558"/>
              <a:gd name="connsiteY5" fmla="*/ 2991295 h 6868634"/>
              <a:gd name="connsiteX6" fmla="*/ 0 w 3012558"/>
              <a:gd name="connsiteY6" fmla="*/ 0 h 6868634"/>
              <a:gd name="connsiteX0" fmla="*/ 0 w 3012558"/>
              <a:gd name="connsiteY0" fmla="*/ 0 h 6861545"/>
              <a:gd name="connsiteX1" fmla="*/ 1502735 w 3012558"/>
              <a:gd name="connsiteY1" fmla="*/ 1 h 6861545"/>
              <a:gd name="connsiteX2" fmla="*/ 3012558 w 3012558"/>
              <a:gd name="connsiteY2" fmla="*/ 2998383 h 6861545"/>
              <a:gd name="connsiteX3" fmla="*/ 2367516 w 3012558"/>
              <a:gd name="connsiteY3" fmla="*/ 6861545 h 6861545"/>
              <a:gd name="connsiteX4" fmla="*/ 864781 w 3012558"/>
              <a:gd name="connsiteY4" fmla="*/ 6847369 h 6861545"/>
              <a:gd name="connsiteX5" fmla="*/ 1502735 w 3012558"/>
              <a:gd name="connsiteY5" fmla="*/ 2991295 h 6861545"/>
              <a:gd name="connsiteX6" fmla="*/ 0 w 3012558"/>
              <a:gd name="connsiteY6" fmla="*/ 0 h 6861545"/>
              <a:gd name="connsiteX0" fmla="*/ 0 w 3012558"/>
              <a:gd name="connsiteY0" fmla="*/ 0 h 6861545"/>
              <a:gd name="connsiteX1" fmla="*/ 1502735 w 3012558"/>
              <a:gd name="connsiteY1" fmla="*/ 1 h 6861545"/>
              <a:gd name="connsiteX2" fmla="*/ 3012558 w 3012558"/>
              <a:gd name="connsiteY2" fmla="*/ 2998383 h 6861545"/>
              <a:gd name="connsiteX3" fmla="*/ 2367516 w 3012558"/>
              <a:gd name="connsiteY3" fmla="*/ 6861545 h 6861545"/>
              <a:gd name="connsiteX4" fmla="*/ 857693 w 3012558"/>
              <a:gd name="connsiteY4" fmla="*/ 6854457 h 6861545"/>
              <a:gd name="connsiteX5" fmla="*/ 1502735 w 3012558"/>
              <a:gd name="connsiteY5" fmla="*/ 2991295 h 6861545"/>
              <a:gd name="connsiteX6" fmla="*/ 0 w 3012558"/>
              <a:gd name="connsiteY6" fmla="*/ 0 h 6861545"/>
              <a:gd name="connsiteX0" fmla="*/ 0 w 3012558"/>
              <a:gd name="connsiteY0" fmla="*/ 0 h 6868634"/>
              <a:gd name="connsiteX1" fmla="*/ 1502735 w 3012558"/>
              <a:gd name="connsiteY1" fmla="*/ 1 h 6868634"/>
              <a:gd name="connsiteX2" fmla="*/ 3012558 w 3012558"/>
              <a:gd name="connsiteY2" fmla="*/ 2998383 h 6868634"/>
              <a:gd name="connsiteX3" fmla="*/ 2367516 w 3012558"/>
              <a:gd name="connsiteY3" fmla="*/ 6861545 h 6868634"/>
              <a:gd name="connsiteX4" fmla="*/ 864781 w 3012558"/>
              <a:gd name="connsiteY4" fmla="*/ 6868634 h 6868634"/>
              <a:gd name="connsiteX5" fmla="*/ 1502735 w 3012558"/>
              <a:gd name="connsiteY5" fmla="*/ 2991295 h 6868634"/>
              <a:gd name="connsiteX6" fmla="*/ 0 w 3012558"/>
              <a:gd name="connsiteY6" fmla="*/ 0 h 6868634"/>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64781 w 3012558"/>
              <a:gd name="connsiteY4" fmla="*/ 6868634 h 6879833"/>
              <a:gd name="connsiteX5" fmla="*/ 1502735 w 3012558"/>
              <a:gd name="connsiteY5" fmla="*/ 2991295 h 6879833"/>
              <a:gd name="connsiteX6" fmla="*/ 0 w 3012558"/>
              <a:gd name="connsiteY6" fmla="*/ 0 h 6879833"/>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96206 w 3012558"/>
              <a:gd name="connsiteY4" fmla="*/ 6877778 h 6879833"/>
              <a:gd name="connsiteX5" fmla="*/ 1502735 w 3012558"/>
              <a:gd name="connsiteY5" fmla="*/ 2991295 h 6879833"/>
              <a:gd name="connsiteX6" fmla="*/ 0 w 3012558"/>
              <a:gd name="connsiteY6" fmla="*/ 0 h 6879833"/>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49651 w 3012558"/>
              <a:gd name="connsiteY4" fmla="*/ 6887938 h 6887938"/>
              <a:gd name="connsiteX5" fmla="*/ 1502735 w 3012558"/>
              <a:gd name="connsiteY5" fmla="*/ 2991295 h 6887938"/>
              <a:gd name="connsiteX6" fmla="*/ 0 w 3012558"/>
              <a:gd name="connsiteY6" fmla="*/ 0 h 6887938"/>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49651 w 3012558"/>
              <a:gd name="connsiteY4" fmla="*/ 6887938 h 6887938"/>
              <a:gd name="connsiteX5" fmla="*/ 1502735 w 3012558"/>
              <a:gd name="connsiteY5" fmla="*/ 2991295 h 6887938"/>
              <a:gd name="connsiteX6" fmla="*/ 0 w 3012558"/>
              <a:gd name="connsiteY6" fmla="*/ 0 h 6887938"/>
              <a:gd name="connsiteX0" fmla="*/ 0 w 3012558"/>
              <a:gd name="connsiteY0" fmla="*/ 0 h 6908258"/>
              <a:gd name="connsiteX1" fmla="*/ 1502735 w 3012558"/>
              <a:gd name="connsiteY1" fmla="*/ 1 h 6908258"/>
              <a:gd name="connsiteX2" fmla="*/ 3012558 w 3012558"/>
              <a:gd name="connsiteY2" fmla="*/ 2998383 h 6908258"/>
              <a:gd name="connsiteX3" fmla="*/ 2367517 w 3012558"/>
              <a:gd name="connsiteY3" fmla="*/ 6879833 h 6908258"/>
              <a:gd name="connsiteX4" fmla="*/ 861290 w 3012558"/>
              <a:gd name="connsiteY4" fmla="*/ 6908258 h 6908258"/>
              <a:gd name="connsiteX5" fmla="*/ 1502735 w 3012558"/>
              <a:gd name="connsiteY5" fmla="*/ 2991295 h 6908258"/>
              <a:gd name="connsiteX6" fmla="*/ 0 w 3012558"/>
              <a:gd name="connsiteY6" fmla="*/ 0 h 6908258"/>
              <a:gd name="connsiteX0" fmla="*/ 0 w 3012558"/>
              <a:gd name="connsiteY0" fmla="*/ 0 h 6898098"/>
              <a:gd name="connsiteX1" fmla="*/ 1502735 w 3012558"/>
              <a:gd name="connsiteY1" fmla="*/ 1 h 6898098"/>
              <a:gd name="connsiteX2" fmla="*/ 3012558 w 3012558"/>
              <a:gd name="connsiteY2" fmla="*/ 2998383 h 6898098"/>
              <a:gd name="connsiteX3" fmla="*/ 2367517 w 3012558"/>
              <a:gd name="connsiteY3" fmla="*/ 6879833 h 6898098"/>
              <a:gd name="connsiteX4" fmla="*/ 884567 w 3012558"/>
              <a:gd name="connsiteY4" fmla="*/ 6898098 h 6898098"/>
              <a:gd name="connsiteX5" fmla="*/ 1502735 w 3012558"/>
              <a:gd name="connsiteY5" fmla="*/ 2991295 h 6898098"/>
              <a:gd name="connsiteX6" fmla="*/ 0 w 3012558"/>
              <a:gd name="connsiteY6" fmla="*/ 0 h 6898098"/>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84567 w 3012558"/>
              <a:gd name="connsiteY4" fmla="*/ 6887938 h 6887938"/>
              <a:gd name="connsiteX5" fmla="*/ 1502735 w 3012558"/>
              <a:gd name="connsiteY5" fmla="*/ 2991295 h 6887938"/>
              <a:gd name="connsiteX6" fmla="*/ 0 w 3012558"/>
              <a:gd name="connsiteY6" fmla="*/ 0 h 6887938"/>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26373 w 3012558"/>
              <a:gd name="connsiteY4" fmla="*/ 6877778 h 6879833"/>
              <a:gd name="connsiteX5" fmla="*/ 1502735 w 3012558"/>
              <a:gd name="connsiteY5" fmla="*/ 2991295 h 6879833"/>
              <a:gd name="connsiteX6" fmla="*/ 0 w 3012558"/>
              <a:gd name="connsiteY6" fmla="*/ 0 h 6879833"/>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26373 w 3012558"/>
              <a:gd name="connsiteY4" fmla="*/ 6867618 h 6879833"/>
              <a:gd name="connsiteX5" fmla="*/ 1502735 w 3012558"/>
              <a:gd name="connsiteY5" fmla="*/ 2991295 h 6879833"/>
              <a:gd name="connsiteX6" fmla="*/ 0 w 3012558"/>
              <a:gd name="connsiteY6" fmla="*/ 0 h 6879833"/>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04550 w 3012558"/>
              <a:gd name="connsiteY4" fmla="*/ 6873968 h 6879833"/>
              <a:gd name="connsiteX5" fmla="*/ 1502735 w 3012558"/>
              <a:gd name="connsiteY5" fmla="*/ 2991295 h 6879833"/>
              <a:gd name="connsiteX6" fmla="*/ 0 w 3012558"/>
              <a:gd name="connsiteY6" fmla="*/ 0 h 6879833"/>
              <a:gd name="connsiteX0" fmla="*/ 0 w 3012558"/>
              <a:gd name="connsiteY0" fmla="*/ 0 h 6886668"/>
              <a:gd name="connsiteX1" fmla="*/ 1502735 w 3012558"/>
              <a:gd name="connsiteY1" fmla="*/ 1 h 6886668"/>
              <a:gd name="connsiteX2" fmla="*/ 3012558 w 3012558"/>
              <a:gd name="connsiteY2" fmla="*/ 2998383 h 6886668"/>
              <a:gd name="connsiteX3" fmla="*/ 2367517 w 3012558"/>
              <a:gd name="connsiteY3" fmla="*/ 6879833 h 6886668"/>
              <a:gd name="connsiteX4" fmla="*/ 826373 w 3012558"/>
              <a:gd name="connsiteY4" fmla="*/ 6886668 h 6886668"/>
              <a:gd name="connsiteX5" fmla="*/ 1502735 w 3012558"/>
              <a:gd name="connsiteY5" fmla="*/ 2991295 h 6886668"/>
              <a:gd name="connsiteX6" fmla="*/ 0 w 3012558"/>
              <a:gd name="connsiteY6" fmla="*/ 0 h 6886668"/>
              <a:gd name="connsiteX0" fmla="*/ 0 w 3012558"/>
              <a:gd name="connsiteY0" fmla="*/ 0 h 6886668"/>
              <a:gd name="connsiteX1" fmla="*/ 1502735 w 3012558"/>
              <a:gd name="connsiteY1" fmla="*/ 1 h 6886668"/>
              <a:gd name="connsiteX2" fmla="*/ 3012558 w 3012558"/>
              <a:gd name="connsiteY2" fmla="*/ 2998383 h 6886668"/>
              <a:gd name="connsiteX3" fmla="*/ 2367517 w 3012558"/>
              <a:gd name="connsiteY3" fmla="*/ 6879833 h 6886668"/>
              <a:gd name="connsiteX4" fmla="*/ 826373 w 3012558"/>
              <a:gd name="connsiteY4" fmla="*/ 6886668 h 6886668"/>
              <a:gd name="connsiteX5" fmla="*/ 1502735 w 3012558"/>
              <a:gd name="connsiteY5" fmla="*/ 2991295 h 6886668"/>
              <a:gd name="connsiteX6" fmla="*/ 0 w 3012558"/>
              <a:gd name="connsiteY6" fmla="*/ 0 h 6886668"/>
              <a:gd name="connsiteX0" fmla="*/ 0 w 3012558"/>
              <a:gd name="connsiteY0" fmla="*/ 0 h 6880318"/>
              <a:gd name="connsiteX1" fmla="*/ 1502735 w 3012558"/>
              <a:gd name="connsiteY1" fmla="*/ 1 h 6880318"/>
              <a:gd name="connsiteX2" fmla="*/ 3012558 w 3012558"/>
              <a:gd name="connsiteY2" fmla="*/ 2998383 h 6880318"/>
              <a:gd name="connsiteX3" fmla="*/ 2367517 w 3012558"/>
              <a:gd name="connsiteY3" fmla="*/ 6879833 h 6880318"/>
              <a:gd name="connsiteX4" fmla="*/ 833648 w 3012558"/>
              <a:gd name="connsiteY4" fmla="*/ 6880318 h 6880318"/>
              <a:gd name="connsiteX5" fmla="*/ 1502735 w 3012558"/>
              <a:gd name="connsiteY5" fmla="*/ 2991295 h 6880318"/>
              <a:gd name="connsiteX6" fmla="*/ 0 w 3012558"/>
              <a:gd name="connsiteY6" fmla="*/ 0 h 6880318"/>
              <a:gd name="connsiteX0" fmla="*/ 0 w 3012558"/>
              <a:gd name="connsiteY0" fmla="*/ 0 h 6880318"/>
              <a:gd name="connsiteX1" fmla="*/ 1502735 w 3012558"/>
              <a:gd name="connsiteY1" fmla="*/ 1 h 6880318"/>
              <a:gd name="connsiteX2" fmla="*/ 3012558 w 3012558"/>
              <a:gd name="connsiteY2" fmla="*/ 2998383 h 6880318"/>
              <a:gd name="connsiteX3" fmla="*/ 2367517 w 3012558"/>
              <a:gd name="connsiteY3" fmla="*/ 6879833 h 6880318"/>
              <a:gd name="connsiteX4" fmla="*/ 833648 w 3012558"/>
              <a:gd name="connsiteY4" fmla="*/ 6880318 h 6880318"/>
              <a:gd name="connsiteX5" fmla="*/ 1502735 w 3012558"/>
              <a:gd name="connsiteY5" fmla="*/ 2991295 h 6880318"/>
              <a:gd name="connsiteX6" fmla="*/ 0 w 3012558"/>
              <a:gd name="connsiteY6" fmla="*/ 0 h 68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2558" h="6880318">
                <a:moveTo>
                  <a:pt x="0" y="0"/>
                </a:moveTo>
                <a:lnTo>
                  <a:pt x="1502735" y="1"/>
                </a:lnTo>
                <a:lnTo>
                  <a:pt x="3012558" y="2998383"/>
                </a:lnTo>
                <a:lnTo>
                  <a:pt x="2367517" y="6879833"/>
                </a:lnTo>
                <a:lnTo>
                  <a:pt x="833648" y="6880318"/>
                </a:lnTo>
                <a:lnTo>
                  <a:pt x="1502735" y="2991295"/>
                </a:lnTo>
                <a:lnTo>
                  <a:pt x="0" y="0"/>
                </a:lnTo>
                <a:close/>
              </a:path>
            </a:pathLst>
          </a:cu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dirty="0"/>
          </a:p>
        </p:txBody>
      </p:sp>
      <p:sp>
        <p:nvSpPr>
          <p:cNvPr id="8" name="手繪多邊形 7"/>
          <p:cNvSpPr/>
          <p:nvPr userDrawn="1"/>
        </p:nvSpPr>
        <p:spPr>
          <a:xfrm>
            <a:off x="7019260" y="-21833"/>
            <a:ext cx="2629785" cy="6879833"/>
          </a:xfrm>
          <a:custGeom>
            <a:avLst/>
            <a:gdLst>
              <a:gd name="connsiteX0" fmla="*/ 0 w 3182679"/>
              <a:gd name="connsiteY0" fmla="*/ 0 h 6868633"/>
              <a:gd name="connsiteX1" fmla="*/ 1672856 w 3182679"/>
              <a:gd name="connsiteY1" fmla="*/ 0 h 6868633"/>
              <a:gd name="connsiteX2" fmla="*/ 3182679 w 3182679"/>
              <a:gd name="connsiteY2" fmla="*/ 2998382 h 6868633"/>
              <a:gd name="connsiteX3" fmla="*/ 2537637 w 3182679"/>
              <a:gd name="connsiteY3" fmla="*/ 6861544 h 6868633"/>
              <a:gd name="connsiteX4" fmla="*/ 1162493 w 3182679"/>
              <a:gd name="connsiteY4" fmla="*/ 6868633 h 6868633"/>
              <a:gd name="connsiteX5" fmla="*/ 1750828 w 3182679"/>
              <a:gd name="connsiteY5" fmla="*/ 3182679 h 6868633"/>
              <a:gd name="connsiteX6" fmla="*/ 0 w 3182679"/>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978195 w 2998381"/>
              <a:gd name="connsiteY4" fmla="*/ 6868633 h 6868633"/>
              <a:gd name="connsiteX5" fmla="*/ 1566530 w 2998381"/>
              <a:gd name="connsiteY5" fmla="*/ 3182679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566530 w 2998381"/>
              <a:gd name="connsiteY5" fmla="*/ 3182679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694121 w 2998381"/>
              <a:gd name="connsiteY5" fmla="*/ 2906233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488558 w 2998381"/>
              <a:gd name="connsiteY5" fmla="*/ 2991294 h 6868633"/>
              <a:gd name="connsiteX6" fmla="*/ 0 w 2998381"/>
              <a:gd name="connsiteY6" fmla="*/ 0 h 6868633"/>
              <a:gd name="connsiteX0" fmla="*/ 0 w 2955851"/>
              <a:gd name="connsiteY0" fmla="*/ 0 h 6889898"/>
              <a:gd name="connsiteX1" fmla="*/ 1446028 w 2955851"/>
              <a:gd name="connsiteY1" fmla="*/ 21265 h 6889898"/>
              <a:gd name="connsiteX2" fmla="*/ 2955851 w 2955851"/>
              <a:gd name="connsiteY2" fmla="*/ 3019647 h 6889898"/>
              <a:gd name="connsiteX3" fmla="*/ 2310809 w 2955851"/>
              <a:gd name="connsiteY3" fmla="*/ 6882809 h 6889898"/>
              <a:gd name="connsiteX4" fmla="*/ 808074 w 2955851"/>
              <a:gd name="connsiteY4" fmla="*/ 6889898 h 6889898"/>
              <a:gd name="connsiteX5" fmla="*/ 1446028 w 2955851"/>
              <a:gd name="connsiteY5" fmla="*/ 3012559 h 6889898"/>
              <a:gd name="connsiteX6" fmla="*/ 0 w 2955851"/>
              <a:gd name="connsiteY6" fmla="*/ 0 h 6889898"/>
              <a:gd name="connsiteX0" fmla="*/ 0 w 3019647"/>
              <a:gd name="connsiteY0" fmla="*/ 0 h 6875722"/>
              <a:gd name="connsiteX1" fmla="*/ 1509824 w 3019647"/>
              <a:gd name="connsiteY1" fmla="*/ 7089 h 6875722"/>
              <a:gd name="connsiteX2" fmla="*/ 3019647 w 3019647"/>
              <a:gd name="connsiteY2" fmla="*/ 3005471 h 6875722"/>
              <a:gd name="connsiteX3" fmla="*/ 2374605 w 3019647"/>
              <a:gd name="connsiteY3" fmla="*/ 6868633 h 6875722"/>
              <a:gd name="connsiteX4" fmla="*/ 871870 w 3019647"/>
              <a:gd name="connsiteY4" fmla="*/ 6875722 h 6875722"/>
              <a:gd name="connsiteX5" fmla="*/ 1509824 w 3019647"/>
              <a:gd name="connsiteY5" fmla="*/ 2998383 h 6875722"/>
              <a:gd name="connsiteX6" fmla="*/ 0 w 3019647"/>
              <a:gd name="connsiteY6" fmla="*/ 0 h 6875722"/>
              <a:gd name="connsiteX0" fmla="*/ 0 w 3012558"/>
              <a:gd name="connsiteY0" fmla="*/ 0 h 6875722"/>
              <a:gd name="connsiteX1" fmla="*/ 1502735 w 3012558"/>
              <a:gd name="connsiteY1" fmla="*/ 7089 h 6875722"/>
              <a:gd name="connsiteX2" fmla="*/ 3012558 w 3012558"/>
              <a:gd name="connsiteY2" fmla="*/ 3005471 h 6875722"/>
              <a:gd name="connsiteX3" fmla="*/ 2367516 w 3012558"/>
              <a:gd name="connsiteY3" fmla="*/ 6868633 h 6875722"/>
              <a:gd name="connsiteX4" fmla="*/ 864781 w 3012558"/>
              <a:gd name="connsiteY4" fmla="*/ 6875722 h 6875722"/>
              <a:gd name="connsiteX5" fmla="*/ 1502735 w 3012558"/>
              <a:gd name="connsiteY5" fmla="*/ 2998383 h 6875722"/>
              <a:gd name="connsiteX6" fmla="*/ 0 w 3012558"/>
              <a:gd name="connsiteY6" fmla="*/ 0 h 6875722"/>
              <a:gd name="connsiteX0" fmla="*/ 0 w 3012558"/>
              <a:gd name="connsiteY0" fmla="*/ 7087 h 6868633"/>
              <a:gd name="connsiteX1" fmla="*/ 1502735 w 3012558"/>
              <a:gd name="connsiteY1" fmla="*/ 0 h 6868633"/>
              <a:gd name="connsiteX2" fmla="*/ 3012558 w 3012558"/>
              <a:gd name="connsiteY2" fmla="*/ 2998382 h 6868633"/>
              <a:gd name="connsiteX3" fmla="*/ 2367516 w 3012558"/>
              <a:gd name="connsiteY3" fmla="*/ 6861544 h 6868633"/>
              <a:gd name="connsiteX4" fmla="*/ 864781 w 3012558"/>
              <a:gd name="connsiteY4" fmla="*/ 6868633 h 6868633"/>
              <a:gd name="connsiteX5" fmla="*/ 1502735 w 3012558"/>
              <a:gd name="connsiteY5" fmla="*/ 2991294 h 6868633"/>
              <a:gd name="connsiteX6" fmla="*/ 0 w 3012558"/>
              <a:gd name="connsiteY6" fmla="*/ 7087 h 6868633"/>
              <a:gd name="connsiteX0" fmla="*/ 0 w 3012558"/>
              <a:gd name="connsiteY0" fmla="*/ 0 h 6868634"/>
              <a:gd name="connsiteX1" fmla="*/ 1502735 w 3012558"/>
              <a:gd name="connsiteY1" fmla="*/ 1 h 6868634"/>
              <a:gd name="connsiteX2" fmla="*/ 3012558 w 3012558"/>
              <a:gd name="connsiteY2" fmla="*/ 2998383 h 6868634"/>
              <a:gd name="connsiteX3" fmla="*/ 2367516 w 3012558"/>
              <a:gd name="connsiteY3" fmla="*/ 6861545 h 6868634"/>
              <a:gd name="connsiteX4" fmla="*/ 864781 w 3012558"/>
              <a:gd name="connsiteY4" fmla="*/ 6868634 h 6868634"/>
              <a:gd name="connsiteX5" fmla="*/ 1502735 w 3012558"/>
              <a:gd name="connsiteY5" fmla="*/ 2991295 h 6868634"/>
              <a:gd name="connsiteX6" fmla="*/ 0 w 3012558"/>
              <a:gd name="connsiteY6" fmla="*/ 0 h 6868634"/>
              <a:gd name="connsiteX0" fmla="*/ 0 w 3012558"/>
              <a:gd name="connsiteY0" fmla="*/ 0 h 6861545"/>
              <a:gd name="connsiteX1" fmla="*/ 1502735 w 3012558"/>
              <a:gd name="connsiteY1" fmla="*/ 1 h 6861545"/>
              <a:gd name="connsiteX2" fmla="*/ 3012558 w 3012558"/>
              <a:gd name="connsiteY2" fmla="*/ 2998383 h 6861545"/>
              <a:gd name="connsiteX3" fmla="*/ 2367516 w 3012558"/>
              <a:gd name="connsiteY3" fmla="*/ 6861545 h 6861545"/>
              <a:gd name="connsiteX4" fmla="*/ 864781 w 3012558"/>
              <a:gd name="connsiteY4" fmla="*/ 6847369 h 6861545"/>
              <a:gd name="connsiteX5" fmla="*/ 1502735 w 3012558"/>
              <a:gd name="connsiteY5" fmla="*/ 2991295 h 6861545"/>
              <a:gd name="connsiteX6" fmla="*/ 0 w 3012558"/>
              <a:gd name="connsiteY6" fmla="*/ 0 h 6861545"/>
              <a:gd name="connsiteX0" fmla="*/ 0 w 3012558"/>
              <a:gd name="connsiteY0" fmla="*/ 0 h 6861545"/>
              <a:gd name="connsiteX1" fmla="*/ 1502735 w 3012558"/>
              <a:gd name="connsiteY1" fmla="*/ 1 h 6861545"/>
              <a:gd name="connsiteX2" fmla="*/ 3012558 w 3012558"/>
              <a:gd name="connsiteY2" fmla="*/ 2998383 h 6861545"/>
              <a:gd name="connsiteX3" fmla="*/ 2367516 w 3012558"/>
              <a:gd name="connsiteY3" fmla="*/ 6861545 h 6861545"/>
              <a:gd name="connsiteX4" fmla="*/ 857693 w 3012558"/>
              <a:gd name="connsiteY4" fmla="*/ 6854457 h 6861545"/>
              <a:gd name="connsiteX5" fmla="*/ 1502735 w 3012558"/>
              <a:gd name="connsiteY5" fmla="*/ 2991295 h 6861545"/>
              <a:gd name="connsiteX6" fmla="*/ 0 w 3012558"/>
              <a:gd name="connsiteY6" fmla="*/ 0 h 6861545"/>
              <a:gd name="connsiteX0" fmla="*/ 0 w 3012558"/>
              <a:gd name="connsiteY0" fmla="*/ 0 h 6868634"/>
              <a:gd name="connsiteX1" fmla="*/ 1502735 w 3012558"/>
              <a:gd name="connsiteY1" fmla="*/ 1 h 6868634"/>
              <a:gd name="connsiteX2" fmla="*/ 3012558 w 3012558"/>
              <a:gd name="connsiteY2" fmla="*/ 2998383 h 6868634"/>
              <a:gd name="connsiteX3" fmla="*/ 2367516 w 3012558"/>
              <a:gd name="connsiteY3" fmla="*/ 6861545 h 6868634"/>
              <a:gd name="connsiteX4" fmla="*/ 864781 w 3012558"/>
              <a:gd name="connsiteY4" fmla="*/ 6868634 h 6868634"/>
              <a:gd name="connsiteX5" fmla="*/ 1502735 w 3012558"/>
              <a:gd name="connsiteY5" fmla="*/ 2991295 h 6868634"/>
              <a:gd name="connsiteX6" fmla="*/ 0 w 3012558"/>
              <a:gd name="connsiteY6" fmla="*/ 0 h 6868634"/>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64781 w 3012558"/>
              <a:gd name="connsiteY4" fmla="*/ 6868634 h 6879833"/>
              <a:gd name="connsiteX5" fmla="*/ 1502735 w 3012558"/>
              <a:gd name="connsiteY5" fmla="*/ 2991295 h 6879833"/>
              <a:gd name="connsiteX6" fmla="*/ 0 w 3012558"/>
              <a:gd name="connsiteY6" fmla="*/ 0 h 6879833"/>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96206 w 3012558"/>
              <a:gd name="connsiteY4" fmla="*/ 6877778 h 6879833"/>
              <a:gd name="connsiteX5" fmla="*/ 1502735 w 3012558"/>
              <a:gd name="connsiteY5" fmla="*/ 2991295 h 6879833"/>
              <a:gd name="connsiteX6" fmla="*/ 0 w 3012558"/>
              <a:gd name="connsiteY6" fmla="*/ 0 h 6879833"/>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49651 w 3012558"/>
              <a:gd name="connsiteY4" fmla="*/ 6887938 h 6887938"/>
              <a:gd name="connsiteX5" fmla="*/ 1502735 w 3012558"/>
              <a:gd name="connsiteY5" fmla="*/ 2991295 h 6887938"/>
              <a:gd name="connsiteX6" fmla="*/ 0 w 3012558"/>
              <a:gd name="connsiteY6" fmla="*/ 0 h 6887938"/>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49651 w 3012558"/>
              <a:gd name="connsiteY4" fmla="*/ 6887938 h 6887938"/>
              <a:gd name="connsiteX5" fmla="*/ 1502735 w 3012558"/>
              <a:gd name="connsiteY5" fmla="*/ 2991295 h 6887938"/>
              <a:gd name="connsiteX6" fmla="*/ 0 w 3012558"/>
              <a:gd name="connsiteY6" fmla="*/ 0 h 6887938"/>
              <a:gd name="connsiteX0" fmla="*/ 0 w 3012558"/>
              <a:gd name="connsiteY0" fmla="*/ 0 h 6908258"/>
              <a:gd name="connsiteX1" fmla="*/ 1502735 w 3012558"/>
              <a:gd name="connsiteY1" fmla="*/ 1 h 6908258"/>
              <a:gd name="connsiteX2" fmla="*/ 3012558 w 3012558"/>
              <a:gd name="connsiteY2" fmla="*/ 2998383 h 6908258"/>
              <a:gd name="connsiteX3" fmla="*/ 2367517 w 3012558"/>
              <a:gd name="connsiteY3" fmla="*/ 6879833 h 6908258"/>
              <a:gd name="connsiteX4" fmla="*/ 861290 w 3012558"/>
              <a:gd name="connsiteY4" fmla="*/ 6908258 h 6908258"/>
              <a:gd name="connsiteX5" fmla="*/ 1502735 w 3012558"/>
              <a:gd name="connsiteY5" fmla="*/ 2991295 h 6908258"/>
              <a:gd name="connsiteX6" fmla="*/ 0 w 3012558"/>
              <a:gd name="connsiteY6" fmla="*/ 0 h 6908258"/>
              <a:gd name="connsiteX0" fmla="*/ 0 w 3012558"/>
              <a:gd name="connsiteY0" fmla="*/ 0 h 6898098"/>
              <a:gd name="connsiteX1" fmla="*/ 1502735 w 3012558"/>
              <a:gd name="connsiteY1" fmla="*/ 1 h 6898098"/>
              <a:gd name="connsiteX2" fmla="*/ 3012558 w 3012558"/>
              <a:gd name="connsiteY2" fmla="*/ 2998383 h 6898098"/>
              <a:gd name="connsiteX3" fmla="*/ 2367517 w 3012558"/>
              <a:gd name="connsiteY3" fmla="*/ 6879833 h 6898098"/>
              <a:gd name="connsiteX4" fmla="*/ 884567 w 3012558"/>
              <a:gd name="connsiteY4" fmla="*/ 6898098 h 6898098"/>
              <a:gd name="connsiteX5" fmla="*/ 1502735 w 3012558"/>
              <a:gd name="connsiteY5" fmla="*/ 2991295 h 6898098"/>
              <a:gd name="connsiteX6" fmla="*/ 0 w 3012558"/>
              <a:gd name="connsiteY6" fmla="*/ 0 h 6898098"/>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84567 w 3012558"/>
              <a:gd name="connsiteY4" fmla="*/ 6887938 h 6887938"/>
              <a:gd name="connsiteX5" fmla="*/ 1502735 w 3012558"/>
              <a:gd name="connsiteY5" fmla="*/ 2991295 h 6887938"/>
              <a:gd name="connsiteX6" fmla="*/ 0 w 3012558"/>
              <a:gd name="connsiteY6" fmla="*/ 0 h 6887938"/>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26373 w 3012558"/>
              <a:gd name="connsiteY4" fmla="*/ 6877778 h 6879833"/>
              <a:gd name="connsiteX5" fmla="*/ 1502735 w 3012558"/>
              <a:gd name="connsiteY5" fmla="*/ 2991295 h 6879833"/>
              <a:gd name="connsiteX6" fmla="*/ 0 w 3012558"/>
              <a:gd name="connsiteY6" fmla="*/ 0 h 6879833"/>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26373 w 3012558"/>
              <a:gd name="connsiteY4" fmla="*/ 6867618 h 6879833"/>
              <a:gd name="connsiteX5" fmla="*/ 1502735 w 3012558"/>
              <a:gd name="connsiteY5" fmla="*/ 2991295 h 6879833"/>
              <a:gd name="connsiteX6" fmla="*/ 0 w 3012558"/>
              <a:gd name="connsiteY6" fmla="*/ 0 h 687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2558" h="6879833">
                <a:moveTo>
                  <a:pt x="0" y="0"/>
                </a:moveTo>
                <a:lnTo>
                  <a:pt x="1502735" y="1"/>
                </a:lnTo>
                <a:lnTo>
                  <a:pt x="3012558" y="2998383"/>
                </a:lnTo>
                <a:lnTo>
                  <a:pt x="2367517" y="6879833"/>
                </a:lnTo>
                <a:lnTo>
                  <a:pt x="826373" y="6867618"/>
                </a:lnTo>
                <a:lnTo>
                  <a:pt x="1502735" y="2991295"/>
                </a:lnTo>
                <a:lnTo>
                  <a:pt x="0" y="0"/>
                </a:lnTo>
                <a:close/>
              </a:path>
            </a:pathLst>
          </a:cu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pic>
        <p:nvPicPr>
          <p:cNvPr id="7" name="圖片 6">
            <a:extLst>
              <a:ext uri="{FF2B5EF4-FFF2-40B4-BE49-F238E27FC236}">
                <a16:creationId xmlns:a16="http://schemas.microsoft.com/office/drawing/2014/main" id="{4B537BC8-A734-4B8E-9AEC-6BB39C95A6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49997" y="6454708"/>
            <a:ext cx="7052163" cy="403292"/>
          </a:xfrm>
          <a:prstGeom prst="rect">
            <a:avLst/>
          </a:prstGeom>
        </p:spPr>
      </p:pic>
    </p:spTree>
    <p:extLst>
      <p:ext uri="{BB962C8B-B14F-4D97-AF65-F5344CB8AC3E}">
        <p14:creationId xmlns:p14="http://schemas.microsoft.com/office/powerpoint/2010/main" val="2127258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B0BB760-D2E9-4487-94BC-3852757609BA}" type="datetime1">
              <a:rPr lang="zh-TW" altLang="en-US" smtClean="0"/>
              <a:t>2025/9/18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75CE6C3-1D6C-4ED7-AB26-3FE69FC665DE}" type="slidenum">
              <a:rPr lang="zh-TW" altLang="en-US" smtClean="0"/>
              <a:t>‹#›</a:t>
            </a:fld>
            <a:endParaRPr lang="zh-TW" altLang="en-US"/>
          </a:p>
        </p:txBody>
      </p:sp>
      <p:sp>
        <p:nvSpPr>
          <p:cNvPr id="7" name="任意多边形 28">
            <a:extLst>
              <a:ext uri="{FF2B5EF4-FFF2-40B4-BE49-F238E27FC236}">
                <a16:creationId xmlns:a16="http://schemas.microsoft.com/office/drawing/2014/main" id="{C0D80D52-E95F-4D5E-80F2-33AA1DB80704}"/>
              </a:ext>
            </a:extLst>
          </p:cNvPr>
          <p:cNvSpPr/>
          <p:nvPr userDrawn="1"/>
        </p:nvSpPr>
        <p:spPr>
          <a:xfrm rot="2700000">
            <a:off x="10554244" y="47330"/>
            <a:ext cx="1420687" cy="1427783"/>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1">
            <a:extLst>
              <a:ext uri="{FF2B5EF4-FFF2-40B4-BE49-F238E27FC236}">
                <a16:creationId xmlns:a16="http://schemas.microsoft.com/office/drawing/2014/main" id="{F443ED2F-0C0D-4E48-A5ED-0DEF7279FAF3}"/>
              </a:ext>
            </a:extLst>
          </p:cNvPr>
          <p:cNvSpPr/>
          <p:nvPr userDrawn="1"/>
        </p:nvSpPr>
        <p:spPr>
          <a:xfrm rot="2700000">
            <a:off x="4570822" y="2917195"/>
            <a:ext cx="4353560" cy="4231886"/>
          </a:xfrm>
          <a:custGeom>
            <a:avLst/>
            <a:gdLst>
              <a:gd name="connsiteX0" fmla="*/ 0 w 4353560"/>
              <a:gd name="connsiteY0" fmla="*/ 1105934 h 4231886"/>
              <a:gd name="connsiteX1" fmla="*/ 1105935 w 4353560"/>
              <a:gd name="connsiteY1" fmla="*/ 0 h 4231886"/>
              <a:gd name="connsiteX2" fmla="*/ 3943273 w 4353560"/>
              <a:gd name="connsiteY2" fmla="*/ 0 h 4231886"/>
              <a:gd name="connsiteX3" fmla="*/ 4353560 w 4353560"/>
              <a:gd name="connsiteY3" fmla="*/ 410287 h 4231886"/>
              <a:gd name="connsiteX4" fmla="*/ 4353560 w 4353560"/>
              <a:gd name="connsiteY4" fmla="*/ 3125951 h 4231886"/>
              <a:gd name="connsiteX5" fmla="*/ 3247625 w 4353560"/>
              <a:gd name="connsiteY5" fmla="*/ 4231886 h 4231886"/>
              <a:gd name="connsiteX6" fmla="*/ 3247625 w 4353560"/>
              <a:gd name="connsiteY6" fmla="*/ 1105934 h 423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3560" h="4231886">
                <a:moveTo>
                  <a:pt x="0" y="1105934"/>
                </a:moveTo>
                <a:lnTo>
                  <a:pt x="1105935" y="0"/>
                </a:lnTo>
                <a:lnTo>
                  <a:pt x="3943273" y="0"/>
                </a:lnTo>
                <a:cubicBezTo>
                  <a:pt x="4169868" y="0"/>
                  <a:pt x="4353560" y="183692"/>
                  <a:pt x="4353560" y="410287"/>
                </a:cubicBezTo>
                <a:lnTo>
                  <a:pt x="4353560" y="3125951"/>
                </a:lnTo>
                <a:lnTo>
                  <a:pt x="3247625" y="4231886"/>
                </a:lnTo>
                <a:lnTo>
                  <a:pt x="3247625" y="1105934"/>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19">
            <a:extLst>
              <a:ext uri="{FF2B5EF4-FFF2-40B4-BE49-F238E27FC236}">
                <a16:creationId xmlns:a16="http://schemas.microsoft.com/office/drawing/2014/main" id="{E05A5CF6-58A4-4EE0-9785-6B3589F36CC1}"/>
              </a:ext>
            </a:extLst>
          </p:cNvPr>
          <p:cNvSpPr/>
          <p:nvPr userDrawn="1"/>
        </p:nvSpPr>
        <p:spPr>
          <a:xfrm rot="2700000">
            <a:off x="3785853" y="1581550"/>
            <a:ext cx="4706557" cy="4730065"/>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圖片 9">
            <a:extLst>
              <a:ext uri="{FF2B5EF4-FFF2-40B4-BE49-F238E27FC236}">
                <a16:creationId xmlns:a16="http://schemas.microsoft.com/office/drawing/2014/main" id="{4B537BC8-A734-4B8E-9AEC-6BB39C95A6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49997" y="6454708"/>
            <a:ext cx="7052163" cy="403292"/>
          </a:xfrm>
          <a:prstGeom prst="rect">
            <a:avLst/>
          </a:prstGeom>
        </p:spPr>
      </p:pic>
    </p:spTree>
    <p:extLst>
      <p:ext uri="{BB962C8B-B14F-4D97-AF65-F5344CB8AC3E}">
        <p14:creationId xmlns:p14="http://schemas.microsoft.com/office/powerpoint/2010/main" val="242345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cxnSp>
        <p:nvCxnSpPr>
          <p:cNvPr id="24" name="直線接點 23">
            <a:extLst>
              <a:ext uri="{FF2B5EF4-FFF2-40B4-BE49-F238E27FC236}">
                <a16:creationId xmlns:a16="http://schemas.microsoft.com/office/drawing/2014/main" id="{C9D6344A-C238-4BF4-82EB-A0F8CF565CAA}"/>
              </a:ext>
            </a:extLst>
          </p:cNvPr>
          <p:cNvCxnSpPr>
            <a:cxnSpLocks/>
          </p:cNvCxnSpPr>
          <p:nvPr userDrawn="1"/>
        </p:nvCxnSpPr>
        <p:spPr>
          <a:xfrm flipV="1">
            <a:off x="0" y="777466"/>
            <a:ext cx="9507789" cy="0"/>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17" name="直線接點 16">
            <a:extLst>
              <a:ext uri="{FF2B5EF4-FFF2-40B4-BE49-F238E27FC236}">
                <a16:creationId xmlns:a16="http://schemas.microsoft.com/office/drawing/2014/main" id="{EEDFE2EE-623C-4AB5-BD29-8AFEDD102016}"/>
              </a:ext>
            </a:extLst>
          </p:cNvPr>
          <p:cNvCxnSpPr>
            <a:cxnSpLocks/>
          </p:cNvCxnSpPr>
          <p:nvPr userDrawn="1"/>
        </p:nvCxnSpPr>
        <p:spPr>
          <a:xfrm>
            <a:off x="0" y="708667"/>
            <a:ext cx="10033406" cy="0"/>
          </a:xfrm>
          <a:prstGeom prst="line">
            <a:avLst/>
          </a:prstGeom>
          <a:ln w="28575"/>
        </p:spPr>
        <p:style>
          <a:lnRef idx="1">
            <a:schemeClr val="dk1"/>
          </a:lnRef>
          <a:fillRef idx="0">
            <a:schemeClr val="dk1"/>
          </a:fillRef>
          <a:effectRef idx="0">
            <a:schemeClr val="dk1"/>
          </a:effectRef>
          <a:fontRef idx="minor">
            <a:schemeClr val="tx1"/>
          </a:fontRef>
        </p:style>
      </p:cxnSp>
      <p:pic>
        <p:nvPicPr>
          <p:cNvPr id="7" name="图片 1">
            <a:extLst>
              <a:ext uri="{FF2B5EF4-FFF2-40B4-BE49-F238E27FC236}">
                <a16:creationId xmlns:a16="http://schemas.microsoft.com/office/drawing/2014/main" id="{A41C39D6-205B-4669-BB7E-2CEAD212E8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24031" y="0"/>
            <a:ext cx="4067969" cy="978088"/>
          </a:xfrm>
          <a:prstGeom prst="rect">
            <a:avLst/>
          </a:prstGeom>
        </p:spPr>
      </p:pic>
      <p:pic>
        <p:nvPicPr>
          <p:cNvPr id="8" name="图片 2">
            <a:extLst>
              <a:ext uri="{FF2B5EF4-FFF2-40B4-BE49-F238E27FC236}">
                <a16:creationId xmlns:a16="http://schemas.microsoft.com/office/drawing/2014/main" id="{E7906FF5-26AF-49DB-8AB4-954EFD8E7AA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09"/>
          <a:stretch/>
        </p:blipFill>
        <p:spPr>
          <a:xfrm>
            <a:off x="0" y="5089687"/>
            <a:ext cx="5515486" cy="1768313"/>
          </a:xfrm>
          <a:prstGeom prst="rect">
            <a:avLst/>
          </a:prstGeom>
        </p:spPr>
      </p:pic>
      <p:pic>
        <p:nvPicPr>
          <p:cNvPr id="13" name="圖片 12">
            <a:extLst>
              <a:ext uri="{FF2B5EF4-FFF2-40B4-BE49-F238E27FC236}">
                <a16:creationId xmlns:a16="http://schemas.microsoft.com/office/drawing/2014/main" id="{CE05C29B-8EC7-4A00-B20B-803F083087D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43500" y="6450447"/>
            <a:ext cx="7052163" cy="403292"/>
          </a:xfrm>
          <a:prstGeom prst="rect">
            <a:avLst/>
          </a:prstGeom>
        </p:spPr>
      </p:pic>
      <p:sp>
        <p:nvSpPr>
          <p:cNvPr id="2" name="標題 1"/>
          <p:cNvSpPr>
            <a:spLocks noGrp="1"/>
          </p:cNvSpPr>
          <p:nvPr>
            <p:ph type="title"/>
          </p:nvPr>
        </p:nvSpPr>
        <p:spPr>
          <a:xfrm>
            <a:off x="315996" y="13369"/>
            <a:ext cx="8957399" cy="826256"/>
          </a:xfrm>
        </p:spPr>
        <p:txBody>
          <a:bodyPr>
            <a:noAutofit/>
          </a:bodyPr>
          <a:lstStyle>
            <a:lvl1pPr algn="l" defTabSz="914400" rtl="0" eaLnBrk="1" latinLnBrk="0" hangingPunct="1">
              <a:lnSpc>
                <a:spcPct val="90000"/>
              </a:lnSpc>
              <a:spcBef>
                <a:spcPct val="0"/>
              </a:spcBef>
              <a:buNone/>
              <a:defRPr lang="zh-TW" altLang="en-US" sz="3600" b="1" kern="1200" dirty="0">
                <a:solidFill>
                  <a:srgbClr val="002060"/>
                </a:solidFill>
                <a:latin typeface="微軟正黑體" panose="020B0604030504040204" pitchFamily="34" charset="-120"/>
                <a:ea typeface="微軟正黑體" panose="020B0604030504040204" pitchFamily="34" charset="-120"/>
                <a:cs typeface="+mj-cs"/>
              </a:defRPr>
            </a:lvl1pPr>
          </a:lstStyle>
          <a:p>
            <a:r>
              <a:rPr lang="zh-TW" altLang="en-US" dirty="0"/>
              <a:t>按一下以編輯母片標題樣式</a:t>
            </a:r>
          </a:p>
        </p:txBody>
      </p:sp>
      <p:sp>
        <p:nvSpPr>
          <p:cNvPr id="3" name="內容版面配置區 2"/>
          <p:cNvSpPr>
            <a:spLocks noGrp="1"/>
          </p:cNvSpPr>
          <p:nvPr>
            <p:ph idx="1"/>
          </p:nvPr>
        </p:nvSpPr>
        <p:spPr>
          <a:xfrm>
            <a:off x="769975" y="1113111"/>
            <a:ext cx="10652051" cy="506385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8991600" y="6356350"/>
            <a:ext cx="2743200" cy="365125"/>
          </a:xfrm>
        </p:spPr>
        <p:txBody>
          <a:bodyPr/>
          <a:lstStyle/>
          <a:p>
            <a:fld id="{375CE6C3-1D6C-4ED7-AB26-3FE69FC665DE}" type="slidenum">
              <a:rPr lang="zh-TW" altLang="en-US" smtClean="0"/>
              <a:t>‹#›</a:t>
            </a:fld>
            <a:endParaRPr lang="zh-TW" altLang="en-US"/>
          </a:p>
        </p:txBody>
      </p:sp>
      <p:sp>
        <p:nvSpPr>
          <p:cNvPr id="10" name="原创设计师QQ598969553             _1"/>
          <p:cNvSpPr/>
          <p:nvPr userDrawn="1"/>
        </p:nvSpPr>
        <p:spPr bwMode="auto">
          <a:xfrm>
            <a:off x="0" y="139953"/>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1" name="原创设计师QQ598969553             _2"/>
          <p:cNvSpPr/>
          <p:nvPr userDrawn="1"/>
        </p:nvSpPr>
        <p:spPr bwMode="auto">
          <a:xfrm>
            <a:off x="99884" y="365125"/>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文字方塊 13"/>
          <p:cNvSpPr txBox="1"/>
          <p:nvPr userDrawn="1"/>
        </p:nvSpPr>
        <p:spPr>
          <a:xfrm>
            <a:off x="10102967" y="25318"/>
            <a:ext cx="2089033" cy="369332"/>
          </a:xfrm>
          <a:prstGeom prst="rect">
            <a:avLst/>
          </a:prstGeom>
          <a:noFill/>
        </p:spPr>
        <p:txBody>
          <a:bodyPr wrap="none" rtlCol="0">
            <a:spAutoFit/>
          </a:bodyPr>
          <a:lstStyle/>
          <a:p>
            <a:r>
              <a:rPr lang="zh-TW" altLang="en-US" b="1" dirty="0">
                <a:solidFill>
                  <a:schemeClr val="bg1"/>
                </a:solidFill>
                <a:effectLst>
                  <a:outerShdw blurRad="60007" dist="200025" dir="15000000" sy="30000" kx="-1800000" algn="bl" rotWithShape="0">
                    <a:prstClr val="black">
                      <a:alpha val="32000"/>
                    </a:prstClr>
                  </a:outerShdw>
                </a:effectLst>
                <a:latin typeface="微軟正黑體" panose="020B0604030504040204" pitchFamily="34" charset="-120"/>
                <a:ea typeface="微軟正黑體" panose="020B0604030504040204" pitchFamily="34" charset="-120"/>
              </a:rPr>
              <a:t>技職教育 領航學校</a:t>
            </a:r>
          </a:p>
        </p:txBody>
      </p:sp>
      <p:pic>
        <p:nvPicPr>
          <p:cNvPr id="9" name="圖片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51411" y="343910"/>
            <a:ext cx="1057627" cy="397716"/>
          </a:xfrm>
          <a:prstGeom prst="rect">
            <a:avLst/>
          </a:prstGeom>
        </p:spPr>
      </p:pic>
      <p:sp>
        <p:nvSpPr>
          <p:cNvPr id="15" name="日期版面配置區 3">
            <a:extLst>
              <a:ext uri="{FF2B5EF4-FFF2-40B4-BE49-F238E27FC236}">
                <a16:creationId xmlns:a16="http://schemas.microsoft.com/office/drawing/2014/main" id="{3D66D3E0-34B6-4026-81E5-B0DF60768AD7}"/>
              </a:ext>
            </a:extLst>
          </p:cNvPr>
          <p:cNvSpPr>
            <a:spLocks noGrp="1"/>
          </p:cNvSpPr>
          <p:nvPr>
            <p:ph type="dt" sz="half" idx="10"/>
          </p:nvPr>
        </p:nvSpPr>
        <p:spPr>
          <a:xfrm>
            <a:off x="838200" y="6356350"/>
            <a:ext cx="2743200" cy="365125"/>
          </a:xfrm>
        </p:spPr>
        <p:txBody>
          <a:bodyPr/>
          <a:lstStyle/>
          <a:p>
            <a:fld id="{14DCAF70-D364-430B-A1BC-86A640CEF659}" type="datetime1">
              <a:rPr lang="zh-TW" altLang="en-US" smtClean="0"/>
              <a:t>2025/9/18</a:t>
            </a:fld>
            <a:endParaRPr lang="zh-TW" altLang="en-US"/>
          </a:p>
        </p:txBody>
      </p:sp>
      <p:sp>
        <p:nvSpPr>
          <p:cNvPr id="16" name="文字方塊 15">
            <a:extLst>
              <a:ext uri="{FF2B5EF4-FFF2-40B4-BE49-F238E27FC236}">
                <a16:creationId xmlns:a16="http://schemas.microsoft.com/office/drawing/2014/main" id="{0AF3CA0B-E489-496F-A15E-EB060EFD4922}"/>
              </a:ext>
            </a:extLst>
          </p:cNvPr>
          <p:cNvSpPr txBox="1"/>
          <p:nvPr userDrawn="1"/>
        </p:nvSpPr>
        <p:spPr>
          <a:xfrm>
            <a:off x="-12442" y="6534126"/>
            <a:ext cx="3595856" cy="307777"/>
          </a:xfrm>
          <a:prstGeom prst="rect">
            <a:avLst/>
          </a:prstGeom>
          <a:noFill/>
        </p:spPr>
        <p:txBody>
          <a:bodyPr wrap="none" rtlCol="0">
            <a:spAutoFit/>
          </a:bodyPr>
          <a:lstStyle/>
          <a:p>
            <a:r>
              <a:rPr lang="zh-TW" altLang="en-US" sz="1400" b="1" dirty="0">
                <a:solidFill>
                  <a:schemeClr val="bg1">
                    <a:lumMod val="75000"/>
                  </a:schemeClr>
                </a:solidFill>
                <a:latin typeface="微軟正黑體" panose="020B0604030504040204" pitchFamily="34" charset="-120"/>
                <a:ea typeface="微軟正黑體" panose="020B0604030504040204" pitchFamily="34" charset="-120"/>
              </a:rPr>
              <a:t>溫馨校園．多元創新．公民典範．專業育成</a:t>
            </a:r>
          </a:p>
        </p:txBody>
      </p:sp>
      <p:sp>
        <p:nvSpPr>
          <p:cNvPr id="19" name="文字方塊 18">
            <a:extLst>
              <a:ext uri="{FF2B5EF4-FFF2-40B4-BE49-F238E27FC236}">
                <a16:creationId xmlns:a16="http://schemas.microsoft.com/office/drawing/2014/main" id="{283F5EE7-F3D0-4903-82D0-0448D0F40F55}"/>
              </a:ext>
            </a:extLst>
          </p:cNvPr>
          <p:cNvSpPr txBox="1"/>
          <p:nvPr userDrawn="1"/>
        </p:nvSpPr>
        <p:spPr>
          <a:xfrm>
            <a:off x="-41938" y="6519717"/>
            <a:ext cx="3595856" cy="307777"/>
          </a:xfrm>
          <a:prstGeom prst="rect">
            <a:avLst/>
          </a:prstGeom>
          <a:noFill/>
        </p:spPr>
        <p:txBody>
          <a:bodyPr wrap="non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rPr>
              <a:t>溫馨校園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64D4EF"/>
                </a:solidFill>
                <a:latin typeface="微軟正黑體" panose="020B0604030504040204" pitchFamily="34" charset="-120"/>
                <a:ea typeface="微軟正黑體" panose="020B0604030504040204" pitchFamily="34" charset="-120"/>
              </a:rPr>
              <a:t>多元創新</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FF6600"/>
                </a:solidFill>
                <a:latin typeface="微軟正黑體" panose="020B0604030504040204" pitchFamily="34" charset="-120"/>
                <a:ea typeface="微軟正黑體" panose="020B0604030504040204" pitchFamily="34" charset="-120"/>
              </a:rPr>
              <a:t>公民典範</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專業育成</a:t>
            </a:r>
          </a:p>
        </p:txBody>
      </p:sp>
      <p:sp>
        <p:nvSpPr>
          <p:cNvPr id="4" name="橢圓 3">
            <a:extLst>
              <a:ext uri="{FF2B5EF4-FFF2-40B4-BE49-F238E27FC236}">
                <a16:creationId xmlns:a16="http://schemas.microsoft.com/office/drawing/2014/main" id="{EA8AD855-7167-4E5F-9632-D384273141F1}"/>
              </a:ext>
            </a:extLst>
          </p:cNvPr>
          <p:cNvSpPr/>
          <p:nvPr userDrawn="1"/>
        </p:nvSpPr>
        <p:spPr>
          <a:xfrm>
            <a:off x="9893195" y="603634"/>
            <a:ext cx="209772" cy="209772"/>
          </a:xfrm>
          <a:prstGeom prst="ellipse">
            <a:avLst/>
          </a:prstGeom>
          <a:solidFill>
            <a:srgbClr val="1B569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390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57250" y="3920407"/>
            <a:ext cx="10477500" cy="1003053"/>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p>
            <a:fld id="{14DCAF70-D364-430B-A1BC-86A640CEF659}" type="datetime1">
              <a:rPr lang="zh-TW" altLang="en-US" smtClean="0"/>
              <a:t>2025/9/18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086850" y="6356350"/>
            <a:ext cx="2743200" cy="365125"/>
          </a:xfrm>
        </p:spPr>
        <p:txBody>
          <a:bodyPr/>
          <a:lstStyle/>
          <a:p>
            <a:fld id="{375CE6C3-1D6C-4ED7-AB26-3FE69FC665DE}" type="slidenum">
              <a:rPr lang="zh-TW" altLang="en-US" smtClean="0"/>
              <a:t>‹#›</a:t>
            </a:fld>
            <a:endParaRPr lang="zh-TW" altLang="en-US"/>
          </a:p>
        </p:txBody>
      </p:sp>
      <p:pic>
        <p:nvPicPr>
          <p:cNvPr id="7" name="图片 13">
            <a:extLst>
              <a:ext uri="{FF2B5EF4-FFF2-40B4-BE49-F238E27FC236}">
                <a16:creationId xmlns:a16="http://schemas.microsoft.com/office/drawing/2014/main" id="{827E48EB-375B-46A9-9BDC-BEB47E9DE9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7" r="-188"/>
          <a:stretch/>
        </p:blipFill>
        <p:spPr>
          <a:xfrm>
            <a:off x="6793118" y="-10161"/>
            <a:ext cx="5409042" cy="931649"/>
          </a:xfrm>
          <a:prstGeom prst="rect">
            <a:avLst/>
          </a:prstGeom>
        </p:spPr>
      </p:pic>
      <p:pic>
        <p:nvPicPr>
          <p:cNvPr id="8" name="图片 14">
            <a:extLst>
              <a:ext uri="{FF2B5EF4-FFF2-40B4-BE49-F238E27FC236}">
                <a16:creationId xmlns:a16="http://schemas.microsoft.com/office/drawing/2014/main" id="{A19BA7EA-226F-4C2B-8B85-50D75C864B8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89" r="-256" b="49563"/>
          <a:stretch/>
        </p:blipFill>
        <p:spPr>
          <a:xfrm>
            <a:off x="-40640" y="5291936"/>
            <a:ext cx="7891485" cy="1602576"/>
          </a:xfrm>
          <a:prstGeom prst="rect">
            <a:avLst/>
          </a:prstGeom>
        </p:spPr>
      </p:pic>
      <p:sp>
        <p:nvSpPr>
          <p:cNvPr id="2" name="標題 1"/>
          <p:cNvSpPr>
            <a:spLocks noGrp="1"/>
          </p:cNvSpPr>
          <p:nvPr>
            <p:ph type="ctrTitle"/>
          </p:nvPr>
        </p:nvSpPr>
        <p:spPr>
          <a:xfrm>
            <a:off x="857250" y="1403495"/>
            <a:ext cx="10477500" cy="2387600"/>
          </a:xfrm>
        </p:spPr>
        <p:txBody>
          <a:bodyPr anchor="ctr"/>
          <a:lstStyle>
            <a:lvl1pPr algn="l">
              <a:defRPr sz="6000"/>
            </a:lvl1pPr>
          </a:lstStyle>
          <a:p>
            <a:r>
              <a:rPr lang="zh-TW" altLang="en-US" dirty="0"/>
              <a:t>按一下以編輯母片標題樣式</a:t>
            </a:r>
          </a:p>
        </p:txBody>
      </p:sp>
      <p:sp>
        <p:nvSpPr>
          <p:cNvPr id="12" name="文字方塊 11"/>
          <p:cNvSpPr txBox="1"/>
          <p:nvPr userDrawn="1"/>
        </p:nvSpPr>
        <p:spPr>
          <a:xfrm>
            <a:off x="-12442" y="6534126"/>
            <a:ext cx="4493538" cy="307777"/>
          </a:xfrm>
          <a:prstGeom prst="rect">
            <a:avLst/>
          </a:prstGeom>
          <a:noFill/>
        </p:spPr>
        <p:txBody>
          <a:bodyPr wrap="none" rtlCol="0">
            <a:spAutoFit/>
          </a:bodyPr>
          <a:lstStyle/>
          <a:p>
            <a:r>
              <a:rPr lang="zh-TW" altLang="en-US" sz="1400" b="1" dirty="0">
                <a:solidFill>
                  <a:schemeClr val="bg1">
                    <a:lumMod val="75000"/>
                  </a:schemeClr>
                </a:solidFill>
                <a:latin typeface="微軟正黑體" panose="020B0604030504040204" pitchFamily="34" charset="-120"/>
                <a:ea typeface="微軟正黑體" panose="020B0604030504040204" pitchFamily="34" charset="-120"/>
              </a:rPr>
              <a:t>溫馨校園．多元學習．創新發明．優質卓越．打造品牌</a:t>
            </a:r>
          </a:p>
        </p:txBody>
      </p:sp>
      <p:sp>
        <p:nvSpPr>
          <p:cNvPr id="13" name="文字方塊 12"/>
          <p:cNvSpPr txBox="1"/>
          <p:nvPr userDrawn="1"/>
        </p:nvSpPr>
        <p:spPr>
          <a:xfrm>
            <a:off x="-33706" y="6510941"/>
            <a:ext cx="4493538" cy="307777"/>
          </a:xfrm>
          <a:prstGeom prst="rect">
            <a:avLst/>
          </a:prstGeom>
          <a:noFill/>
        </p:spPr>
        <p:txBody>
          <a:bodyPr wrap="non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rPr>
              <a:t>溫馨校園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5">
                    <a:lumMod val="50000"/>
                  </a:schemeClr>
                </a:solidFill>
                <a:latin typeface="微軟正黑體" panose="020B0604030504040204" pitchFamily="34" charset="-120"/>
                <a:ea typeface="微軟正黑體" panose="020B0604030504040204" pitchFamily="34" charset="-120"/>
              </a:rPr>
              <a:t>多元學習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7030A0"/>
                </a:solidFill>
                <a:latin typeface="微軟正黑體" panose="020B0604030504040204" pitchFamily="34" charset="-120"/>
                <a:ea typeface="微軟正黑體" panose="020B0604030504040204" pitchFamily="34" charset="-120"/>
              </a:rPr>
              <a:t>創新發明</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FF6600"/>
                </a:solidFill>
                <a:latin typeface="微軟正黑體" panose="020B0604030504040204" pitchFamily="34" charset="-120"/>
                <a:ea typeface="微軟正黑體" panose="020B0604030504040204" pitchFamily="34" charset="-120"/>
              </a:rPr>
              <a:t>優質卓越</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打造品牌</a:t>
            </a:r>
          </a:p>
        </p:txBody>
      </p:sp>
      <p:pic>
        <p:nvPicPr>
          <p:cNvPr id="15" name="圖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65588" y="290863"/>
            <a:ext cx="1057627" cy="397716"/>
          </a:xfrm>
          <a:prstGeom prst="rect">
            <a:avLst/>
          </a:prstGeom>
        </p:spPr>
      </p:pic>
      <p:sp>
        <p:nvSpPr>
          <p:cNvPr id="16" name="文字方塊 15">
            <a:extLst>
              <a:ext uri="{FF2B5EF4-FFF2-40B4-BE49-F238E27FC236}">
                <a16:creationId xmlns:a16="http://schemas.microsoft.com/office/drawing/2014/main" id="{2C705C56-8F47-4930-88E8-CA13B3A5F818}"/>
              </a:ext>
            </a:extLst>
          </p:cNvPr>
          <p:cNvSpPr txBox="1"/>
          <p:nvPr userDrawn="1"/>
        </p:nvSpPr>
        <p:spPr>
          <a:xfrm>
            <a:off x="10102967" y="25318"/>
            <a:ext cx="2089033" cy="369332"/>
          </a:xfrm>
          <a:prstGeom prst="rect">
            <a:avLst/>
          </a:prstGeom>
          <a:noFill/>
        </p:spPr>
        <p:txBody>
          <a:bodyPr wrap="none" rtlCol="0">
            <a:spAutoFit/>
          </a:bodyPr>
          <a:lstStyle/>
          <a:p>
            <a:r>
              <a:rPr lang="zh-TW" altLang="en-US" b="1" dirty="0">
                <a:solidFill>
                  <a:schemeClr val="bg1"/>
                </a:solidFill>
                <a:effectLst>
                  <a:outerShdw blurRad="60007" dist="200025" dir="15000000" sy="30000" kx="-1800000" algn="bl" rotWithShape="0">
                    <a:prstClr val="black">
                      <a:alpha val="32000"/>
                    </a:prstClr>
                  </a:outerShdw>
                </a:effectLst>
                <a:latin typeface="微軟正黑體" panose="020B0604030504040204" pitchFamily="34" charset="-120"/>
                <a:ea typeface="微軟正黑體" panose="020B0604030504040204" pitchFamily="34" charset="-120"/>
              </a:rPr>
              <a:t>技職教育 領航學校</a:t>
            </a:r>
          </a:p>
        </p:txBody>
      </p:sp>
      <p:pic>
        <p:nvPicPr>
          <p:cNvPr id="14" name="圖片 13">
            <a:extLst>
              <a:ext uri="{FF2B5EF4-FFF2-40B4-BE49-F238E27FC236}">
                <a16:creationId xmlns:a16="http://schemas.microsoft.com/office/drawing/2014/main" id="{4B537BC8-A734-4B8E-9AEC-6BB39C95A6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49997" y="6454708"/>
            <a:ext cx="7052163" cy="403292"/>
          </a:xfrm>
          <a:prstGeom prst="rect">
            <a:avLst/>
          </a:prstGeom>
        </p:spPr>
      </p:pic>
    </p:spTree>
    <p:extLst>
      <p:ext uri="{BB962C8B-B14F-4D97-AF65-F5344CB8AC3E}">
        <p14:creationId xmlns:p14="http://schemas.microsoft.com/office/powerpoint/2010/main" val="280118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524000" y="3920407"/>
            <a:ext cx="9144000" cy="1003053"/>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p>
            <a:fld id="{14DCAF70-D364-430B-A1BC-86A640CEF659}" type="datetime1">
              <a:rPr lang="zh-TW" altLang="en-US" smtClean="0"/>
              <a:t>2025/9/18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086850" y="6356350"/>
            <a:ext cx="2743200" cy="365125"/>
          </a:xfrm>
        </p:spPr>
        <p:txBody>
          <a:bodyPr/>
          <a:lstStyle/>
          <a:p>
            <a:fld id="{375CE6C3-1D6C-4ED7-AB26-3FE69FC665DE}" type="slidenum">
              <a:rPr lang="zh-TW" altLang="en-US" smtClean="0"/>
              <a:t>‹#›</a:t>
            </a:fld>
            <a:endParaRPr lang="zh-TW" altLang="en-US"/>
          </a:p>
        </p:txBody>
      </p:sp>
      <p:pic>
        <p:nvPicPr>
          <p:cNvPr id="7" name="图片 13">
            <a:extLst>
              <a:ext uri="{FF2B5EF4-FFF2-40B4-BE49-F238E27FC236}">
                <a16:creationId xmlns:a16="http://schemas.microsoft.com/office/drawing/2014/main" id="{827E48EB-375B-46A9-9BDC-BEB47E9DE9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7" r="-188"/>
          <a:stretch/>
        </p:blipFill>
        <p:spPr>
          <a:xfrm>
            <a:off x="6793118" y="-10161"/>
            <a:ext cx="5409042" cy="931649"/>
          </a:xfrm>
          <a:prstGeom prst="rect">
            <a:avLst/>
          </a:prstGeom>
        </p:spPr>
      </p:pic>
      <p:pic>
        <p:nvPicPr>
          <p:cNvPr id="8" name="图片 14">
            <a:extLst>
              <a:ext uri="{FF2B5EF4-FFF2-40B4-BE49-F238E27FC236}">
                <a16:creationId xmlns:a16="http://schemas.microsoft.com/office/drawing/2014/main" id="{A19BA7EA-226F-4C2B-8B85-50D75C864B8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89" r="-256" b="49563"/>
          <a:stretch/>
        </p:blipFill>
        <p:spPr>
          <a:xfrm>
            <a:off x="-40640" y="5291936"/>
            <a:ext cx="7891485" cy="1602576"/>
          </a:xfrm>
          <a:prstGeom prst="rect">
            <a:avLst/>
          </a:prstGeom>
        </p:spPr>
      </p:pic>
      <p:pic>
        <p:nvPicPr>
          <p:cNvPr id="10" name="图片 16">
            <a:extLst>
              <a:ext uri="{FF2B5EF4-FFF2-40B4-BE49-F238E27FC236}">
                <a16:creationId xmlns:a16="http://schemas.microsoft.com/office/drawing/2014/main" id="{3E39F83F-2ED7-4474-9AD1-D344117A91B8}"/>
              </a:ext>
            </a:extLst>
          </p:cNvPr>
          <p:cNvPicPr>
            <a:picLocks noChangeAspect="1"/>
          </p:cNvPicPr>
          <p:nvPr/>
        </p:nvPicPr>
        <p:blipFill>
          <a:blip r:embed="rId4"/>
          <a:stretch>
            <a:fillRect/>
          </a:stretch>
        </p:blipFill>
        <p:spPr>
          <a:xfrm>
            <a:off x="4662607" y="1532807"/>
            <a:ext cx="3032228" cy="2128976"/>
          </a:xfrm>
          <a:prstGeom prst="rect">
            <a:avLst/>
          </a:prstGeom>
        </p:spPr>
      </p:pic>
      <p:sp>
        <p:nvSpPr>
          <p:cNvPr id="2" name="標題 1"/>
          <p:cNvSpPr>
            <a:spLocks noGrp="1"/>
          </p:cNvSpPr>
          <p:nvPr>
            <p:ph type="ctrTitle"/>
          </p:nvPr>
        </p:nvSpPr>
        <p:spPr>
          <a:xfrm>
            <a:off x="4697251" y="1403495"/>
            <a:ext cx="2962940" cy="2387600"/>
          </a:xfrm>
        </p:spPr>
        <p:txBody>
          <a:bodyPr anchor="ctr"/>
          <a:lstStyle>
            <a:lvl1pPr algn="ctr">
              <a:defRPr sz="6000"/>
            </a:lvl1pPr>
          </a:lstStyle>
          <a:p>
            <a:r>
              <a:rPr lang="zh-TW" altLang="en-US" dirty="0"/>
              <a:t>按一下以編輯母片標題樣式</a:t>
            </a:r>
          </a:p>
        </p:txBody>
      </p:sp>
      <p:sp>
        <p:nvSpPr>
          <p:cNvPr id="12" name="文字方塊 11"/>
          <p:cNvSpPr txBox="1"/>
          <p:nvPr userDrawn="1"/>
        </p:nvSpPr>
        <p:spPr>
          <a:xfrm>
            <a:off x="-12442" y="6534126"/>
            <a:ext cx="4493538" cy="307777"/>
          </a:xfrm>
          <a:prstGeom prst="rect">
            <a:avLst/>
          </a:prstGeom>
          <a:noFill/>
        </p:spPr>
        <p:txBody>
          <a:bodyPr wrap="none" rtlCol="0">
            <a:spAutoFit/>
          </a:bodyPr>
          <a:lstStyle/>
          <a:p>
            <a:r>
              <a:rPr lang="zh-TW" altLang="en-US" sz="1400" b="1" dirty="0">
                <a:solidFill>
                  <a:schemeClr val="bg1">
                    <a:lumMod val="75000"/>
                  </a:schemeClr>
                </a:solidFill>
                <a:latin typeface="微軟正黑體" panose="020B0604030504040204" pitchFamily="34" charset="-120"/>
                <a:ea typeface="微軟正黑體" panose="020B0604030504040204" pitchFamily="34" charset="-120"/>
              </a:rPr>
              <a:t>溫馨校園．多元學習．創新發明．優質卓越．打造品牌</a:t>
            </a:r>
          </a:p>
        </p:txBody>
      </p:sp>
      <p:sp>
        <p:nvSpPr>
          <p:cNvPr id="13" name="文字方塊 12"/>
          <p:cNvSpPr txBox="1"/>
          <p:nvPr userDrawn="1"/>
        </p:nvSpPr>
        <p:spPr>
          <a:xfrm>
            <a:off x="-33706" y="6510941"/>
            <a:ext cx="4493538" cy="307777"/>
          </a:xfrm>
          <a:prstGeom prst="rect">
            <a:avLst/>
          </a:prstGeom>
          <a:noFill/>
        </p:spPr>
        <p:txBody>
          <a:bodyPr wrap="non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rPr>
              <a:t>溫馨校園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5">
                    <a:lumMod val="50000"/>
                  </a:schemeClr>
                </a:solidFill>
                <a:latin typeface="微軟正黑體" panose="020B0604030504040204" pitchFamily="34" charset="-120"/>
                <a:ea typeface="微軟正黑體" panose="020B0604030504040204" pitchFamily="34" charset="-120"/>
              </a:rPr>
              <a:t>多元學習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7030A0"/>
                </a:solidFill>
                <a:latin typeface="微軟正黑體" panose="020B0604030504040204" pitchFamily="34" charset="-120"/>
                <a:ea typeface="微軟正黑體" panose="020B0604030504040204" pitchFamily="34" charset="-120"/>
              </a:rPr>
              <a:t>創新發明</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FF6600"/>
                </a:solidFill>
                <a:latin typeface="微軟正黑體" panose="020B0604030504040204" pitchFamily="34" charset="-120"/>
                <a:ea typeface="微軟正黑體" panose="020B0604030504040204" pitchFamily="34" charset="-120"/>
              </a:rPr>
              <a:t>優質卓越</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打造品牌</a:t>
            </a:r>
          </a:p>
        </p:txBody>
      </p:sp>
      <p:pic>
        <p:nvPicPr>
          <p:cNvPr id="15" name="圖片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65588" y="290863"/>
            <a:ext cx="1057627" cy="397716"/>
          </a:xfrm>
          <a:prstGeom prst="rect">
            <a:avLst/>
          </a:prstGeom>
        </p:spPr>
      </p:pic>
      <p:sp>
        <p:nvSpPr>
          <p:cNvPr id="16" name="文字方塊 15">
            <a:extLst>
              <a:ext uri="{FF2B5EF4-FFF2-40B4-BE49-F238E27FC236}">
                <a16:creationId xmlns:a16="http://schemas.microsoft.com/office/drawing/2014/main" id="{2C705C56-8F47-4930-88E8-CA13B3A5F818}"/>
              </a:ext>
            </a:extLst>
          </p:cNvPr>
          <p:cNvSpPr txBox="1"/>
          <p:nvPr userDrawn="1"/>
        </p:nvSpPr>
        <p:spPr>
          <a:xfrm>
            <a:off x="10102967" y="25318"/>
            <a:ext cx="2089033" cy="369332"/>
          </a:xfrm>
          <a:prstGeom prst="rect">
            <a:avLst/>
          </a:prstGeom>
          <a:noFill/>
        </p:spPr>
        <p:txBody>
          <a:bodyPr wrap="none" rtlCol="0">
            <a:spAutoFit/>
          </a:bodyPr>
          <a:lstStyle/>
          <a:p>
            <a:r>
              <a:rPr lang="zh-TW" altLang="en-US" b="1" dirty="0">
                <a:solidFill>
                  <a:schemeClr val="bg1"/>
                </a:solidFill>
                <a:effectLst>
                  <a:outerShdw blurRad="60007" dist="200025" dir="15000000" sy="30000" kx="-1800000" algn="bl" rotWithShape="0">
                    <a:prstClr val="black">
                      <a:alpha val="32000"/>
                    </a:prstClr>
                  </a:outerShdw>
                </a:effectLst>
                <a:latin typeface="微軟正黑體" panose="020B0604030504040204" pitchFamily="34" charset="-120"/>
                <a:ea typeface="微軟正黑體" panose="020B0604030504040204" pitchFamily="34" charset="-120"/>
              </a:rPr>
              <a:t>技職教育 領航學校</a:t>
            </a:r>
          </a:p>
        </p:txBody>
      </p:sp>
      <p:pic>
        <p:nvPicPr>
          <p:cNvPr id="14" name="圖片 13">
            <a:extLst>
              <a:ext uri="{FF2B5EF4-FFF2-40B4-BE49-F238E27FC236}">
                <a16:creationId xmlns:a16="http://schemas.microsoft.com/office/drawing/2014/main" id="{4B537BC8-A734-4B8E-9AEC-6BB39C95A6E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49997" y="6454708"/>
            <a:ext cx="7052163" cy="403292"/>
          </a:xfrm>
          <a:prstGeom prst="rect">
            <a:avLst/>
          </a:prstGeom>
        </p:spPr>
      </p:pic>
    </p:spTree>
    <p:extLst>
      <p:ext uri="{BB962C8B-B14F-4D97-AF65-F5344CB8AC3E}">
        <p14:creationId xmlns:p14="http://schemas.microsoft.com/office/powerpoint/2010/main" val="417771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id="{A41C39D6-205B-4669-BB7E-2CEAD212E8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24031" y="0"/>
            <a:ext cx="4067969" cy="978088"/>
          </a:xfrm>
          <a:prstGeom prst="rect">
            <a:avLst/>
          </a:prstGeom>
        </p:spPr>
      </p:pic>
      <p:pic>
        <p:nvPicPr>
          <p:cNvPr id="8" name="图片 2">
            <a:extLst>
              <a:ext uri="{FF2B5EF4-FFF2-40B4-BE49-F238E27FC236}">
                <a16:creationId xmlns:a16="http://schemas.microsoft.com/office/drawing/2014/main" id="{E7906FF5-26AF-49DB-8AB4-954EFD8E7AA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09"/>
          <a:stretch/>
        </p:blipFill>
        <p:spPr>
          <a:xfrm>
            <a:off x="0" y="5089687"/>
            <a:ext cx="5515486" cy="1768313"/>
          </a:xfrm>
          <a:prstGeom prst="rect">
            <a:avLst/>
          </a:prstGeom>
        </p:spPr>
      </p:pic>
      <p:pic>
        <p:nvPicPr>
          <p:cNvPr id="13" name="圖片 12">
            <a:extLst>
              <a:ext uri="{FF2B5EF4-FFF2-40B4-BE49-F238E27FC236}">
                <a16:creationId xmlns:a16="http://schemas.microsoft.com/office/drawing/2014/main" id="{CE05C29B-8EC7-4A00-B20B-803F083087D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43500" y="6450447"/>
            <a:ext cx="7052163" cy="403292"/>
          </a:xfrm>
          <a:prstGeom prst="rect">
            <a:avLst/>
          </a:prstGeom>
        </p:spPr>
      </p:pic>
      <p:sp>
        <p:nvSpPr>
          <p:cNvPr id="2" name="標題 1"/>
          <p:cNvSpPr>
            <a:spLocks noGrp="1"/>
          </p:cNvSpPr>
          <p:nvPr>
            <p:ph type="title"/>
          </p:nvPr>
        </p:nvSpPr>
        <p:spPr>
          <a:xfrm>
            <a:off x="315996" y="13369"/>
            <a:ext cx="8957399" cy="1058816"/>
          </a:xfrm>
        </p:spPr>
        <p:txBody>
          <a:bodyPr>
            <a:noAutofit/>
          </a:bodyPr>
          <a:lstStyle>
            <a:lvl1pPr>
              <a:defRPr sz="2800" b="1"/>
            </a:lvl1pPr>
          </a:lstStyle>
          <a:p>
            <a:r>
              <a:rPr lang="zh-TW" altLang="en-US" dirty="0"/>
              <a:t>按一下以編輯母片標題樣式</a:t>
            </a:r>
          </a:p>
        </p:txBody>
      </p:sp>
      <p:sp>
        <p:nvSpPr>
          <p:cNvPr id="3" name="內容版面配置區 2"/>
          <p:cNvSpPr>
            <a:spLocks noGrp="1"/>
          </p:cNvSpPr>
          <p:nvPr>
            <p:ph idx="1"/>
          </p:nvPr>
        </p:nvSpPr>
        <p:spPr>
          <a:xfrm>
            <a:off x="769975" y="1113111"/>
            <a:ext cx="10652051" cy="506385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342A60-3DD5-4670-BE80-14EA9FF960DD}" type="datetime1">
              <a:rPr lang="zh-TW" altLang="en-US" smtClean="0"/>
              <a:t>2025/9/18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8991600" y="6356350"/>
            <a:ext cx="2743200" cy="365125"/>
          </a:xfrm>
        </p:spPr>
        <p:txBody>
          <a:bodyPr/>
          <a:lstStyle/>
          <a:p>
            <a:fld id="{375CE6C3-1D6C-4ED7-AB26-3FE69FC665DE}" type="slidenum">
              <a:rPr lang="zh-TW" altLang="en-US" smtClean="0"/>
              <a:t>‹#›</a:t>
            </a:fld>
            <a:endParaRPr lang="zh-TW" altLang="en-US"/>
          </a:p>
        </p:txBody>
      </p:sp>
      <p:sp>
        <p:nvSpPr>
          <p:cNvPr id="10" name="原创设计师QQ598969553             _1"/>
          <p:cNvSpPr/>
          <p:nvPr userDrawn="1"/>
        </p:nvSpPr>
        <p:spPr bwMode="auto">
          <a:xfrm>
            <a:off x="0" y="139953"/>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1" name="原创设计师QQ598969553             _2"/>
          <p:cNvSpPr/>
          <p:nvPr userDrawn="1"/>
        </p:nvSpPr>
        <p:spPr bwMode="auto">
          <a:xfrm>
            <a:off x="99884" y="365125"/>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文字方塊 13"/>
          <p:cNvSpPr txBox="1"/>
          <p:nvPr userDrawn="1"/>
        </p:nvSpPr>
        <p:spPr>
          <a:xfrm>
            <a:off x="10102967" y="25318"/>
            <a:ext cx="2089033" cy="369332"/>
          </a:xfrm>
          <a:prstGeom prst="rect">
            <a:avLst/>
          </a:prstGeom>
          <a:noFill/>
        </p:spPr>
        <p:txBody>
          <a:bodyPr wrap="none" rtlCol="0">
            <a:spAutoFit/>
          </a:bodyPr>
          <a:lstStyle/>
          <a:p>
            <a:r>
              <a:rPr lang="zh-TW" altLang="en-US" b="1" dirty="0">
                <a:solidFill>
                  <a:schemeClr val="bg1"/>
                </a:solidFill>
                <a:effectLst>
                  <a:outerShdw blurRad="60007" dist="200025" dir="15000000" sy="30000" kx="-1800000" algn="bl" rotWithShape="0">
                    <a:prstClr val="black">
                      <a:alpha val="32000"/>
                    </a:prstClr>
                  </a:outerShdw>
                </a:effectLst>
                <a:latin typeface="微軟正黑體" panose="020B0604030504040204" pitchFamily="34" charset="-120"/>
                <a:ea typeface="微軟正黑體" panose="020B0604030504040204" pitchFamily="34" charset="-120"/>
              </a:rPr>
              <a:t>技職教育 領航學校</a:t>
            </a:r>
          </a:p>
        </p:txBody>
      </p:sp>
      <p:sp>
        <p:nvSpPr>
          <p:cNvPr id="15" name="文字方塊 14"/>
          <p:cNvSpPr txBox="1"/>
          <p:nvPr userDrawn="1"/>
        </p:nvSpPr>
        <p:spPr>
          <a:xfrm>
            <a:off x="-12442" y="6534126"/>
            <a:ext cx="4493538" cy="307777"/>
          </a:xfrm>
          <a:prstGeom prst="rect">
            <a:avLst/>
          </a:prstGeom>
          <a:noFill/>
        </p:spPr>
        <p:txBody>
          <a:bodyPr wrap="none" rtlCol="0">
            <a:spAutoFit/>
          </a:bodyPr>
          <a:lstStyle/>
          <a:p>
            <a:r>
              <a:rPr lang="zh-TW" altLang="en-US" sz="1400" b="1" dirty="0">
                <a:solidFill>
                  <a:schemeClr val="bg1">
                    <a:lumMod val="75000"/>
                  </a:schemeClr>
                </a:solidFill>
                <a:latin typeface="微軟正黑體" panose="020B0604030504040204" pitchFamily="34" charset="-120"/>
                <a:ea typeface="微軟正黑體" panose="020B0604030504040204" pitchFamily="34" charset="-120"/>
              </a:rPr>
              <a:t>溫馨校園．多元學習．創新發明．優質卓越．打造品牌</a:t>
            </a:r>
          </a:p>
        </p:txBody>
      </p:sp>
      <p:sp>
        <p:nvSpPr>
          <p:cNvPr id="16" name="文字方塊 15"/>
          <p:cNvSpPr txBox="1"/>
          <p:nvPr userDrawn="1"/>
        </p:nvSpPr>
        <p:spPr>
          <a:xfrm>
            <a:off x="-33706" y="6510941"/>
            <a:ext cx="4493538" cy="307777"/>
          </a:xfrm>
          <a:prstGeom prst="rect">
            <a:avLst/>
          </a:prstGeom>
          <a:noFill/>
        </p:spPr>
        <p:txBody>
          <a:bodyPr wrap="non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rPr>
              <a:t>溫馨校園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5">
                    <a:lumMod val="50000"/>
                  </a:schemeClr>
                </a:solidFill>
                <a:latin typeface="微軟正黑體" panose="020B0604030504040204" pitchFamily="34" charset="-120"/>
                <a:ea typeface="微軟正黑體" panose="020B0604030504040204" pitchFamily="34" charset="-120"/>
              </a:rPr>
              <a:t>多元學習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7030A0"/>
                </a:solidFill>
                <a:latin typeface="微軟正黑體" panose="020B0604030504040204" pitchFamily="34" charset="-120"/>
                <a:ea typeface="微軟正黑體" panose="020B0604030504040204" pitchFamily="34" charset="-120"/>
              </a:rPr>
              <a:t>創新發明</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FF6600"/>
                </a:solidFill>
                <a:latin typeface="微軟正黑體" panose="020B0604030504040204" pitchFamily="34" charset="-120"/>
                <a:ea typeface="微軟正黑體" panose="020B0604030504040204" pitchFamily="34" charset="-120"/>
              </a:rPr>
              <a:t>優質卓越</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打造品牌</a:t>
            </a:r>
          </a:p>
        </p:txBody>
      </p:sp>
      <p:pic>
        <p:nvPicPr>
          <p:cNvPr id="9" name="圖片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51411" y="343910"/>
            <a:ext cx="1057627" cy="397716"/>
          </a:xfrm>
          <a:prstGeom prst="rect">
            <a:avLst/>
          </a:prstGeom>
        </p:spPr>
      </p:pic>
    </p:spTree>
    <p:extLst>
      <p:ext uri="{BB962C8B-B14F-4D97-AF65-F5344CB8AC3E}">
        <p14:creationId xmlns:p14="http://schemas.microsoft.com/office/powerpoint/2010/main" val="28527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14DCAF70-D364-430B-A1BC-86A640CEF659}" type="datetime1">
              <a:rPr lang="zh-TW" altLang="en-US" smtClean="0"/>
              <a:t>2025/9/18</a:t>
            </a:fld>
            <a:endParaRPr lang="zh-TW" altLang="en-US"/>
          </a:p>
        </p:txBody>
      </p:sp>
      <p:pic>
        <p:nvPicPr>
          <p:cNvPr id="7" name="图片 13">
            <a:extLst>
              <a:ext uri="{FF2B5EF4-FFF2-40B4-BE49-F238E27FC236}">
                <a16:creationId xmlns:a16="http://schemas.microsoft.com/office/drawing/2014/main" id="{827E48EB-375B-46A9-9BDC-BEB47E9DE9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7" r="-188"/>
          <a:stretch/>
        </p:blipFill>
        <p:spPr>
          <a:xfrm>
            <a:off x="6793118" y="-10161"/>
            <a:ext cx="5409042" cy="931649"/>
          </a:xfrm>
          <a:prstGeom prst="rect">
            <a:avLst/>
          </a:prstGeom>
        </p:spPr>
      </p:pic>
      <p:pic>
        <p:nvPicPr>
          <p:cNvPr id="8" name="图片 14">
            <a:extLst>
              <a:ext uri="{FF2B5EF4-FFF2-40B4-BE49-F238E27FC236}">
                <a16:creationId xmlns:a16="http://schemas.microsoft.com/office/drawing/2014/main" id="{A19BA7EA-226F-4C2B-8B85-50D75C864B8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89" r="-256" b="49563"/>
          <a:stretch/>
        </p:blipFill>
        <p:spPr>
          <a:xfrm>
            <a:off x="-40640" y="5291936"/>
            <a:ext cx="7891485" cy="1602576"/>
          </a:xfrm>
          <a:prstGeom prst="rect">
            <a:avLst/>
          </a:prstGeom>
        </p:spPr>
      </p:pic>
      <p:sp>
        <p:nvSpPr>
          <p:cNvPr id="12" name="文字方塊 11"/>
          <p:cNvSpPr txBox="1"/>
          <p:nvPr userDrawn="1"/>
        </p:nvSpPr>
        <p:spPr>
          <a:xfrm>
            <a:off x="-12442" y="6534126"/>
            <a:ext cx="4493538" cy="307777"/>
          </a:xfrm>
          <a:prstGeom prst="rect">
            <a:avLst/>
          </a:prstGeom>
          <a:noFill/>
        </p:spPr>
        <p:txBody>
          <a:bodyPr wrap="none" rtlCol="0">
            <a:spAutoFit/>
          </a:bodyPr>
          <a:lstStyle/>
          <a:p>
            <a:r>
              <a:rPr lang="zh-TW" altLang="en-US" sz="1400" b="1" dirty="0">
                <a:solidFill>
                  <a:schemeClr val="bg1">
                    <a:lumMod val="75000"/>
                  </a:schemeClr>
                </a:solidFill>
                <a:latin typeface="微軟正黑體" panose="020B0604030504040204" pitchFamily="34" charset="-120"/>
                <a:ea typeface="微軟正黑體" panose="020B0604030504040204" pitchFamily="34" charset="-120"/>
              </a:rPr>
              <a:t>溫馨校園．多元學習．創新發明．優質卓越．打造品牌</a:t>
            </a:r>
          </a:p>
        </p:txBody>
      </p:sp>
      <p:sp>
        <p:nvSpPr>
          <p:cNvPr id="13" name="文字方塊 12"/>
          <p:cNvSpPr txBox="1"/>
          <p:nvPr userDrawn="1"/>
        </p:nvSpPr>
        <p:spPr>
          <a:xfrm>
            <a:off x="-33706" y="6510941"/>
            <a:ext cx="4493538" cy="307777"/>
          </a:xfrm>
          <a:prstGeom prst="rect">
            <a:avLst/>
          </a:prstGeom>
          <a:noFill/>
        </p:spPr>
        <p:txBody>
          <a:bodyPr wrap="non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rPr>
              <a:t>溫馨校園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5">
                    <a:lumMod val="50000"/>
                  </a:schemeClr>
                </a:solidFill>
                <a:latin typeface="微軟正黑體" panose="020B0604030504040204" pitchFamily="34" charset="-120"/>
                <a:ea typeface="微軟正黑體" panose="020B0604030504040204" pitchFamily="34" charset="-120"/>
              </a:rPr>
              <a:t>多元學習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7030A0"/>
                </a:solidFill>
                <a:latin typeface="微軟正黑體" panose="020B0604030504040204" pitchFamily="34" charset="-120"/>
                <a:ea typeface="微軟正黑體" panose="020B0604030504040204" pitchFamily="34" charset="-120"/>
              </a:rPr>
              <a:t>創新發明</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FF6600"/>
                </a:solidFill>
                <a:latin typeface="微軟正黑體" panose="020B0604030504040204" pitchFamily="34" charset="-120"/>
                <a:ea typeface="微軟正黑體" panose="020B0604030504040204" pitchFamily="34" charset="-120"/>
              </a:rPr>
              <a:t>優質卓越</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打造品牌</a:t>
            </a:r>
          </a:p>
        </p:txBody>
      </p:sp>
      <p:pic>
        <p:nvPicPr>
          <p:cNvPr id="15" name="圖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65588" y="290863"/>
            <a:ext cx="1057627" cy="397716"/>
          </a:xfrm>
          <a:prstGeom prst="rect">
            <a:avLst/>
          </a:prstGeom>
        </p:spPr>
      </p:pic>
      <p:sp>
        <p:nvSpPr>
          <p:cNvPr id="16" name="文字方塊 15">
            <a:extLst>
              <a:ext uri="{FF2B5EF4-FFF2-40B4-BE49-F238E27FC236}">
                <a16:creationId xmlns:a16="http://schemas.microsoft.com/office/drawing/2014/main" id="{2C705C56-8F47-4930-88E8-CA13B3A5F818}"/>
              </a:ext>
            </a:extLst>
          </p:cNvPr>
          <p:cNvSpPr txBox="1"/>
          <p:nvPr userDrawn="1"/>
        </p:nvSpPr>
        <p:spPr>
          <a:xfrm>
            <a:off x="10102967" y="25318"/>
            <a:ext cx="2089033" cy="369332"/>
          </a:xfrm>
          <a:prstGeom prst="rect">
            <a:avLst/>
          </a:prstGeom>
          <a:noFill/>
        </p:spPr>
        <p:txBody>
          <a:bodyPr wrap="none" rtlCol="0">
            <a:spAutoFit/>
          </a:bodyPr>
          <a:lstStyle/>
          <a:p>
            <a:r>
              <a:rPr lang="zh-TW" altLang="en-US" b="1" dirty="0">
                <a:solidFill>
                  <a:schemeClr val="bg1"/>
                </a:solidFill>
                <a:effectLst>
                  <a:outerShdw blurRad="60007" dist="200025" dir="15000000" sy="30000" kx="-1800000" algn="bl" rotWithShape="0">
                    <a:prstClr val="black">
                      <a:alpha val="32000"/>
                    </a:prstClr>
                  </a:outerShdw>
                </a:effectLst>
                <a:latin typeface="微軟正黑體" panose="020B0604030504040204" pitchFamily="34" charset="-120"/>
                <a:ea typeface="微軟正黑體" panose="020B0604030504040204" pitchFamily="34" charset="-120"/>
              </a:rPr>
              <a:t>技職教育 領航學校</a:t>
            </a:r>
          </a:p>
        </p:txBody>
      </p:sp>
      <p:pic>
        <p:nvPicPr>
          <p:cNvPr id="9" name="圖片 8">
            <a:extLst>
              <a:ext uri="{FF2B5EF4-FFF2-40B4-BE49-F238E27FC236}">
                <a16:creationId xmlns:a16="http://schemas.microsoft.com/office/drawing/2014/main" id="{4B537BC8-A734-4B8E-9AEC-6BB39C95A6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49997" y="6454708"/>
            <a:ext cx="7052163" cy="403292"/>
          </a:xfrm>
          <a:prstGeom prst="rect">
            <a:avLst/>
          </a:prstGeom>
        </p:spPr>
      </p:pic>
    </p:spTree>
    <p:extLst>
      <p:ext uri="{BB962C8B-B14F-4D97-AF65-F5344CB8AC3E}">
        <p14:creationId xmlns:p14="http://schemas.microsoft.com/office/powerpoint/2010/main" val="2179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14DCAF70-D364-430B-A1BC-86A640CEF659}" type="datetime1">
              <a:rPr lang="zh-TW" altLang="en-US" smtClean="0"/>
              <a:t>2025/9/18</a:t>
            </a:fld>
            <a:endParaRPr lang="zh-TW" altLang="en-US"/>
          </a:p>
        </p:txBody>
      </p:sp>
      <p:pic>
        <p:nvPicPr>
          <p:cNvPr id="7" name="图片 13">
            <a:extLst>
              <a:ext uri="{FF2B5EF4-FFF2-40B4-BE49-F238E27FC236}">
                <a16:creationId xmlns:a16="http://schemas.microsoft.com/office/drawing/2014/main" id="{827E48EB-375B-46A9-9BDC-BEB47E9DE9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7" r="-188"/>
          <a:stretch/>
        </p:blipFill>
        <p:spPr>
          <a:xfrm>
            <a:off x="6793118" y="-10161"/>
            <a:ext cx="5409042" cy="931649"/>
          </a:xfrm>
          <a:prstGeom prst="rect">
            <a:avLst/>
          </a:prstGeom>
        </p:spPr>
      </p:pic>
      <p:pic>
        <p:nvPicPr>
          <p:cNvPr id="8" name="图片 14">
            <a:extLst>
              <a:ext uri="{FF2B5EF4-FFF2-40B4-BE49-F238E27FC236}">
                <a16:creationId xmlns:a16="http://schemas.microsoft.com/office/drawing/2014/main" id="{A19BA7EA-226F-4C2B-8B85-50D75C864B8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89" r="-256" b="49563"/>
          <a:stretch/>
        </p:blipFill>
        <p:spPr>
          <a:xfrm>
            <a:off x="-40640" y="5291936"/>
            <a:ext cx="7891485" cy="1602576"/>
          </a:xfrm>
          <a:prstGeom prst="rect">
            <a:avLst/>
          </a:prstGeom>
        </p:spPr>
      </p:pic>
      <p:sp>
        <p:nvSpPr>
          <p:cNvPr id="12" name="文字方塊 11"/>
          <p:cNvSpPr txBox="1"/>
          <p:nvPr userDrawn="1"/>
        </p:nvSpPr>
        <p:spPr>
          <a:xfrm>
            <a:off x="-12442" y="6534126"/>
            <a:ext cx="4493538" cy="307777"/>
          </a:xfrm>
          <a:prstGeom prst="rect">
            <a:avLst/>
          </a:prstGeom>
          <a:noFill/>
        </p:spPr>
        <p:txBody>
          <a:bodyPr wrap="none" rtlCol="0">
            <a:spAutoFit/>
          </a:bodyPr>
          <a:lstStyle/>
          <a:p>
            <a:r>
              <a:rPr lang="zh-TW" altLang="en-US" sz="1400" b="1" dirty="0">
                <a:solidFill>
                  <a:schemeClr val="bg1">
                    <a:lumMod val="75000"/>
                  </a:schemeClr>
                </a:solidFill>
                <a:latin typeface="微軟正黑體" panose="020B0604030504040204" pitchFamily="34" charset="-120"/>
                <a:ea typeface="微軟正黑體" panose="020B0604030504040204" pitchFamily="34" charset="-120"/>
              </a:rPr>
              <a:t>溫馨校園．多元學習．創新發明．優質卓越．打造品牌</a:t>
            </a:r>
          </a:p>
        </p:txBody>
      </p:sp>
      <p:sp>
        <p:nvSpPr>
          <p:cNvPr id="13" name="文字方塊 12"/>
          <p:cNvSpPr txBox="1"/>
          <p:nvPr userDrawn="1"/>
        </p:nvSpPr>
        <p:spPr>
          <a:xfrm>
            <a:off x="-33706" y="6510941"/>
            <a:ext cx="4493538" cy="307777"/>
          </a:xfrm>
          <a:prstGeom prst="rect">
            <a:avLst/>
          </a:prstGeom>
          <a:noFill/>
        </p:spPr>
        <p:txBody>
          <a:bodyPr wrap="non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rPr>
              <a:t>溫馨校園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5">
                    <a:lumMod val="50000"/>
                  </a:schemeClr>
                </a:solidFill>
                <a:latin typeface="微軟正黑體" panose="020B0604030504040204" pitchFamily="34" charset="-120"/>
                <a:ea typeface="微軟正黑體" panose="020B0604030504040204" pitchFamily="34" charset="-120"/>
              </a:rPr>
              <a:t>多元學習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7030A0"/>
                </a:solidFill>
                <a:latin typeface="微軟正黑體" panose="020B0604030504040204" pitchFamily="34" charset="-120"/>
                <a:ea typeface="微軟正黑體" panose="020B0604030504040204" pitchFamily="34" charset="-120"/>
              </a:rPr>
              <a:t>創新發明</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FF6600"/>
                </a:solidFill>
                <a:latin typeface="微軟正黑體" panose="020B0604030504040204" pitchFamily="34" charset="-120"/>
                <a:ea typeface="微軟正黑體" panose="020B0604030504040204" pitchFamily="34" charset="-120"/>
              </a:rPr>
              <a:t>優質卓越</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打造品牌</a:t>
            </a:r>
          </a:p>
        </p:txBody>
      </p:sp>
      <p:pic>
        <p:nvPicPr>
          <p:cNvPr id="15" name="圖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65588" y="290863"/>
            <a:ext cx="1057627" cy="397716"/>
          </a:xfrm>
          <a:prstGeom prst="rect">
            <a:avLst/>
          </a:prstGeom>
        </p:spPr>
      </p:pic>
      <p:sp>
        <p:nvSpPr>
          <p:cNvPr id="16" name="文字方塊 15">
            <a:extLst>
              <a:ext uri="{FF2B5EF4-FFF2-40B4-BE49-F238E27FC236}">
                <a16:creationId xmlns:a16="http://schemas.microsoft.com/office/drawing/2014/main" id="{2C705C56-8F47-4930-88E8-CA13B3A5F818}"/>
              </a:ext>
            </a:extLst>
          </p:cNvPr>
          <p:cNvSpPr txBox="1"/>
          <p:nvPr userDrawn="1"/>
        </p:nvSpPr>
        <p:spPr>
          <a:xfrm>
            <a:off x="10102967" y="25318"/>
            <a:ext cx="2089033" cy="369332"/>
          </a:xfrm>
          <a:prstGeom prst="rect">
            <a:avLst/>
          </a:prstGeom>
          <a:noFill/>
        </p:spPr>
        <p:txBody>
          <a:bodyPr wrap="none" rtlCol="0">
            <a:spAutoFit/>
          </a:bodyPr>
          <a:lstStyle/>
          <a:p>
            <a:r>
              <a:rPr lang="zh-TW" altLang="en-US" b="1" dirty="0">
                <a:solidFill>
                  <a:schemeClr val="bg1"/>
                </a:solidFill>
                <a:effectLst>
                  <a:outerShdw blurRad="60007" dist="200025" dir="15000000" sy="30000" kx="-1800000" algn="bl" rotWithShape="0">
                    <a:prstClr val="black">
                      <a:alpha val="32000"/>
                    </a:prstClr>
                  </a:outerShdw>
                </a:effectLst>
                <a:latin typeface="微軟正黑體" panose="020B0604030504040204" pitchFamily="34" charset="-120"/>
                <a:ea typeface="微軟正黑體" panose="020B0604030504040204" pitchFamily="34" charset="-120"/>
              </a:rPr>
              <a:t>技職教育 領航學校</a:t>
            </a:r>
          </a:p>
        </p:txBody>
      </p:sp>
      <p:pic>
        <p:nvPicPr>
          <p:cNvPr id="9" name="圖片 8">
            <a:extLst>
              <a:ext uri="{FF2B5EF4-FFF2-40B4-BE49-F238E27FC236}">
                <a16:creationId xmlns:a16="http://schemas.microsoft.com/office/drawing/2014/main" id="{4B537BC8-A734-4B8E-9AEC-6BB39C95A6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49997" y="6454708"/>
            <a:ext cx="7052163" cy="403292"/>
          </a:xfrm>
          <a:prstGeom prst="rect">
            <a:avLst/>
          </a:prstGeom>
        </p:spPr>
      </p:pic>
      <p:pic>
        <p:nvPicPr>
          <p:cNvPr id="10" name="圖片 9">
            <a:extLst>
              <a:ext uri="{FF2B5EF4-FFF2-40B4-BE49-F238E27FC236}">
                <a16:creationId xmlns:a16="http://schemas.microsoft.com/office/drawing/2014/main" id="{B5466540-6654-4874-B5C7-AAD7FB19BF4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2455"/>
          <a:stretch/>
        </p:blipFill>
        <p:spPr>
          <a:xfrm>
            <a:off x="0" y="893229"/>
            <a:ext cx="3769743" cy="5506234"/>
          </a:xfrm>
          <a:prstGeom prst="rect">
            <a:avLst/>
          </a:prstGeom>
        </p:spPr>
      </p:pic>
    </p:spTree>
    <p:extLst>
      <p:ext uri="{BB962C8B-B14F-4D97-AF65-F5344CB8AC3E}">
        <p14:creationId xmlns:p14="http://schemas.microsoft.com/office/powerpoint/2010/main" val="355307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14DCAF70-D364-430B-A1BC-86A640CEF659}" type="datetime1">
              <a:rPr lang="zh-TW" altLang="en-US" smtClean="0"/>
              <a:t>2025/9/18</a:t>
            </a:fld>
            <a:endParaRPr lang="zh-TW" altLang="en-US"/>
          </a:p>
        </p:txBody>
      </p:sp>
      <p:pic>
        <p:nvPicPr>
          <p:cNvPr id="7" name="图片 13">
            <a:extLst>
              <a:ext uri="{FF2B5EF4-FFF2-40B4-BE49-F238E27FC236}">
                <a16:creationId xmlns:a16="http://schemas.microsoft.com/office/drawing/2014/main" id="{827E48EB-375B-46A9-9BDC-BEB47E9DE9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7" r="-188"/>
          <a:stretch/>
        </p:blipFill>
        <p:spPr>
          <a:xfrm>
            <a:off x="6793118" y="-10161"/>
            <a:ext cx="5409042" cy="931649"/>
          </a:xfrm>
          <a:prstGeom prst="rect">
            <a:avLst/>
          </a:prstGeom>
        </p:spPr>
      </p:pic>
      <p:pic>
        <p:nvPicPr>
          <p:cNvPr id="8" name="图片 14">
            <a:extLst>
              <a:ext uri="{FF2B5EF4-FFF2-40B4-BE49-F238E27FC236}">
                <a16:creationId xmlns:a16="http://schemas.microsoft.com/office/drawing/2014/main" id="{A19BA7EA-226F-4C2B-8B85-50D75C864B8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89" r="-256" b="49563"/>
          <a:stretch/>
        </p:blipFill>
        <p:spPr>
          <a:xfrm>
            <a:off x="-40640" y="5291936"/>
            <a:ext cx="7891485" cy="1602576"/>
          </a:xfrm>
          <a:prstGeom prst="rect">
            <a:avLst/>
          </a:prstGeom>
        </p:spPr>
      </p:pic>
      <p:sp>
        <p:nvSpPr>
          <p:cNvPr id="12" name="文字方塊 11"/>
          <p:cNvSpPr txBox="1"/>
          <p:nvPr userDrawn="1"/>
        </p:nvSpPr>
        <p:spPr>
          <a:xfrm>
            <a:off x="-12442" y="6534126"/>
            <a:ext cx="4493538" cy="307777"/>
          </a:xfrm>
          <a:prstGeom prst="rect">
            <a:avLst/>
          </a:prstGeom>
          <a:noFill/>
        </p:spPr>
        <p:txBody>
          <a:bodyPr wrap="none" rtlCol="0">
            <a:spAutoFit/>
          </a:bodyPr>
          <a:lstStyle/>
          <a:p>
            <a:r>
              <a:rPr lang="zh-TW" altLang="en-US" sz="1400" b="1" dirty="0">
                <a:solidFill>
                  <a:schemeClr val="bg1">
                    <a:lumMod val="75000"/>
                  </a:schemeClr>
                </a:solidFill>
                <a:latin typeface="微軟正黑體" panose="020B0604030504040204" pitchFamily="34" charset="-120"/>
                <a:ea typeface="微軟正黑體" panose="020B0604030504040204" pitchFamily="34" charset="-120"/>
              </a:rPr>
              <a:t>溫馨校園．多元學習．創新發明．優質卓越．打造品牌</a:t>
            </a:r>
          </a:p>
        </p:txBody>
      </p:sp>
      <p:sp>
        <p:nvSpPr>
          <p:cNvPr id="13" name="文字方塊 12"/>
          <p:cNvSpPr txBox="1"/>
          <p:nvPr userDrawn="1"/>
        </p:nvSpPr>
        <p:spPr>
          <a:xfrm>
            <a:off x="-33706" y="6510941"/>
            <a:ext cx="4493538" cy="307777"/>
          </a:xfrm>
          <a:prstGeom prst="rect">
            <a:avLst/>
          </a:prstGeom>
          <a:noFill/>
        </p:spPr>
        <p:txBody>
          <a:bodyPr wrap="non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rPr>
              <a:t>溫馨校園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5">
                    <a:lumMod val="50000"/>
                  </a:schemeClr>
                </a:solidFill>
                <a:latin typeface="微軟正黑體" panose="020B0604030504040204" pitchFamily="34" charset="-120"/>
                <a:ea typeface="微軟正黑體" panose="020B0604030504040204" pitchFamily="34" charset="-120"/>
              </a:rPr>
              <a:t>多元學習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7030A0"/>
                </a:solidFill>
                <a:latin typeface="微軟正黑體" panose="020B0604030504040204" pitchFamily="34" charset="-120"/>
                <a:ea typeface="微軟正黑體" panose="020B0604030504040204" pitchFamily="34" charset="-120"/>
              </a:rPr>
              <a:t>創新發明</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FF6600"/>
                </a:solidFill>
                <a:latin typeface="微軟正黑體" panose="020B0604030504040204" pitchFamily="34" charset="-120"/>
                <a:ea typeface="微軟正黑體" panose="020B0604030504040204" pitchFamily="34" charset="-120"/>
              </a:rPr>
              <a:t>優質卓越</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打造品牌</a:t>
            </a:r>
          </a:p>
        </p:txBody>
      </p:sp>
      <p:pic>
        <p:nvPicPr>
          <p:cNvPr id="15" name="圖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65588" y="290863"/>
            <a:ext cx="1057627" cy="397716"/>
          </a:xfrm>
          <a:prstGeom prst="rect">
            <a:avLst/>
          </a:prstGeom>
        </p:spPr>
      </p:pic>
      <p:sp>
        <p:nvSpPr>
          <p:cNvPr id="16" name="文字方塊 15">
            <a:extLst>
              <a:ext uri="{FF2B5EF4-FFF2-40B4-BE49-F238E27FC236}">
                <a16:creationId xmlns:a16="http://schemas.microsoft.com/office/drawing/2014/main" id="{2C705C56-8F47-4930-88E8-CA13B3A5F818}"/>
              </a:ext>
            </a:extLst>
          </p:cNvPr>
          <p:cNvSpPr txBox="1"/>
          <p:nvPr userDrawn="1"/>
        </p:nvSpPr>
        <p:spPr>
          <a:xfrm>
            <a:off x="10102967" y="25318"/>
            <a:ext cx="2089033" cy="369332"/>
          </a:xfrm>
          <a:prstGeom prst="rect">
            <a:avLst/>
          </a:prstGeom>
          <a:noFill/>
        </p:spPr>
        <p:txBody>
          <a:bodyPr wrap="none" rtlCol="0">
            <a:spAutoFit/>
          </a:bodyPr>
          <a:lstStyle/>
          <a:p>
            <a:r>
              <a:rPr lang="zh-TW" altLang="en-US" b="1" dirty="0">
                <a:solidFill>
                  <a:schemeClr val="bg1"/>
                </a:solidFill>
                <a:effectLst>
                  <a:outerShdw blurRad="60007" dist="200025" dir="15000000" sy="30000" kx="-1800000" algn="bl" rotWithShape="0">
                    <a:prstClr val="black">
                      <a:alpha val="32000"/>
                    </a:prstClr>
                  </a:outerShdw>
                </a:effectLst>
                <a:latin typeface="微軟正黑體" panose="020B0604030504040204" pitchFamily="34" charset="-120"/>
                <a:ea typeface="微軟正黑體" panose="020B0604030504040204" pitchFamily="34" charset="-120"/>
              </a:rPr>
              <a:t>技職教育 領航學校</a:t>
            </a:r>
          </a:p>
        </p:txBody>
      </p:sp>
      <p:pic>
        <p:nvPicPr>
          <p:cNvPr id="9" name="圖片 8">
            <a:extLst>
              <a:ext uri="{FF2B5EF4-FFF2-40B4-BE49-F238E27FC236}">
                <a16:creationId xmlns:a16="http://schemas.microsoft.com/office/drawing/2014/main" id="{4B537BC8-A734-4B8E-9AEC-6BB39C95A6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49997" y="6454708"/>
            <a:ext cx="7052163" cy="403292"/>
          </a:xfrm>
          <a:prstGeom prst="rect">
            <a:avLst/>
          </a:prstGeom>
        </p:spPr>
      </p:pic>
      <p:sp>
        <p:nvSpPr>
          <p:cNvPr id="2" name="矩形 1">
            <a:extLst>
              <a:ext uri="{FF2B5EF4-FFF2-40B4-BE49-F238E27FC236}">
                <a16:creationId xmlns:a16="http://schemas.microsoft.com/office/drawing/2014/main" id="{C2F7E919-DD1E-4716-889F-DE895B9E5BB8}"/>
              </a:ext>
            </a:extLst>
          </p:cNvPr>
          <p:cNvSpPr/>
          <p:nvPr userDrawn="1"/>
        </p:nvSpPr>
        <p:spPr>
          <a:xfrm>
            <a:off x="-33706" y="753881"/>
            <a:ext cx="3190974" cy="4897286"/>
          </a:xfrm>
          <a:prstGeom prst="rect">
            <a:avLst/>
          </a:prstGeom>
          <a:solidFill>
            <a:srgbClr val="156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854A713F-A125-4602-A67F-56246B20A75E}"/>
              </a:ext>
            </a:extLst>
          </p:cNvPr>
          <p:cNvSpPr/>
          <p:nvPr userDrawn="1"/>
        </p:nvSpPr>
        <p:spPr>
          <a:xfrm>
            <a:off x="-37522" y="885441"/>
            <a:ext cx="3190974" cy="674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a:extLst>
              <a:ext uri="{FF2B5EF4-FFF2-40B4-BE49-F238E27FC236}">
                <a16:creationId xmlns:a16="http://schemas.microsoft.com/office/drawing/2014/main" id="{5FB0AF05-91D8-454F-89A7-BA3BE60855D3}"/>
              </a:ext>
            </a:extLst>
          </p:cNvPr>
          <p:cNvSpPr>
            <a:spLocks noGrp="1"/>
          </p:cNvSpPr>
          <p:nvPr>
            <p:ph type="title"/>
          </p:nvPr>
        </p:nvSpPr>
        <p:spPr>
          <a:xfrm>
            <a:off x="78438" y="1047809"/>
            <a:ext cx="2995576" cy="4527562"/>
          </a:xfrm>
        </p:spPr>
        <p:txBody>
          <a:bodyPr>
            <a:noAutofit/>
          </a:bodyPr>
          <a:lstStyle>
            <a:lvl1pPr>
              <a:defRPr sz="3600" b="0">
                <a:solidFill>
                  <a:schemeClr val="bg1"/>
                </a:solidFill>
              </a:defRPr>
            </a:lvl1pPr>
          </a:lstStyle>
          <a:p>
            <a:r>
              <a:rPr lang="zh-TW" altLang="en-US" dirty="0"/>
              <a:t>按一下以編輯母片標題樣式</a:t>
            </a:r>
          </a:p>
        </p:txBody>
      </p:sp>
      <p:sp>
        <p:nvSpPr>
          <p:cNvPr id="17" name="內容版面配置區 2">
            <a:extLst>
              <a:ext uri="{FF2B5EF4-FFF2-40B4-BE49-F238E27FC236}">
                <a16:creationId xmlns:a16="http://schemas.microsoft.com/office/drawing/2014/main" id="{8135D402-9970-43D9-AC20-3ECCE9C1A9DE}"/>
              </a:ext>
            </a:extLst>
          </p:cNvPr>
          <p:cNvSpPr>
            <a:spLocks noGrp="1"/>
          </p:cNvSpPr>
          <p:nvPr>
            <p:ph idx="1"/>
          </p:nvPr>
        </p:nvSpPr>
        <p:spPr>
          <a:xfrm>
            <a:off x="3530540" y="952919"/>
            <a:ext cx="7891486" cy="4666818"/>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zh-TW" altLang="en-US" dirty="0"/>
              <a:t>編輯母片文字樣式</a:t>
            </a:r>
          </a:p>
        </p:txBody>
      </p:sp>
    </p:spTree>
    <p:extLst>
      <p:ext uri="{BB962C8B-B14F-4D97-AF65-F5344CB8AC3E}">
        <p14:creationId xmlns:p14="http://schemas.microsoft.com/office/powerpoint/2010/main" val="326773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pic>
        <p:nvPicPr>
          <p:cNvPr id="8" name="图片 14">
            <a:extLst>
              <a:ext uri="{FF2B5EF4-FFF2-40B4-BE49-F238E27FC236}">
                <a16:creationId xmlns:a16="http://schemas.microsoft.com/office/drawing/2014/main" id="{A19BA7EA-226F-4C2B-8B85-50D75C864B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9" r="-256" b="49563"/>
          <a:stretch/>
        </p:blipFill>
        <p:spPr>
          <a:xfrm>
            <a:off x="-19639" y="5271698"/>
            <a:ext cx="7891485" cy="1602576"/>
          </a:xfrm>
          <a:prstGeom prst="rect">
            <a:avLst/>
          </a:prstGeom>
        </p:spPr>
      </p:pic>
      <p:pic>
        <p:nvPicPr>
          <p:cNvPr id="12" name="圖片 11">
            <a:extLst>
              <a:ext uri="{FF2B5EF4-FFF2-40B4-BE49-F238E27FC236}">
                <a16:creationId xmlns:a16="http://schemas.microsoft.com/office/drawing/2014/main" id="{4B537BC8-A734-4B8E-9AEC-6BB39C95A6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49997" y="6454708"/>
            <a:ext cx="7052163" cy="403292"/>
          </a:xfrm>
          <a:prstGeom prst="rect">
            <a:avLst/>
          </a:prstGeom>
        </p:spPr>
      </p:pic>
      <p:sp>
        <p:nvSpPr>
          <p:cNvPr id="4" name="日期版面配置區 3"/>
          <p:cNvSpPr>
            <a:spLocks noGrp="1"/>
          </p:cNvSpPr>
          <p:nvPr>
            <p:ph type="dt" sz="half" idx="10"/>
          </p:nvPr>
        </p:nvSpPr>
        <p:spPr/>
        <p:txBody>
          <a:bodyPr/>
          <a:lstStyle/>
          <a:p>
            <a:fld id="{94330413-9319-4322-A40B-752392A97E3B}" type="datetime1">
              <a:rPr lang="zh-TW" altLang="en-US" smtClean="0"/>
              <a:t>2025/9/18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086850" y="6356350"/>
            <a:ext cx="2743200" cy="365125"/>
          </a:xfrm>
        </p:spPr>
        <p:txBody>
          <a:bodyPr/>
          <a:lstStyle/>
          <a:p>
            <a:fld id="{375CE6C3-1D6C-4ED7-AB26-3FE69FC665DE}" type="slidenum">
              <a:rPr lang="zh-TW" altLang="en-US" smtClean="0"/>
              <a:t>‹#›</a:t>
            </a:fld>
            <a:endParaRPr lang="zh-TW" altLang="en-US"/>
          </a:p>
        </p:txBody>
      </p:sp>
      <p:pic>
        <p:nvPicPr>
          <p:cNvPr id="7" name="图片 13">
            <a:extLst>
              <a:ext uri="{FF2B5EF4-FFF2-40B4-BE49-F238E27FC236}">
                <a16:creationId xmlns:a16="http://schemas.microsoft.com/office/drawing/2014/main" id="{827E48EB-375B-46A9-9BDC-BEB47E9DE98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66007" r="-188"/>
          <a:stretch/>
        </p:blipFill>
        <p:spPr>
          <a:xfrm>
            <a:off x="6793118" y="-10161"/>
            <a:ext cx="5409042" cy="931649"/>
          </a:xfrm>
          <a:prstGeom prst="rect">
            <a:avLst/>
          </a:prstGeom>
        </p:spPr>
      </p:pic>
      <p:pic>
        <p:nvPicPr>
          <p:cNvPr id="11" name="圖片 10">
            <a:extLst>
              <a:ext uri="{FF2B5EF4-FFF2-40B4-BE49-F238E27FC236}">
                <a16:creationId xmlns:a16="http://schemas.microsoft.com/office/drawing/2014/main" id="{4AFA3C86-A5BA-45B7-A415-F5832E1CFAC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38450" y="1166737"/>
            <a:ext cx="6515101" cy="4524527"/>
          </a:xfrm>
          <a:prstGeom prst="rect">
            <a:avLst/>
          </a:prstGeom>
        </p:spPr>
      </p:pic>
      <p:sp>
        <p:nvSpPr>
          <p:cNvPr id="2" name="標題 1"/>
          <p:cNvSpPr>
            <a:spLocks noGrp="1"/>
          </p:cNvSpPr>
          <p:nvPr>
            <p:ph type="ctrTitle"/>
          </p:nvPr>
        </p:nvSpPr>
        <p:spPr>
          <a:xfrm>
            <a:off x="3181350" y="1495425"/>
            <a:ext cx="5819775" cy="3705225"/>
          </a:xfrm>
        </p:spPr>
        <p:txBody>
          <a:bodyPr anchor="ctr"/>
          <a:lstStyle>
            <a:lvl1pPr algn="ctr">
              <a:defRPr sz="6000">
                <a:solidFill>
                  <a:schemeClr val="bg1"/>
                </a:solidFill>
              </a:defRPr>
            </a:lvl1pPr>
          </a:lstStyle>
          <a:p>
            <a:r>
              <a:rPr lang="zh-TW" altLang="en-US" dirty="0"/>
              <a:t>按一下以編輯母片標題樣式</a:t>
            </a:r>
          </a:p>
        </p:txBody>
      </p:sp>
      <p:sp>
        <p:nvSpPr>
          <p:cNvPr id="13" name="文字方塊 12"/>
          <p:cNvSpPr txBox="1"/>
          <p:nvPr userDrawn="1"/>
        </p:nvSpPr>
        <p:spPr>
          <a:xfrm>
            <a:off x="-12442" y="6534126"/>
            <a:ext cx="4493538" cy="307777"/>
          </a:xfrm>
          <a:prstGeom prst="rect">
            <a:avLst/>
          </a:prstGeom>
          <a:noFill/>
        </p:spPr>
        <p:txBody>
          <a:bodyPr wrap="none" rtlCol="0">
            <a:spAutoFit/>
          </a:bodyPr>
          <a:lstStyle/>
          <a:p>
            <a:r>
              <a:rPr lang="zh-TW" altLang="en-US" sz="1400" b="1" dirty="0">
                <a:solidFill>
                  <a:schemeClr val="bg1">
                    <a:lumMod val="75000"/>
                  </a:schemeClr>
                </a:solidFill>
                <a:latin typeface="微軟正黑體" panose="020B0604030504040204" pitchFamily="34" charset="-120"/>
                <a:ea typeface="微軟正黑體" panose="020B0604030504040204" pitchFamily="34" charset="-120"/>
              </a:rPr>
              <a:t>溫馨校園．多元學習．創新發明．優質卓越．打造品牌</a:t>
            </a:r>
          </a:p>
        </p:txBody>
      </p:sp>
      <p:sp>
        <p:nvSpPr>
          <p:cNvPr id="14" name="文字方塊 13"/>
          <p:cNvSpPr txBox="1"/>
          <p:nvPr userDrawn="1"/>
        </p:nvSpPr>
        <p:spPr>
          <a:xfrm>
            <a:off x="-33706" y="6510941"/>
            <a:ext cx="4493538" cy="307777"/>
          </a:xfrm>
          <a:prstGeom prst="rect">
            <a:avLst/>
          </a:prstGeom>
          <a:noFill/>
        </p:spPr>
        <p:txBody>
          <a:bodyPr wrap="non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rPr>
              <a:t>溫馨校園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5">
                    <a:lumMod val="50000"/>
                  </a:schemeClr>
                </a:solidFill>
                <a:latin typeface="微軟正黑體" panose="020B0604030504040204" pitchFamily="34" charset="-120"/>
                <a:ea typeface="微軟正黑體" panose="020B0604030504040204" pitchFamily="34" charset="-120"/>
              </a:rPr>
              <a:t>多元學習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7030A0"/>
                </a:solidFill>
                <a:latin typeface="微軟正黑體" panose="020B0604030504040204" pitchFamily="34" charset="-120"/>
                <a:ea typeface="微軟正黑體" panose="020B0604030504040204" pitchFamily="34" charset="-120"/>
              </a:rPr>
              <a:t>創新發明</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FF6600"/>
                </a:solidFill>
                <a:latin typeface="微軟正黑體" panose="020B0604030504040204" pitchFamily="34" charset="-120"/>
                <a:ea typeface="微軟正黑體" panose="020B0604030504040204" pitchFamily="34" charset="-120"/>
              </a:rPr>
              <a:t>優質卓越</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打造品牌</a:t>
            </a:r>
          </a:p>
        </p:txBody>
      </p:sp>
      <p:sp>
        <p:nvSpPr>
          <p:cNvPr id="15" name="文字方塊 14">
            <a:extLst>
              <a:ext uri="{FF2B5EF4-FFF2-40B4-BE49-F238E27FC236}">
                <a16:creationId xmlns:a16="http://schemas.microsoft.com/office/drawing/2014/main" id="{2DA53E4D-2312-45E3-978F-200DFD90BBA5}"/>
              </a:ext>
            </a:extLst>
          </p:cNvPr>
          <p:cNvSpPr txBox="1"/>
          <p:nvPr userDrawn="1"/>
        </p:nvSpPr>
        <p:spPr>
          <a:xfrm>
            <a:off x="10102967" y="25318"/>
            <a:ext cx="2089033" cy="369332"/>
          </a:xfrm>
          <a:prstGeom prst="rect">
            <a:avLst/>
          </a:prstGeom>
          <a:noFill/>
        </p:spPr>
        <p:txBody>
          <a:bodyPr wrap="none" rtlCol="0">
            <a:spAutoFit/>
          </a:bodyPr>
          <a:lstStyle/>
          <a:p>
            <a:r>
              <a:rPr lang="zh-TW" altLang="en-US" b="0" dirty="0">
                <a:solidFill>
                  <a:schemeClr val="bg1"/>
                </a:solidFill>
                <a:effectLst>
                  <a:outerShdw blurRad="60007" dist="200025" dir="15000000" sy="30000" kx="-1800000" algn="bl" rotWithShape="0">
                    <a:prstClr val="black">
                      <a:alpha val="32000"/>
                    </a:prstClr>
                  </a:outerShdw>
                </a:effectLst>
                <a:latin typeface="微軟正黑體" panose="020B0604030504040204" pitchFamily="34" charset="-120"/>
                <a:ea typeface="微軟正黑體" panose="020B0604030504040204" pitchFamily="34" charset="-120"/>
              </a:rPr>
              <a:t>技職教育 領航學校</a:t>
            </a:r>
          </a:p>
        </p:txBody>
      </p:sp>
    </p:spTree>
    <p:extLst>
      <p:ext uri="{BB962C8B-B14F-4D97-AF65-F5344CB8AC3E}">
        <p14:creationId xmlns:p14="http://schemas.microsoft.com/office/powerpoint/2010/main" val="205730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CEFE0A84-EF8B-4679-B8AF-A689C0958E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08" r="30182"/>
          <a:stretch/>
        </p:blipFill>
        <p:spPr>
          <a:xfrm>
            <a:off x="8153400" y="1235275"/>
            <a:ext cx="4361773" cy="5387570"/>
          </a:xfrm>
          <a:prstGeom prst="rect">
            <a:avLst/>
          </a:prstGeom>
          <a:effectLst>
            <a:softEdge rad="317500"/>
          </a:effectLst>
        </p:spPr>
      </p:pic>
      <p:sp>
        <p:nvSpPr>
          <p:cNvPr id="20" name="手繪多邊形 7">
            <a:extLst>
              <a:ext uri="{FF2B5EF4-FFF2-40B4-BE49-F238E27FC236}">
                <a16:creationId xmlns:a16="http://schemas.microsoft.com/office/drawing/2014/main" id="{CEA9EF7B-599C-4A0C-AC88-9979D7347531}"/>
              </a:ext>
            </a:extLst>
          </p:cNvPr>
          <p:cNvSpPr/>
          <p:nvPr userDrawn="1"/>
        </p:nvSpPr>
        <p:spPr>
          <a:xfrm>
            <a:off x="7688753" y="-55806"/>
            <a:ext cx="1564760" cy="6917442"/>
          </a:xfrm>
          <a:custGeom>
            <a:avLst/>
            <a:gdLst>
              <a:gd name="connsiteX0" fmla="*/ 0 w 3182679"/>
              <a:gd name="connsiteY0" fmla="*/ 0 h 6868633"/>
              <a:gd name="connsiteX1" fmla="*/ 1672856 w 3182679"/>
              <a:gd name="connsiteY1" fmla="*/ 0 h 6868633"/>
              <a:gd name="connsiteX2" fmla="*/ 3182679 w 3182679"/>
              <a:gd name="connsiteY2" fmla="*/ 2998382 h 6868633"/>
              <a:gd name="connsiteX3" fmla="*/ 2537637 w 3182679"/>
              <a:gd name="connsiteY3" fmla="*/ 6861544 h 6868633"/>
              <a:gd name="connsiteX4" fmla="*/ 1162493 w 3182679"/>
              <a:gd name="connsiteY4" fmla="*/ 6868633 h 6868633"/>
              <a:gd name="connsiteX5" fmla="*/ 1750828 w 3182679"/>
              <a:gd name="connsiteY5" fmla="*/ 3182679 h 6868633"/>
              <a:gd name="connsiteX6" fmla="*/ 0 w 3182679"/>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978195 w 2998381"/>
              <a:gd name="connsiteY4" fmla="*/ 6868633 h 6868633"/>
              <a:gd name="connsiteX5" fmla="*/ 1566530 w 2998381"/>
              <a:gd name="connsiteY5" fmla="*/ 3182679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566530 w 2998381"/>
              <a:gd name="connsiteY5" fmla="*/ 3182679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694121 w 2998381"/>
              <a:gd name="connsiteY5" fmla="*/ 2906233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488558 w 2998381"/>
              <a:gd name="connsiteY5" fmla="*/ 2991294 h 6868633"/>
              <a:gd name="connsiteX6" fmla="*/ 0 w 2998381"/>
              <a:gd name="connsiteY6" fmla="*/ 0 h 6868633"/>
              <a:gd name="connsiteX0" fmla="*/ 0 w 2955851"/>
              <a:gd name="connsiteY0" fmla="*/ 0 h 6889898"/>
              <a:gd name="connsiteX1" fmla="*/ 1446028 w 2955851"/>
              <a:gd name="connsiteY1" fmla="*/ 21265 h 6889898"/>
              <a:gd name="connsiteX2" fmla="*/ 2955851 w 2955851"/>
              <a:gd name="connsiteY2" fmla="*/ 3019647 h 6889898"/>
              <a:gd name="connsiteX3" fmla="*/ 2310809 w 2955851"/>
              <a:gd name="connsiteY3" fmla="*/ 6882809 h 6889898"/>
              <a:gd name="connsiteX4" fmla="*/ 808074 w 2955851"/>
              <a:gd name="connsiteY4" fmla="*/ 6889898 h 6889898"/>
              <a:gd name="connsiteX5" fmla="*/ 1446028 w 2955851"/>
              <a:gd name="connsiteY5" fmla="*/ 3012559 h 6889898"/>
              <a:gd name="connsiteX6" fmla="*/ 0 w 2955851"/>
              <a:gd name="connsiteY6" fmla="*/ 0 h 6889898"/>
              <a:gd name="connsiteX0" fmla="*/ 0 w 3019647"/>
              <a:gd name="connsiteY0" fmla="*/ 0 h 6875722"/>
              <a:gd name="connsiteX1" fmla="*/ 1509824 w 3019647"/>
              <a:gd name="connsiteY1" fmla="*/ 7089 h 6875722"/>
              <a:gd name="connsiteX2" fmla="*/ 3019647 w 3019647"/>
              <a:gd name="connsiteY2" fmla="*/ 3005471 h 6875722"/>
              <a:gd name="connsiteX3" fmla="*/ 2374605 w 3019647"/>
              <a:gd name="connsiteY3" fmla="*/ 6868633 h 6875722"/>
              <a:gd name="connsiteX4" fmla="*/ 871870 w 3019647"/>
              <a:gd name="connsiteY4" fmla="*/ 6875722 h 6875722"/>
              <a:gd name="connsiteX5" fmla="*/ 1509824 w 3019647"/>
              <a:gd name="connsiteY5" fmla="*/ 2998383 h 6875722"/>
              <a:gd name="connsiteX6" fmla="*/ 0 w 3019647"/>
              <a:gd name="connsiteY6" fmla="*/ 0 h 6875722"/>
              <a:gd name="connsiteX0" fmla="*/ 0 w 3012558"/>
              <a:gd name="connsiteY0" fmla="*/ 0 h 6875722"/>
              <a:gd name="connsiteX1" fmla="*/ 1502735 w 3012558"/>
              <a:gd name="connsiteY1" fmla="*/ 7089 h 6875722"/>
              <a:gd name="connsiteX2" fmla="*/ 3012558 w 3012558"/>
              <a:gd name="connsiteY2" fmla="*/ 3005471 h 6875722"/>
              <a:gd name="connsiteX3" fmla="*/ 2367516 w 3012558"/>
              <a:gd name="connsiteY3" fmla="*/ 6868633 h 6875722"/>
              <a:gd name="connsiteX4" fmla="*/ 864781 w 3012558"/>
              <a:gd name="connsiteY4" fmla="*/ 6875722 h 6875722"/>
              <a:gd name="connsiteX5" fmla="*/ 1502735 w 3012558"/>
              <a:gd name="connsiteY5" fmla="*/ 2998383 h 6875722"/>
              <a:gd name="connsiteX6" fmla="*/ 0 w 3012558"/>
              <a:gd name="connsiteY6" fmla="*/ 0 h 6875722"/>
              <a:gd name="connsiteX0" fmla="*/ 0 w 3012558"/>
              <a:gd name="connsiteY0" fmla="*/ 7087 h 6868633"/>
              <a:gd name="connsiteX1" fmla="*/ 1502735 w 3012558"/>
              <a:gd name="connsiteY1" fmla="*/ 0 h 6868633"/>
              <a:gd name="connsiteX2" fmla="*/ 3012558 w 3012558"/>
              <a:gd name="connsiteY2" fmla="*/ 2998382 h 6868633"/>
              <a:gd name="connsiteX3" fmla="*/ 2367516 w 3012558"/>
              <a:gd name="connsiteY3" fmla="*/ 6861544 h 6868633"/>
              <a:gd name="connsiteX4" fmla="*/ 864781 w 3012558"/>
              <a:gd name="connsiteY4" fmla="*/ 6868633 h 6868633"/>
              <a:gd name="connsiteX5" fmla="*/ 1502735 w 3012558"/>
              <a:gd name="connsiteY5" fmla="*/ 2991294 h 6868633"/>
              <a:gd name="connsiteX6" fmla="*/ 0 w 3012558"/>
              <a:gd name="connsiteY6" fmla="*/ 7087 h 6868633"/>
              <a:gd name="connsiteX0" fmla="*/ 0 w 3012558"/>
              <a:gd name="connsiteY0" fmla="*/ 0 h 6868634"/>
              <a:gd name="connsiteX1" fmla="*/ 1502735 w 3012558"/>
              <a:gd name="connsiteY1" fmla="*/ 1 h 6868634"/>
              <a:gd name="connsiteX2" fmla="*/ 3012558 w 3012558"/>
              <a:gd name="connsiteY2" fmla="*/ 2998383 h 6868634"/>
              <a:gd name="connsiteX3" fmla="*/ 2367516 w 3012558"/>
              <a:gd name="connsiteY3" fmla="*/ 6861545 h 6868634"/>
              <a:gd name="connsiteX4" fmla="*/ 864781 w 3012558"/>
              <a:gd name="connsiteY4" fmla="*/ 6868634 h 6868634"/>
              <a:gd name="connsiteX5" fmla="*/ 1502735 w 3012558"/>
              <a:gd name="connsiteY5" fmla="*/ 2991295 h 6868634"/>
              <a:gd name="connsiteX6" fmla="*/ 0 w 3012558"/>
              <a:gd name="connsiteY6" fmla="*/ 0 h 6868634"/>
              <a:gd name="connsiteX0" fmla="*/ 0 w 3012558"/>
              <a:gd name="connsiteY0" fmla="*/ 0 h 6861545"/>
              <a:gd name="connsiteX1" fmla="*/ 1502735 w 3012558"/>
              <a:gd name="connsiteY1" fmla="*/ 1 h 6861545"/>
              <a:gd name="connsiteX2" fmla="*/ 3012558 w 3012558"/>
              <a:gd name="connsiteY2" fmla="*/ 2998383 h 6861545"/>
              <a:gd name="connsiteX3" fmla="*/ 2367516 w 3012558"/>
              <a:gd name="connsiteY3" fmla="*/ 6861545 h 6861545"/>
              <a:gd name="connsiteX4" fmla="*/ 864781 w 3012558"/>
              <a:gd name="connsiteY4" fmla="*/ 6847369 h 6861545"/>
              <a:gd name="connsiteX5" fmla="*/ 1502735 w 3012558"/>
              <a:gd name="connsiteY5" fmla="*/ 2991295 h 6861545"/>
              <a:gd name="connsiteX6" fmla="*/ 0 w 3012558"/>
              <a:gd name="connsiteY6" fmla="*/ 0 h 6861545"/>
              <a:gd name="connsiteX0" fmla="*/ 0 w 3012558"/>
              <a:gd name="connsiteY0" fmla="*/ 0 h 6861545"/>
              <a:gd name="connsiteX1" fmla="*/ 1502735 w 3012558"/>
              <a:gd name="connsiteY1" fmla="*/ 1 h 6861545"/>
              <a:gd name="connsiteX2" fmla="*/ 3012558 w 3012558"/>
              <a:gd name="connsiteY2" fmla="*/ 2998383 h 6861545"/>
              <a:gd name="connsiteX3" fmla="*/ 2367516 w 3012558"/>
              <a:gd name="connsiteY3" fmla="*/ 6861545 h 6861545"/>
              <a:gd name="connsiteX4" fmla="*/ 857693 w 3012558"/>
              <a:gd name="connsiteY4" fmla="*/ 6854457 h 6861545"/>
              <a:gd name="connsiteX5" fmla="*/ 1502735 w 3012558"/>
              <a:gd name="connsiteY5" fmla="*/ 2991295 h 6861545"/>
              <a:gd name="connsiteX6" fmla="*/ 0 w 3012558"/>
              <a:gd name="connsiteY6" fmla="*/ 0 h 6861545"/>
              <a:gd name="connsiteX0" fmla="*/ 0 w 3012558"/>
              <a:gd name="connsiteY0" fmla="*/ 0 h 6868634"/>
              <a:gd name="connsiteX1" fmla="*/ 1502735 w 3012558"/>
              <a:gd name="connsiteY1" fmla="*/ 1 h 6868634"/>
              <a:gd name="connsiteX2" fmla="*/ 3012558 w 3012558"/>
              <a:gd name="connsiteY2" fmla="*/ 2998383 h 6868634"/>
              <a:gd name="connsiteX3" fmla="*/ 2367516 w 3012558"/>
              <a:gd name="connsiteY3" fmla="*/ 6861545 h 6868634"/>
              <a:gd name="connsiteX4" fmla="*/ 864781 w 3012558"/>
              <a:gd name="connsiteY4" fmla="*/ 6868634 h 6868634"/>
              <a:gd name="connsiteX5" fmla="*/ 1502735 w 3012558"/>
              <a:gd name="connsiteY5" fmla="*/ 2991295 h 6868634"/>
              <a:gd name="connsiteX6" fmla="*/ 0 w 3012558"/>
              <a:gd name="connsiteY6" fmla="*/ 0 h 6868634"/>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64781 w 3012558"/>
              <a:gd name="connsiteY4" fmla="*/ 6868634 h 6879833"/>
              <a:gd name="connsiteX5" fmla="*/ 1502735 w 3012558"/>
              <a:gd name="connsiteY5" fmla="*/ 2991295 h 6879833"/>
              <a:gd name="connsiteX6" fmla="*/ 0 w 3012558"/>
              <a:gd name="connsiteY6" fmla="*/ 0 h 6879833"/>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96206 w 3012558"/>
              <a:gd name="connsiteY4" fmla="*/ 6877778 h 6879833"/>
              <a:gd name="connsiteX5" fmla="*/ 1502735 w 3012558"/>
              <a:gd name="connsiteY5" fmla="*/ 2991295 h 6879833"/>
              <a:gd name="connsiteX6" fmla="*/ 0 w 3012558"/>
              <a:gd name="connsiteY6" fmla="*/ 0 h 6879833"/>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49651 w 3012558"/>
              <a:gd name="connsiteY4" fmla="*/ 6887938 h 6887938"/>
              <a:gd name="connsiteX5" fmla="*/ 1502735 w 3012558"/>
              <a:gd name="connsiteY5" fmla="*/ 2991295 h 6887938"/>
              <a:gd name="connsiteX6" fmla="*/ 0 w 3012558"/>
              <a:gd name="connsiteY6" fmla="*/ 0 h 6887938"/>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49651 w 3012558"/>
              <a:gd name="connsiteY4" fmla="*/ 6887938 h 6887938"/>
              <a:gd name="connsiteX5" fmla="*/ 1502735 w 3012558"/>
              <a:gd name="connsiteY5" fmla="*/ 2991295 h 6887938"/>
              <a:gd name="connsiteX6" fmla="*/ 0 w 3012558"/>
              <a:gd name="connsiteY6" fmla="*/ 0 h 6887938"/>
              <a:gd name="connsiteX0" fmla="*/ 0 w 3012558"/>
              <a:gd name="connsiteY0" fmla="*/ 0 h 6908258"/>
              <a:gd name="connsiteX1" fmla="*/ 1502735 w 3012558"/>
              <a:gd name="connsiteY1" fmla="*/ 1 h 6908258"/>
              <a:gd name="connsiteX2" fmla="*/ 3012558 w 3012558"/>
              <a:gd name="connsiteY2" fmla="*/ 2998383 h 6908258"/>
              <a:gd name="connsiteX3" fmla="*/ 2367517 w 3012558"/>
              <a:gd name="connsiteY3" fmla="*/ 6879833 h 6908258"/>
              <a:gd name="connsiteX4" fmla="*/ 861290 w 3012558"/>
              <a:gd name="connsiteY4" fmla="*/ 6908258 h 6908258"/>
              <a:gd name="connsiteX5" fmla="*/ 1502735 w 3012558"/>
              <a:gd name="connsiteY5" fmla="*/ 2991295 h 6908258"/>
              <a:gd name="connsiteX6" fmla="*/ 0 w 3012558"/>
              <a:gd name="connsiteY6" fmla="*/ 0 h 6908258"/>
              <a:gd name="connsiteX0" fmla="*/ 0 w 3012558"/>
              <a:gd name="connsiteY0" fmla="*/ 0 h 6898098"/>
              <a:gd name="connsiteX1" fmla="*/ 1502735 w 3012558"/>
              <a:gd name="connsiteY1" fmla="*/ 1 h 6898098"/>
              <a:gd name="connsiteX2" fmla="*/ 3012558 w 3012558"/>
              <a:gd name="connsiteY2" fmla="*/ 2998383 h 6898098"/>
              <a:gd name="connsiteX3" fmla="*/ 2367517 w 3012558"/>
              <a:gd name="connsiteY3" fmla="*/ 6879833 h 6898098"/>
              <a:gd name="connsiteX4" fmla="*/ 884567 w 3012558"/>
              <a:gd name="connsiteY4" fmla="*/ 6898098 h 6898098"/>
              <a:gd name="connsiteX5" fmla="*/ 1502735 w 3012558"/>
              <a:gd name="connsiteY5" fmla="*/ 2991295 h 6898098"/>
              <a:gd name="connsiteX6" fmla="*/ 0 w 3012558"/>
              <a:gd name="connsiteY6" fmla="*/ 0 h 6898098"/>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84567 w 3012558"/>
              <a:gd name="connsiteY4" fmla="*/ 6887938 h 6887938"/>
              <a:gd name="connsiteX5" fmla="*/ 1502735 w 3012558"/>
              <a:gd name="connsiteY5" fmla="*/ 2991295 h 6887938"/>
              <a:gd name="connsiteX6" fmla="*/ 0 w 3012558"/>
              <a:gd name="connsiteY6" fmla="*/ 0 h 6887938"/>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26373 w 3012558"/>
              <a:gd name="connsiteY4" fmla="*/ 6877778 h 6879833"/>
              <a:gd name="connsiteX5" fmla="*/ 1502735 w 3012558"/>
              <a:gd name="connsiteY5" fmla="*/ 2991295 h 6879833"/>
              <a:gd name="connsiteX6" fmla="*/ 0 w 3012558"/>
              <a:gd name="connsiteY6" fmla="*/ 0 h 6879833"/>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26373 w 3012558"/>
              <a:gd name="connsiteY4" fmla="*/ 6867618 h 6879833"/>
              <a:gd name="connsiteX5" fmla="*/ 1502735 w 3012558"/>
              <a:gd name="connsiteY5" fmla="*/ 2991295 h 6879833"/>
              <a:gd name="connsiteX6" fmla="*/ 0 w 3012558"/>
              <a:gd name="connsiteY6" fmla="*/ 0 h 687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2558" h="6879833">
                <a:moveTo>
                  <a:pt x="0" y="0"/>
                </a:moveTo>
                <a:lnTo>
                  <a:pt x="1502735" y="1"/>
                </a:lnTo>
                <a:lnTo>
                  <a:pt x="3012558" y="2998383"/>
                </a:lnTo>
                <a:lnTo>
                  <a:pt x="2367517" y="6879833"/>
                </a:lnTo>
                <a:lnTo>
                  <a:pt x="826373" y="6867618"/>
                </a:lnTo>
                <a:lnTo>
                  <a:pt x="1502735" y="2991295"/>
                </a:lnTo>
                <a:lnTo>
                  <a:pt x="0" y="0"/>
                </a:lnTo>
                <a:close/>
              </a:path>
            </a:pathLst>
          </a:cu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21" name="手繪多邊形 4">
            <a:extLst>
              <a:ext uri="{FF2B5EF4-FFF2-40B4-BE49-F238E27FC236}">
                <a16:creationId xmlns:a16="http://schemas.microsoft.com/office/drawing/2014/main" id="{A3E85095-B969-460F-B1E9-1C67671A3C10}"/>
              </a:ext>
            </a:extLst>
          </p:cNvPr>
          <p:cNvSpPr/>
          <p:nvPr userDrawn="1"/>
        </p:nvSpPr>
        <p:spPr>
          <a:xfrm>
            <a:off x="8483367" y="-29965"/>
            <a:ext cx="1564760" cy="6917930"/>
          </a:xfrm>
          <a:custGeom>
            <a:avLst/>
            <a:gdLst>
              <a:gd name="connsiteX0" fmla="*/ 0 w 3182679"/>
              <a:gd name="connsiteY0" fmla="*/ 0 h 6868633"/>
              <a:gd name="connsiteX1" fmla="*/ 1672856 w 3182679"/>
              <a:gd name="connsiteY1" fmla="*/ 0 h 6868633"/>
              <a:gd name="connsiteX2" fmla="*/ 3182679 w 3182679"/>
              <a:gd name="connsiteY2" fmla="*/ 2998382 h 6868633"/>
              <a:gd name="connsiteX3" fmla="*/ 2537637 w 3182679"/>
              <a:gd name="connsiteY3" fmla="*/ 6861544 h 6868633"/>
              <a:gd name="connsiteX4" fmla="*/ 1162493 w 3182679"/>
              <a:gd name="connsiteY4" fmla="*/ 6868633 h 6868633"/>
              <a:gd name="connsiteX5" fmla="*/ 1750828 w 3182679"/>
              <a:gd name="connsiteY5" fmla="*/ 3182679 h 6868633"/>
              <a:gd name="connsiteX6" fmla="*/ 0 w 3182679"/>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978195 w 2998381"/>
              <a:gd name="connsiteY4" fmla="*/ 6868633 h 6868633"/>
              <a:gd name="connsiteX5" fmla="*/ 1566530 w 2998381"/>
              <a:gd name="connsiteY5" fmla="*/ 3182679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566530 w 2998381"/>
              <a:gd name="connsiteY5" fmla="*/ 3182679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694121 w 2998381"/>
              <a:gd name="connsiteY5" fmla="*/ 2906233 h 6868633"/>
              <a:gd name="connsiteX6" fmla="*/ 0 w 2998381"/>
              <a:gd name="connsiteY6" fmla="*/ 0 h 6868633"/>
              <a:gd name="connsiteX0" fmla="*/ 0 w 2998381"/>
              <a:gd name="connsiteY0" fmla="*/ 0 h 6868633"/>
              <a:gd name="connsiteX1" fmla="*/ 1488558 w 2998381"/>
              <a:gd name="connsiteY1" fmla="*/ 0 h 6868633"/>
              <a:gd name="connsiteX2" fmla="*/ 2998381 w 2998381"/>
              <a:gd name="connsiteY2" fmla="*/ 2998382 h 6868633"/>
              <a:gd name="connsiteX3" fmla="*/ 2353339 w 2998381"/>
              <a:gd name="connsiteY3" fmla="*/ 6861544 h 6868633"/>
              <a:gd name="connsiteX4" fmla="*/ 850604 w 2998381"/>
              <a:gd name="connsiteY4" fmla="*/ 6868633 h 6868633"/>
              <a:gd name="connsiteX5" fmla="*/ 1488558 w 2998381"/>
              <a:gd name="connsiteY5" fmla="*/ 2991294 h 6868633"/>
              <a:gd name="connsiteX6" fmla="*/ 0 w 2998381"/>
              <a:gd name="connsiteY6" fmla="*/ 0 h 6868633"/>
              <a:gd name="connsiteX0" fmla="*/ 0 w 2955851"/>
              <a:gd name="connsiteY0" fmla="*/ 0 h 6889898"/>
              <a:gd name="connsiteX1" fmla="*/ 1446028 w 2955851"/>
              <a:gd name="connsiteY1" fmla="*/ 21265 h 6889898"/>
              <a:gd name="connsiteX2" fmla="*/ 2955851 w 2955851"/>
              <a:gd name="connsiteY2" fmla="*/ 3019647 h 6889898"/>
              <a:gd name="connsiteX3" fmla="*/ 2310809 w 2955851"/>
              <a:gd name="connsiteY3" fmla="*/ 6882809 h 6889898"/>
              <a:gd name="connsiteX4" fmla="*/ 808074 w 2955851"/>
              <a:gd name="connsiteY4" fmla="*/ 6889898 h 6889898"/>
              <a:gd name="connsiteX5" fmla="*/ 1446028 w 2955851"/>
              <a:gd name="connsiteY5" fmla="*/ 3012559 h 6889898"/>
              <a:gd name="connsiteX6" fmla="*/ 0 w 2955851"/>
              <a:gd name="connsiteY6" fmla="*/ 0 h 6889898"/>
              <a:gd name="connsiteX0" fmla="*/ 0 w 3019647"/>
              <a:gd name="connsiteY0" fmla="*/ 0 h 6875722"/>
              <a:gd name="connsiteX1" fmla="*/ 1509824 w 3019647"/>
              <a:gd name="connsiteY1" fmla="*/ 7089 h 6875722"/>
              <a:gd name="connsiteX2" fmla="*/ 3019647 w 3019647"/>
              <a:gd name="connsiteY2" fmla="*/ 3005471 h 6875722"/>
              <a:gd name="connsiteX3" fmla="*/ 2374605 w 3019647"/>
              <a:gd name="connsiteY3" fmla="*/ 6868633 h 6875722"/>
              <a:gd name="connsiteX4" fmla="*/ 871870 w 3019647"/>
              <a:gd name="connsiteY4" fmla="*/ 6875722 h 6875722"/>
              <a:gd name="connsiteX5" fmla="*/ 1509824 w 3019647"/>
              <a:gd name="connsiteY5" fmla="*/ 2998383 h 6875722"/>
              <a:gd name="connsiteX6" fmla="*/ 0 w 3019647"/>
              <a:gd name="connsiteY6" fmla="*/ 0 h 6875722"/>
              <a:gd name="connsiteX0" fmla="*/ 0 w 3012558"/>
              <a:gd name="connsiteY0" fmla="*/ 0 h 6875722"/>
              <a:gd name="connsiteX1" fmla="*/ 1502735 w 3012558"/>
              <a:gd name="connsiteY1" fmla="*/ 7089 h 6875722"/>
              <a:gd name="connsiteX2" fmla="*/ 3012558 w 3012558"/>
              <a:gd name="connsiteY2" fmla="*/ 3005471 h 6875722"/>
              <a:gd name="connsiteX3" fmla="*/ 2367516 w 3012558"/>
              <a:gd name="connsiteY3" fmla="*/ 6868633 h 6875722"/>
              <a:gd name="connsiteX4" fmla="*/ 864781 w 3012558"/>
              <a:gd name="connsiteY4" fmla="*/ 6875722 h 6875722"/>
              <a:gd name="connsiteX5" fmla="*/ 1502735 w 3012558"/>
              <a:gd name="connsiteY5" fmla="*/ 2998383 h 6875722"/>
              <a:gd name="connsiteX6" fmla="*/ 0 w 3012558"/>
              <a:gd name="connsiteY6" fmla="*/ 0 h 6875722"/>
              <a:gd name="connsiteX0" fmla="*/ 0 w 3012558"/>
              <a:gd name="connsiteY0" fmla="*/ 7087 h 6868633"/>
              <a:gd name="connsiteX1" fmla="*/ 1502735 w 3012558"/>
              <a:gd name="connsiteY1" fmla="*/ 0 h 6868633"/>
              <a:gd name="connsiteX2" fmla="*/ 3012558 w 3012558"/>
              <a:gd name="connsiteY2" fmla="*/ 2998382 h 6868633"/>
              <a:gd name="connsiteX3" fmla="*/ 2367516 w 3012558"/>
              <a:gd name="connsiteY3" fmla="*/ 6861544 h 6868633"/>
              <a:gd name="connsiteX4" fmla="*/ 864781 w 3012558"/>
              <a:gd name="connsiteY4" fmla="*/ 6868633 h 6868633"/>
              <a:gd name="connsiteX5" fmla="*/ 1502735 w 3012558"/>
              <a:gd name="connsiteY5" fmla="*/ 2991294 h 6868633"/>
              <a:gd name="connsiteX6" fmla="*/ 0 w 3012558"/>
              <a:gd name="connsiteY6" fmla="*/ 7087 h 6868633"/>
              <a:gd name="connsiteX0" fmla="*/ 0 w 3012558"/>
              <a:gd name="connsiteY0" fmla="*/ 0 h 6868634"/>
              <a:gd name="connsiteX1" fmla="*/ 1502735 w 3012558"/>
              <a:gd name="connsiteY1" fmla="*/ 1 h 6868634"/>
              <a:gd name="connsiteX2" fmla="*/ 3012558 w 3012558"/>
              <a:gd name="connsiteY2" fmla="*/ 2998383 h 6868634"/>
              <a:gd name="connsiteX3" fmla="*/ 2367516 w 3012558"/>
              <a:gd name="connsiteY3" fmla="*/ 6861545 h 6868634"/>
              <a:gd name="connsiteX4" fmla="*/ 864781 w 3012558"/>
              <a:gd name="connsiteY4" fmla="*/ 6868634 h 6868634"/>
              <a:gd name="connsiteX5" fmla="*/ 1502735 w 3012558"/>
              <a:gd name="connsiteY5" fmla="*/ 2991295 h 6868634"/>
              <a:gd name="connsiteX6" fmla="*/ 0 w 3012558"/>
              <a:gd name="connsiteY6" fmla="*/ 0 h 6868634"/>
              <a:gd name="connsiteX0" fmla="*/ 0 w 3012558"/>
              <a:gd name="connsiteY0" fmla="*/ 0 h 6861545"/>
              <a:gd name="connsiteX1" fmla="*/ 1502735 w 3012558"/>
              <a:gd name="connsiteY1" fmla="*/ 1 h 6861545"/>
              <a:gd name="connsiteX2" fmla="*/ 3012558 w 3012558"/>
              <a:gd name="connsiteY2" fmla="*/ 2998383 h 6861545"/>
              <a:gd name="connsiteX3" fmla="*/ 2367516 w 3012558"/>
              <a:gd name="connsiteY3" fmla="*/ 6861545 h 6861545"/>
              <a:gd name="connsiteX4" fmla="*/ 864781 w 3012558"/>
              <a:gd name="connsiteY4" fmla="*/ 6847369 h 6861545"/>
              <a:gd name="connsiteX5" fmla="*/ 1502735 w 3012558"/>
              <a:gd name="connsiteY5" fmla="*/ 2991295 h 6861545"/>
              <a:gd name="connsiteX6" fmla="*/ 0 w 3012558"/>
              <a:gd name="connsiteY6" fmla="*/ 0 h 6861545"/>
              <a:gd name="connsiteX0" fmla="*/ 0 w 3012558"/>
              <a:gd name="connsiteY0" fmla="*/ 0 h 6861545"/>
              <a:gd name="connsiteX1" fmla="*/ 1502735 w 3012558"/>
              <a:gd name="connsiteY1" fmla="*/ 1 h 6861545"/>
              <a:gd name="connsiteX2" fmla="*/ 3012558 w 3012558"/>
              <a:gd name="connsiteY2" fmla="*/ 2998383 h 6861545"/>
              <a:gd name="connsiteX3" fmla="*/ 2367516 w 3012558"/>
              <a:gd name="connsiteY3" fmla="*/ 6861545 h 6861545"/>
              <a:gd name="connsiteX4" fmla="*/ 857693 w 3012558"/>
              <a:gd name="connsiteY4" fmla="*/ 6854457 h 6861545"/>
              <a:gd name="connsiteX5" fmla="*/ 1502735 w 3012558"/>
              <a:gd name="connsiteY5" fmla="*/ 2991295 h 6861545"/>
              <a:gd name="connsiteX6" fmla="*/ 0 w 3012558"/>
              <a:gd name="connsiteY6" fmla="*/ 0 h 6861545"/>
              <a:gd name="connsiteX0" fmla="*/ 0 w 3012558"/>
              <a:gd name="connsiteY0" fmla="*/ 0 h 6868634"/>
              <a:gd name="connsiteX1" fmla="*/ 1502735 w 3012558"/>
              <a:gd name="connsiteY1" fmla="*/ 1 h 6868634"/>
              <a:gd name="connsiteX2" fmla="*/ 3012558 w 3012558"/>
              <a:gd name="connsiteY2" fmla="*/ 2998383 h 6868634"/>
              <a:gd name="connsiteX3" fmla="*/ 2367516 w 3012558"/>
              <a:gd name="connsiteY3" fmla="*/ 6861545 h 6868634"/>
              <a:gd name="connsiteX4" fmla="*/ 864781 w 3012558"/>
              <a:gd name="connsiteY4" fmla="*/ 6868634 h 6868634"/>
              <a:gd name="connsiteX5" fmla="*/ 1502735 w 3012558"/>
              <a:gd name="connsiteY5" fmla="*/ 2991295 h 6868634"/>
              <a:gd name="connsiteX6" fmla="*/ 0 w 3012558"/>
              <a:gd name="connsiteY6" fmla="*/ 0 h 6868634"/>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64781 w 3012558"/>
              <a:gd name="connsiteY4" fmla="*/ 6868634 h 6879833"/>
              <a:gd name="connsiteX5" fmla="*/ 1502735 w 3012558"/>
              <a:gd name="connsiteY5" fmla="*/ 2991295 h 6879833"/>
              <a:gd name="connsiteX6" fmla="*/ 0 w 3012558"/>
              <a:gd name="connsiteY6" fmla="*/ 0 h 6879833"/>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96206 w 3012558"/>
              <a:gd name="connsiteY4" fmla="*/ 6877778 h 6879833"/>
              <a:gd name="connsiteX5" fmla="*/ 1502735 w 3012558"/>
              <a:gd name="connsiteY5" fmla="*/ 2991295 h 6879833"/>
              <a:gd name="connsiteX6" fmla="*/ 0 w 3012558"/>
              <a:gd name="connsiteY6" fmla="*/ 0 h 6879833"/>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49651 w 3012558"/>
              <a:gd name="connsiteY4" fmla="*/ 6887938 h 6887938"/>
              <a:gd name="connsiteX5" fmla="*/ 1502735 w 3012558"/>
              <a:gd name="connsiteY5" fmla="*/ 2991295 h 6887938"/>
              <a:gd name="connsiteX6" fmla="*/ 0 w 3012558"/>
              <a:gd name="connsiteY6" fmla="*/ 0 h 6887938"/>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49651 w 3012558"/>
              <a:gd name="connsiteY4" fmla="*/ 6887938 h 6887938"/>
              <a:gd name="connsiteX5" fmla="*/ 1502735 w 3012558"/>
              <a:gd name="connsiteY5" fmla="*/ 2991295 h 6887938"/>
              <a:gd name="connsiteX6" fmla="*/ 0 w 3012558"/>
              <a:gd name="connsiteY6" fmla="*/ 0 h 6887938"/>
              <a:gd name="connsiteX0" fmla="*/ 0 w 3012558"/>
              <a:gd name="connsiteY0" fmla="*/ 0 h 6908258"/>
              <a:gd name="connsiteX1" fmla="*/ 1502735 w 3012558"/>
              <a:gd name="connsiteY1" fmla="*/ 1 h 6908258"/>
              <a:gd name="connsiteX2" fmla="*/ 3012558 w 3012558"/>
              <a:gd name="connsiteY2" fmla="*/ 2998383 h 6908258"/>
              <a:gd name="connsiteX3" fmla="*/ 2367517 w 3012558"/>
              <a:gd name="connsiteY3" fmla="*/ 6879833 h 6908258"/>
              <a:gd name="connsiteX4" fmla="*/ 861290 w 3012558"/>
              <a:gd name="connsiteY4" fmla="*/ 6908258 h 6908258"/>
              <a:gd name="connsiteX5" fmla="*/ 1502735 w 3012558"/>
              <a:gd name="connsiteY5" fmla="*/ 2991295 h 6908258"/>
              <a:gd name="connsiteX6" fmla="*/ 0 w 3012558"/>
              <a:gd name="connsiteY6" fmla="*/ 0 h 6908258"/>
              <a:gd name="connsiteX0" fmla="*/ 0 w 3012558"/>
              <a:gd name="connsiteY0" fmla="*/ 0 h 6898098"/>
              <a:gd name="connsiteX1" fmla="*/ 1502735 w 3012558"/>
              <a:gd name="connsiteY1" fmla="*/ 1 h 6898098"/>
              <a:gd name="connsiteX2" fmla="*/ 3012558 w 3012558"/>
              <a:gd name="connsiteY2" fmla="*/ 2998383 h 6898098"/>
              <a:gd name="connsiteX3" fmla="*/ 2367517 w 3012558"/>
              <a:gd name="connsiteY3" fmla="*/ 6879833 h 6898098"/>
              <a:gd name="connsiteX4" fmla="*/ 884567 w 3012558"/>
              <a:gd name="connsiteY4" fmla="*/ 6898098 h 6898098"/>
              <a:gd name="connsiteX5" fmla="*/ 1502735 w 3012558"/>
              <a:gd name="connsiteY5" fmla="*/ 2991295 h 6898098"/>
              <a:gd name="connsiteX6" fmla="*/ 0 w 3012558"/>
              <a:gd name="connsiteY6" fmla="*/ 0 h 6898098"/>
              <a:gd name="connsiteX0" fmla="*/ 0 w 3012558"/>
              <a:gd name="connsiteY0" fmla="*/ 0 h 6887938"/>
              <a:gd name="connsiteX1" fmla="*/ 1502735 w 3012558"/>
              <a:gd name="connsiteY1" fmla="*/ 1 h 6887938"/>
              <a:gd name="connsiteX2" fmla="*/ 3012558 w 3012558"/>
              <a:gd name="connsiteY2" fmla="*/ 2998383 h 6887938"/>
              <a:gd name="connsiteX3" fmla="*/ 2367517 w 3012558"/>
              <a:gd name="connsiteY3" fmla="*/ 6879833 h 6887938"/>
              <a:gd name="connsiteX4" fmla="*/ 884567 w 3012558"/>
              <a:gd name="connsiteY4" fmla="*/ 6887938 h 6887938"/>
              <a:gd name="connsiteX5" fmla="*/ 1502735 w 3012558"/>
              <a:gd name="connsiteY5" fmla="*/ 2991295 h 6887938"/>
              <a:gd name="connsiteX6" fmla="*/ 0 w 3012558"/>
              <a:gd name="connsiteY6" fmla="*/ 0 h 6887938"/>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26373 w 3012558"/>
              <a:gd name="connsiteY4" fmla="*/ 6877778 h 6879833"/>
              <a:gd name="connsiteX5" fmla="*/ 1502735 w 3012558"/>
              <a:gd name="connsiteY5" fmla="*/ 2991295 h 6879833"/>
              <a:gd name="connsiteX6" fmla="*/ 0 w 3012558"/>
              <a:gd name="connsiteY6" fmla="*/ 0 h 6879833"/>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26373 w 3012558"/>
              <a:gd name="connsiteY4" fmla="*/ 6867618 h 6879833"/>
              <a:gd name="connsiteX5" fmla="*/ 1502735 w 3012558"/>
              <a:gd name="connsiteY5" fmla="*/ 2991295 h 6879833"/>
              <a:gd name="connsiteX6" fmla="*/ 0 w 3012558"/>
              <a:gd name="connsiteY6" fmla="*/ 0 h 6879833"/>
              <a:gd name="connsiteX0" fmla="*/ 0 w 3012558"/>
              <a:gd name="connsiteY0" fmla="*/ 0 h 6879833"/>
              <a:gd name="connsiteX1" fmla="*/ 1502735 w 3012558"/>
              <a:gd name="connsiteY1" fmla="*/ 1 h 6879833"/>
              <a:gd name="connsiteX2" fmla="*/ 3012558 w 3012558"/>
              <a:gd name="connsiteY2" fmla="*/ 2998383 h 6879833"/>
              <a:gd name="connsiteX3" fmla="*/ 2367517 w 3012558"/>
              <a:gd name="connsiteY3" fmla="*/ 6879833 h 6879833"/>
              <a:gd name="connsiteX4" fmla="*/ 804550 w 3012558"/>
              <a:gd name="connsiteY4" fmla="*/ 6873968 h 6879833"/>
              <a:gd name="connsiteX5" fmla="*/ 1502735 w 3012558"/>
              <a:gd name="connsiteY5" fmla="*/ 2991295 h 6879833"/>
              <a:gd name="connsiteX6" fmla="*/ 0 w 3012558"/>
              <a:gd name="connsiteY6" fmla="*/ 0 h 6879833"/>
              <a:gd name="connsiteX0" fmla="*/ 0 w 3012558"/>
              <a:gd name="connsiteY0" fmla="*/ 0 h 6886668"/>
              <a:gd name="connsiteX1" fmla="*/ 1502735 w 3012558"/>
              <a:gd name="connsiteY1" fmla="*/ 1 h 6886668"/>
              <a:gd name="connsiteX2" fmla="*/ 3012558 w 3012558"/>
              <a:gd name="connsiteY2" fmla="*/ 2998383 h 6886668"/>
              <a:gd name="connsiteX3" fmla="*/ 2367517 w 3012558"/>
              <a:gd name="connsiteY3" fmla="*/ 6879833 h 6886668"/>
              <a:gd name="connsiteX4" fmla="*/ 826373 w 3012558"/>
              <a:gd name="connsiteY4" fmla="*/ 6886668 h 6886668"/>
              <a:gd name="connsiteX5" fmla="*/ 1502735 w 3012558"/>
              <a:gd name="connsiteY5" fmla="*/ 2991295 h 6886668"/>
              <a:gd name="connsiteX6" fmla="*/ 0 w 3012558"/>
              <a:gd name="connsiteY6" fmla="*/ 0 h 6886668"/>
              <a:gd name="connsiteX0" fmla="*/ 0 w 3012558"/>
              <a:gd name="connsiteY0" fmla="*/ 0 h 6886668"/>
              <a:gd name="connsiteX1" fmla="*/ 1502735 w 3012558"/>
              <a:gd name="connsiteY1" fmla="*/ 1 h 6886668"/>
              <a:gd name="connsiteX2" fmla="*/ 3012558 w 3012558"/>
              <a:gd name="connsiteY2" fmla="*/ 2998383 h 6886668"/>
              <a:gd name="connsiteX3" fmla="*/ 2367517 w 3012558"/>
              <a:gd name="connsiteY3" fmla="*/ 6879833 h 6886668"/>
              <a:gd name="connsiteX4" fmla="*/ 826373 w 3012558"/>
              <a:gd name="connsiteY4" fmla="*/ 6886668 h 6886668"/>
              <a:gd name="connsiteX5" fmla="*/ 1502735 w 3012558"/>
              <a:gd name="connsiteY5" fmla="*/ 2991295 h 6886668"/>
              <a:gd name="connsiteX6" fmla="*/ 0 w 3012558"/>
              <a:gd name="connsiteY6" fmla="*/ 0 h 6886668"/>
              <a:gd name="connsiteX0" fmla="*/ 0 w 3012558"/>
              <a:gd name="connsiteY0" fmla="*/ 0 h 6880318"/>
              <a:gd name="connsiteX1" fmla="*/ 1502735 w 3012558"/>
              <a:gd name="connsiteY1" fmla="*/ 1 h 6880318"/>
              <a:gd name="connsiteX2" fmla="*/ 3012558 w 3012558"/>
              <a:gd name="connsiteY2" fmla="*/ 2998383 h 6880318"/>
              <a:gd name="connsiteX3" fmla="*/ 2367517 w 3012558"/>
              <a:gd name="connsiteY3" fmla="*/ 6879833 h 6880318"/>
              <a:gd name="connsiteX4" fmla="*/ 833648 w 3012558"/>
              <a:gd name="connsiteY4" fmla="*/ 6880318 h 6880318"/>
              <a:gd name="connsiteX5" fmla="*/ 1502735 w 3012558"/>
              <a:gd name="connsiteY5" fmla="*/ 2991295 h 6880318"/>
              <a:gd name="connsiteX6" fmla="*/ 0 w 3012558"/>
              <a:gd name="connsiteY6" fmla="*/ 0 h 6880318"/>
              <a:gd name="connsiteX0" fmla="*/ 0 w 3012558"/>
              <a:gd name="connsiteY0" fmla="*/ 0 h 6880318"/>
              <a:gd name="connsiteX1" fmla="*/ 1502735 w 3012558"/>
              <a:gd name="connsiteY1" fmla="*/ 1 h 6880318"/>
              <a:gd name="connsiteX2" fmla="*/ 3012558 w 3012558"/>
              <a:gd name="connsiteY2" fmla="*/ 2998383 h 6880318"/>
              <a:gd name="connsiteX3" fmla="*/ 2367517 w 3012558"/>
              <a:gd name="connsiteY3" fmla="*/ 6879833 h 6880318"/>
              <a:gd name="connsiteX4" fmla="*/ 833648 w 3012558"/>
              <a:gd name="connsiteY4" fmla="*/ 6880318 h 6880318"/>
              <a:gd name="connsiteX5" fmla="*/ 1502735 w 3012558"/>
              <a:gd name="connsiteY5" fmla="*/ 2991295 h 6880318"/>
              <a:gd name="connsiteX6" fmla="*/ 0 w 3012558"/>
              <a:gd name="connsiteY6" fmla="*/ 0 h 68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2558" h="6880318">
                <a:moveTo>
                  <a:pt x="0" y="0"/>
                </a:moveTo>
                <a:lnTo>
                  <a:pt x="1502735" y="1"/>
                </a:lnTo>
                <a:lnTo>
                  <a:pt x="3012558" y="2998383"/>
                </a:lnTo>
                <a:lnTo>
                  <a:pt x="2367517" y="6879833"/>
                </a:lnTo>
                <a:lnTo>
                  <a:pt x="833648" y="6880318"/>
                </a:lnTo>
                <a:lnTo>
                  <a:pt x="1502735" y="2991295"/>
                </a:lnTo>
                <a:lnTo>
                  <a:pt x="0" y="0"/>
                </a:lnTo>
                <a:close/>
              </a:path>
            </a:pathLst>
          </a:custGeom>
          <a:gradFill flip="none" rotWithShape="1">
            <a:gsLst>
              <a:gs pos="59284">
                <a:srgbClr val="5981CB">
                  <a:alpha val="62000"/>
                </a:srgbClr>
              </a:gs>
              <a:gs pos="0">
                <a:schemeClr val="accent5">
                  <a:lumMod val="67000"/>
                  <a:alpha val="36000"/>
                </a:schemeClr>
              </a:gs>
              <a:gs pos="48000">
                <a:schemeClr val="accent5">
                  <a:lumMod val="97000"/>
                  <a:lumOff val="3000"/>
                  <a:alpha val="41000"/>
                </a:schemeClr>
              </a:gs>
              <a:gs pos="100000">
                <a:schemeClr val="accent5">
                  <a:lumMod val="60000"/>
                  <a:lumOff val="40000"/>
                  <a:alpha val="52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dirty="0"/>
          </a:p>
        </p:txBody>
      </p:sp>
      <p:pic>
        <p:nvPicPr>
          <p:cNvPr id="7" name="图片 1">
            <a:extLst>
              <a:ext uri="{FF2B5EF4-FFF2-40B4-BE49-F238E27FC236}">
                <a16:creationId xmlns:a16="http://schemas.microsoft.com/office/drawing/2014/main" id="{A41C39D6-205B-4669-BB7E-2CEAD212E88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4626" y="0"/>
            <a:ext cx="6637375" cy="1595867"/>
          </a:xfrm>
          <a:prstGeom prst="rect">
            <a:avLst/>
          </a:prstGeom>
        </p:spPr>
      </p:pic>
      <p:pic>
        <p:nvPicPr>
          <p:cNvPr id="8" name="图片 2">
            <a:extLst>
              <a:ext uri="{FF2B5EF4-FFF2-40B4-BE49-F238E27FC236}">
                <a16:creationId xmlns:a16="http://schemas.microsoft.com/office/drawing/2014/main" id="{E7906FF5-26AF-49DB-8AB4-954EFD8E7AA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409"/>
          <a:stretch/>
        </p:blipFill>
        <p:spPr>
          <a:xfrm>
            <a:off x="0" y="5089687"/>
            <a:ext cx="5515486" cy="1768313"/>
          </a:xfrm>
          <a:prstGeom prst="rect">
            <a:avLst/>
          </a:prstGeom>
        </p:spPr>
      </p:pic>
      <p:pic>
        <p:nvPicPr>
          <p:cNvPr id="13" name="圖片 12">
            <a:extLst>
              <a:ext uri="{FF2B5EF4-FFF2-40B4-BE49-F238E27FC236}">
                <a16:creationId xmlns:a16="http://schemas.microsoft.com/office/drawing/2014/main" id="{CE05C29B-8EC7-4A00-B20B-803F083087D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43500" y="6450447"/>
            <a:ext cx="7052163" cy="403292"/>
          </a:xfrm>
          <a:prstGeom prst="rect">
            <a:avLst/>
          </a:prstGeom>
        </p:spPr>
      </p:pic>
      <p:sp>
        <p:nvSpPr>
          <p:cNvPr id="2" name="標題 1"/>
          <p:cNvSpPr>
            <a:spLocks noGrp="1"/>
          </p:cNvSpPr>
          <p:nvPr>
            <p:ph type="title"/>
          </p:nvPr>
        </p:nvSpPr>
        <p:spPr>
          <a:xfrm>
            <a:off x="315996" y="1235275"/>
            <a:ext cx="7702185" cy="4193975"/>
          </a:xfrm>
        </p:spPr>
        <p:txBody>
          <a:bodyPr>
            <a:noAutofit/>
          </a:bodyPr>
          <a:lstStyle>
            <a:lvl1pPr algn="ctr">
              <a:defRPr sz="3600" b="1"/>
            </a:lvl1pPr>
          </a:lstStyle>
          <a:p>
            <a:r>
              <a:rPr lang="zh-TW" altLang="en-US" dirty="0"/>
              <a:t>按一下以編輯母片標題樣式</a:t>
            </a:r>
          </a:p>
        </p:txBody>
      </p:sp>
      <p:sp>
        <p:nvSpPr>
          <p:cNvPr id="4" name="日期版面配置區 3"/>
          <p:cNvSpPr>
            <a:spLocks noGrp="1"/>
          </p:cNvSpPr>
          <p:nvPr>
            <p:ph type="dt" sz="half" idx="10"/>
          </p:nvPr>
        </p:nvSpPr>
        <p:spPr/>
        <p:txBody>
          <a:bodyPr/>
          <a:lstStyle/>
          <a:p>
            <a:fld id="{00EF9413-F573-4AB2-A817-C976BB1CB3E7}" type="datetime1">
              <a:rPr lang="zh-TW" altLang="en-US" smtClean="0"/>
              <a:t>2025/9/18</a:t>
            </a:fld>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a:xfrm>
            <a:off x="8991600" y="6356350"/>
            <a:ext cx="2743200" cy="365125"/>
          </a:xfrm>
        </p:spPr>
        <p:txBody>
          <a:bodyPr/>
          <a:lstStyle/>
          <a:p>
            <a:fld id="{375CE6C3-1D6C-4ED7-AB26-3FE69FC665DE}" type="slidenum">
              <a:rPr lang="zh-TW" altLang="en-US" smtClean="0"/>
              <a:t>‹#›</a:t>
            </a:fld>
            <a:endParaRPr lang="zh-TW" altLang="en-US"/>
          </a:p>
        </p:txBody>
      </p:sp>
      <p:sp>
        <p:nvSpPr>
          <p:cNvPr id="10" name="原创设计师QQ598969553             _1"/>
          <p:cNvSpPr/>
          <p:nvPr userDrawn="1"/>
        </p:nvSpPr>
        <p:spPr bwMode="auto">
          <a:xfrm>
            <a:off x="0" y="139953"/>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1" name="原创设计师QQ598969553             _2"/>
          <p:cNvSpPr/>
          <p:nvPr userDrawn="1"/>
        </p:nvSpPr>
        <p:spPr bwMode="auto">
          <a:xfrm>
            <a:off x="99884" y="365125"/>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文字方塊 14"/>
          <p:cNvSpPr txBox="1"/>
          <p:nvPr userDrawn="1"/>
        </p:nvSpPr>
        <p:spPr>
          <a:xfrm>
            <a:off x="-12442" y="6534126"/>
            <a:ext cx="4493538" cy="307777"/>
          </a:xfrm>
          <a:prstGeom prst="rect">
            <a:avLst/>
          </a:prstGeom>
          <a:noFill/>
        </p:spPr>
        <p:txBody>
          <a:bodyPr wrap="none" rtlCol="0">
            <a:spAutoFit/>
          </a:bodyPr>
          <a:lstStyle/>
          <a:p>
            <a:r>
              <a:rPr lang="zh-TW" altLang="en-US" sz="1400" b="1" dirty="0">
                <a:solidFill>
                  <a:schemeClr val="bg1">
                    <a:lumMod val="75000"/>
                  </a:schemeClr>
                </a:solidFill>
                <a:latin typeface="微軟正黑體" panose="020B0604030504040204" pitchFamily="34" charset="-120"/>
                <a:ea typeface="微軟正黑體" panose="020B0604030504040204" pitchFamily="34" charset="-120"/>
              </a:rPr>
              <a:t>溫馨校園．多元學習．創新發明．優質卓越．打造品牌</a:t>
            </a:r>
          </a:p>
        </p:txBody>
      </p:sp>
      <p:sp>
        <p:nvSpPr>
          <p:cNvPr id="16" name="文字方塊 15"/>
          <p:cNvSpPr txBox="1"/>
          <p:nvPr userDrawn="1"/>
        </p:nvSpPr>
        <p:spPr>
          <a:xfrm>
            <a:off x="-33706" y="6510941"/>
            <a:ext cx="4493538" cy="307777"/>
          </a:xfrm>
          <a:prstGeom prst="rect">
            <a:avLst/>
          </a:prstGeom>
          <a:noFill/>
        </p:spPr>
        <p:txBody>
          <a:bodyPr wrap="non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rPr>
              <a:t>溫馨校園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5">
                    <a:lumMod val="50000"/>
                  </a:schemeClr>
                </a:solidFill>
                <a:latin typeface="微軟正黑體" panose="020B0604030504040204" pitchFamily="34" charset="-120"/>
                <a:ea typeface="微軟正黑體" panose="020B0604030504040204" pitchFamily="34" charset="-120"/>
              </a:rPr>
              <a:t>多元學習</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7030A0"/>
                </a:solidFill>
                <a:latin typeface="微軟正黑體" panose="020B0604030504040204" pitchFamily="34" charset="-120"/>
                <a:ea typeface="微軟正黑體" panose="020B0604030504040204" pitchFamily="34" charset="-120"/>
              </a:rPr>
              <a:t>創新發明</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FF6600"/>
                </a:solidFill>
                <a:latin typeface="微軟正黑體" panose="020B0604030504040204" pitchFamily="34" charset="-120"/>
                <a:ea typeface="微軟正黑體" panose="020B0604030504040204" pitchFamily="34" charset="-120"/>
              </a:rPr>
              <a:t>優質卓越</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打造品牌</a:t>
            </a:r>
          </a:p>
        </p:txBody>
      </p:sp>
      <p:pic>
        <p:nvPicPr>
          <p:cNvPr id="18" name="圖片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00822" y="639755"/>
            <a:ext cx="1863003" cy="700574"/>
          </a:xfrm>
          <a:prstGeom prst="rect">
            <a:avLst/>
          </a:prstGeom>
        </p:spPr>
      </p:pic>
      <p:sp>
        <p:nvSpPr>
          <p:cNvPr id="19" name="文字方塊 18">
            <a:extLst>
              <a:ext uri="{FF2B5EF4-FFF2-40B4-BE49-F238E27FC236}">
                <a16:creationId xmlns:a16="http://schemas.microsoft.com/office/drawing/2014/main" id="{FB6C8D72-E736-4488-81F4-F410DF767FA5}"/>
              </a:ext>
            </a:extLst>
          </p:cNvPr>
          <p:cNvSpPr txBox="1"/>
          <p:nvPr userDrawn="1"/>
        </p:nvSpPr>
        <p:spPr>
          <a:xfrm>
            <a:off x="8909768" y="33336"/>
            <a:ext cx="3147015" cy="523220"/>
          </a:xfrm>
          <a:prstGeom prst="rect">
            <a:avLst/>
          </a:prstGeom>
          <a:noFill/>
        </p:spPr>
        <p:txBody>
          <a:bodyPr wrap="none" rtlCol="0">
            <a:spAutoFit/>
          </a:bodyPr>
          <a:lstStyle/>
          <a:p>
            <a:r>
              <a:rPr lang="zh-TW" altLang="en-US" sz="2800" b="1" dirty="0">
                <a:solidFill>
                  <a:schemeClr val="bg1"/>
                </a:solidFill>
                <a:effectLst>
                  <a:outerShdw blurRad="60007" dist="200025" dir="15000000" sy="30000" kx="-1800000" algn="bl" rotWithShape="0">
                    <a:prstClr val="black">
                      <a:alpha val="32000"/>
                    </a:prstClr>
                  </a:outerShdw>
                </a:effectLst>
                <a:latin typeface="微軟正黑體" panose="020B0604030504040204" pitchFamily="34" charset="-120"/>
                <a:ea typeface="微軟正黑體" panose="020B0604030504040204" pitchFamily="34" charset="-120"/>
              </a:rPr>
              <a:t>技職教育 領航學校</a:t>
            </a:r>
          </a:p>
        </p:txBody>
      </p:sp>
    </p:spTree>
    <p:extLst>
      <p:ext uri="{BB962C8B-B14F-4D97-AF65-F5344CB8AC3E}">
        <p14:creationId xmlns:p14="http://schemas.microsoft.com/office/powerpoint/2010/main" val="185962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677737A8-5C17-4355-A870-7CAF4D88964B}"/>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9511" y="0"/>
            <a:ext cx="12201511" cy="6858000"/>
          </a:xfrm>
          <a:prstGeom prst="rect">
            <a:avLst/>
          </a:prstGeom>
        </p:spPr>
      </p:pic>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軟正黑體" panose="020B0604030504040204" pitchFamily="34" charset="-120"/>
                <a:ea typeface="微軟正黑體" panose="020B0604030504040204" pitchFamily="34" charset="-120"/>
              </a:defRPr>
            </a:lvl1pPr>
          </a:lstStyle>
          <a:p>
            <a:fld id="{928A5193-6DAD-4B5B-977C-6B1E712A1BEB}" type="datetime1">
              <a:rPr lang="zh-TW" altLang="en-US" smtClean="0"/>
              <a:t>2025/9/18</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軟正黑體" panose="020B0604030504040204" pitchFamily="34" charset="-120"/>
                <a:ea typeface="微軟正黑體" panose="020B0604030504040204" pitchFamily="34" charset="-120"/>
              </a:defRPr>
            </a:lvl1pPr>
          </a:lstStyle>
          <a:p>
            <a:fld id="{375CE6C3-1D6C-4ED7-AB26-3FE69FC665DE}" type="slidenum">
              <a:rPr lang="zh-TW" altLang="en-US" smtClean="0"/>
              <a:pPr/>
              <a:t>‹#›</a:t>
            </a:fld>
            <a:endParaRPr lang="zh-TW" altLang="en-US"/>
          </a:p>
        </p:txBody>
      </p:sp>
    </p:spTree>
    <p:extLst>
      <p:ext uri="{BB962C8B-B14F-4D97-AF65-F5344CB8AC3E}">
        <p14:creationId xmlns:p14="http://schemas.microsoft.com/office/powerpoint/2010/main" val="110712652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61" r:id="rId3"/>
    <p:sldLayoutId id="2147483766" r:id="rId4"/>
    <p:sldLayoutId id="2147483762" r:id="rId5"/>
    <p:sldLayoutId id="2147483779" r:id="rId6"/>
    <p:sldLayoutId id="2147483780" r:id="rId7"/>
    <p:sldLayoutId id="2147483763" r:id="rId8"/>
    <p:sldLayoutId id="2147483765" r:id="rId9"/>
    <p:sldLayoutId id="2147483778" r:id="rId10"/>
    <p:sldLayoutId id="2147483770" r:id="rId11"/>
    <p:sldLayoutId id="2147483771" r:id="rId12"/>
    <p:sldLayoutId id="2147483775" r:id="rId13"/>
    <p:sldLayoutId id="2147483781"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type="subTitle" idx="1"/>
          </p:nvPr>
        </p:nvSpPr>
        <p:spPr>
          <a:xfrm>
            <a:off x="520366" y="722195"/>
            <a:ext cx="10477500" cy="1003053"/>
          </a:xfrm>
        </p:spPr>
        <p:txBody>
          <a:bodyPr>
            <a:normAutofit fontScale="92500" lnSpcReduction="20000"/>
          </a:bodyPr>
          <a:lstStyle/>
          <a:p>
            <a:r>
              <a:rPr lang="zh-TW" altLang="zh-TW" b="1" dirty="0"/>
              <a:t>國立鳳山商工</a:t>
            </a:r>
            <a:endParaRPr lang="zh-TW" altLang="zh-TW" dirty="0"/>
          </a:p>
          <a:p>
            <a:r>
              <a:rPr lang="en-US" altLang="zh-TW" b="1" dirty="0"/>
              <a:t>114</a:t>
            </a:r>
            <a:r>
              <a:rPr lang="zh-TW" altLang="zh-TW" b="1" dirty="0"/>
              <a:t>學年度第</a:t>
            </a:r>
            <a:r>
              <a:rPr lang="en-US" altLang="zh-TW" b="1" dirty="0"/>
              <a:t>1</a:t>
            </a:r>
            <a:r>
              <a:rPr lang="zh-TW" altLang="zh-TW" b="1" dirty="0"/>
              <a:t>學期</a:t>
            </a:r>
            <a:endParaRPr lang="zh-TW" altLang="en-US" dirty="0"/>
          </a:p>
        </p:txBody>
      </p:sp>
      <p:sp>
        <p:nvSpPr>
          <p:cNvPr id="3" name="投影片編號版面配置區 2"/>
          <p:cNvSpPr>
            <a:spLocks noGrp="1"/>
          </p:cNvSpPr>
          <p:nvPr>
            <p:ph type="sldNum" sz="quarter" idx="12"/>
          </p:nvPr>
        </p:nvSpPr>
        <p:spPr/>
        <p:txBody>
          <a:bodyPr/>
          <a:lstStyle/>
          <a:p>
            <a:fld id="{375CE6C3-1D6C-4ED7-AB26-3FE69FC665DE}" type="slidenum">
              <a:rPr lang="zh-TW" altLang="en-US" smtClean="0"/>
              <a:t>1</a:t>
            </a:fld>
            <a:endParaRPr lang="zh-TW" altLang="en-US"/>
          </a:p>
        </p:txBody>
      </p:sp>
      <p:sp>
        <p:nvSpPr>
          <p:cNvPr id="4" name="標題 3"/>
          <p:cNvSpPr>
            <a:spLocks noGrp="1"/>
          </p:cNvSpPr>
          <p:nvPr>
            <p:ph type="ctrTitle"/>
          </p:nvPr>
        </p:nvSpPr>
        <p:spPr>
          <a:xfrm>
            <a:off x="825165" y="1934724"/>
            <a:ext cx="10477500" cy="2387600"/>
          </a:xfrm>
        </p:spPr>
        <p:txBody>
          <a:bodyPr/>
          <a:lstStyle/>
          <a:p>
            <a:pPr algn="ctr"/>
            <a:r>
              <a:rPr lang="zh-TW" altLang="zh-TW" b="1" dirty="0">
                <a:solidFill>
                  <a:srgbClr val="FF0000"/>
                </a:solidFill>
                <a:latin typeface="Arial" panose="020B0604020202020204" pitchFamily="34" charset="0"/>
                <a:cs typeface="Arial" panose="020B0604020202020204" pitchFamily="34" charset="0"/>
              </a:rPr>
              <a:t>實習輔導暨職業安全衛生工作聯席會議</a:t>
            </a:r>
            <a:endParaRPr lang="zh-TW" altLang="en-US" dirty="0">
              <a:solidFill>
                <a:srgbClr val="FF0000"/>
              </a:solidFill>
              <a:latin typeface="Arial" panose="020B0604020202020204" pitchFamily="34" charset="0"/>
              <a:cs typeface="Arial" panose="020B0604020202020204" pitchFamily="34" charset="0"/>
            </a:endParaRPr>
          </a:p>
        </p:txBody>
      </p:sp>
      <p:sp>
        <p:nvSpPr>
          <p:cNvPr id="7" name="副標題 1"/>
          <p:cNvSpPr txBox="1">
            <a:spLocks/>
          </p:cNvSpPr>
          <p:nvPr/>
        </p:nvSpPr>
        <p:spPr>
          <a:xfrm>
            <a:off x="8862260" y="5583846"/>
            <a:ext cx="3329740" cy="6244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微軟正黑體" panose="020B0604030504040204" pitchFamily="34" charset="-120"/>
                <a:ea typeface="微軟正黑體" panose="020B0604030504040204" pitchFamily="34" charset="-12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微軟正黑體" panose="020B0604030504040204" pitchFamily="34" charset="-120"/>
                <a:ea typeface="微軟正黑體" panose="020B0604030504040204" pitchFamily="34" charset="-12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微軟正黑體" panose="020B0604030504040204" pitchFamily="34" charset="-120"/>
                <a:ea typeface="微軟正黑體" panose="020B0604030504040204" pitchFamily="34" charset="-12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TW" b="1" dirty="0"/>
              <a:t>114</a:t>
            </a:r>
            <a:r>
              <a:rPr lang="zh-TW" altLang="en-US" b="1" dirty="0"/>
              <a:t>年</a:t>
            </a:r>
            <a:r>
              <a:rPr lang="en-US" altLang="zh-TW" b="1" dirty="0"/>
              <a:t>9</a:t>
            </a:r>
            <a:r>
              <a:rPr lang="zh-TW" altLang="en-US" b="1" dirty="0"/>
              <a:t>月</a:t>
            </a:r>
            <a:r>
              <a:rPr lang="en-US" altLang="zh-TW" b="1" dirty="0"/>
              <a:t>18</a:t>
            </a:r>
            <a:r>
              <a:rPr lang="zh-TW" altLang="en-US" b="1" dirty="0"/>
              <a:t>日</a:t>
            </a:r>
            <a:endParaRPr lang="zh-TW" altLang="en-US" dirty="0"/>
          </a:p>
        </p:txBody>
      </p:sp>
    </p:spTree>
    <p:extLst>
      <p:ext uri="{BB962C8B-B14F-4D97-AF65-F5344CB8AC3E}">
        <p14:creationId xmlns:p14="http://schemas.microsoft.com/office/powerpoint/2010/main" val="136038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375CE6C3-1D6C-4ED7-AB26-3FE69FC665DE}" type="slidenum">
              <a:rPr lang="zh-TW" altLang="en-US" smtClean="0"/>
              <a:t>10</a:t>
            </a:fld>
            <a:endParaRPr lang="zh-TW" altLang="en-US"/>
          </a:p>
        </p:txBody>
      </p:sp>
      <p:sp>
        <p:nvSpPr>
          <p:cNvPr id="5" name="標題 1"/>
          <p:cNvSpPr txBox="1">
            <a:spLocks/>
          </p:cNvSpPr>
          <p:nvPr/>
        </p:nvSpPr>
        <p:spPr>
          <a:xfrm>
            <a:off x="496389" y="1734345"/>
            <a:ext cx="11333661" cy="441825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6000" kern="1200">
                <a:solidFill>
                  <a:schemeClr val="tx1"/>
                </a:solidFill>
                <a:latin typeface="微軟正黑體" panose="020B0604030504040204" pitchFamily="34" charset="-120"/>
                <a:ea typeface="微軟正黑體" panose="020B0604030504040204" pitchFamily="34" charset="-120"/>
                <a:cs typeface="+mj-cs"/>
              </a:defRPr>
            </a:lvl1pPr>
          </a:lstStyle>
          <a:p>
            <a:pPr algn="ctr">
              <a:lnSpc>
                <a:spcPts val="5400"/>
              </a:lnSpc>
              <a:spcBef>
                <a:spcPts val="2400"/>
              </a:spcBef>
            </a:pPr>
            <a:r>
              <a:rPr lang="zh-TW" altLang="en-US" sz="21600" dirty="0" smtClean="0"/>
              <a:t>實習處推動事項</a:t>
            </a:r>
            <a:r>
              <a:rPr lang="en-US" altLang="zh-TW" sz="21600" dirty="0" smtClean="0"/>
              <a:t>:</a:t>
            </a:r>
          </a:p>
          <a:p>
            <a:pPr>
              <a:lnSpc>
                <a:spcPts val="5400"/>
              </a:lnSpc>
              <a:spcBef>
                <a:spcPts val="2400"/>
              </a:spcBef>
            </a:pPr>
            <a:r>
              <a:rPr lang="en-US" altLang="zh-TW" sz="12800" dirty="0" smtClean="0"/>
              <a:t>3.</a:t>
            </a:r>
            <a:r>
              <a:rPr lang="zh-TW" altLang="en-US" sz="12800" dirty="0"/>
              <a:t> </a:t>
            </a:r>
            <a:r>
              <a:rPr lang="zh-TW" altLang="en-US" sz="12800" dirty="0" smtClean="0"/>
              <a:t>推動各項競賽，實踐學生多元表現</a:t>
            </a:r>
            <a:endParaRPr lang="en-US" altLang="zh-TW" sz="12800" dirty="0" smtClean="0"/>
          </a:p>
          <a:p>
            <a:pPr>
              <a:lnSpc>
                <a:spcPts val="3000"/>
              </a:lnSpc>
              <a:spcBef>
                <a:spcPts val="2400"/>
              </a:spcBef>
            </a:pPr>
            <a:r>
              <a:rPr lang="en-US" altLang="zh-TW" sz="12800" dirty="0" smtClean="0"/>
              <a:t>(1)</a:t>
            </a:r>
            <a:r>
              <a:rPr lang="zh-TW" altLang="en-US" sz="12800" dirty="0" smtClean="0"/>
              <a:t>教育部</a:t>
            </a:r>
            <a:r>
              <a:rPr lang="zh-TW" altLang="en-US" sz="12800" dirty="0"/>
              <a:t>技藝競賽、專題實</a:t>
            </a:r>
            <a:r>
              <a:rPr lang="zh-TW" altLang="en-US" sz="12800" dirty="0" smtClean="0"/>
              <a:t>作及</a:t>
            </a:r>
            <a:r>
              <a:rPr lang="zh-TW" altLang="en-US" sz="12800" dirty="0"/>
              <a:t>創意</a:t>
            </a:r>
            <a:r>
              <a:rPr lang="zh-TW" altLang="en-US" sz="12800" dirty="0" smtClean="0"/>
              <a:t>競賽、勞動</a:t>
            </a:r>
            <a:r>
              <a:rPr lang="zh-TW" altLang="en-US" sz="12800" dirty="0"/>
              <a:t>部技能</a:t>
            </a:r>
            <a:r>
              <a:rPr lang="zh-TW" altLang="en-US" sz="12800" dirty="0" smtClean="0"/>
              <a:t>競賽</a:t>
            </a:r>
            <a:endParaRPr lang="en-US" altLang="zh-TW" sz="12800" dirty="0" smtClean="0"/>
          </a:p>
          <a:p>
            <a:pPr>
              <a:lnSpc>
                <a:spcPts val="3000"/>
              </a:lnSpc>
              <a:spcBef>
                <a:spcPts val="2400"/>
              </a:spcBef>
            </a:pPr>
            <a:r>
              <a:rPr lang="en-US" altLang="zh-TW" sz="12800" dirty="0" smtClean="0"/>
              <a:t>(2)</a:t>
            </a:r>
            <a:r>
              <a:rPr lang="zh-TW" altLang="en-US" sz="12800" dirty="0" smtClean="0"/>
              <a:t>縣市各項競賽及科</a:t>
            </a:r>
            <a:r>
              <a:rPr lang="zh-TW" altLang="en-US" sz="12800" dirty="0"/>
              <a:t>大各項</a:t>
            </a:r>
            <a:r>
              <a:rPr lang="zh-TW" altLang="en-US" sz="12800" dirty="0" smtClean="0"/>
              <a:t>競賽</a:t>
            </a:r>
            <a:endParaRPr lang="en-US" altLang="zh-TW" sz="12800" dirty="0" smtClean="0"/>
          </a:p>
          <a:p>
            <a:pPr>
              <a:lnSpc>
                <a:spcPts val="3000"/>
              </a:lnSpc>
              <a:spcBef>
                <a:spcPts val="2400"/>
              </a:spcBef>
            </a:pPr>
            <a:r>
              <a:rPr lang="en-US" altLang="zh-TW" sz="12800" dirty="0" smtClean="0"/>
              <a:t>(3)</a:t>
            </a:r>
            <a:r>
              <a:rPr lang="zh-TW" altLang="en-US" sz="12800" dirty="0" smtClean="0"/>
              <a:t>校內各項競賽</a:t>
            </a:r>
            <a:r>
              <a:rPr lang="en-US" altLang="zh-TW" sz="12800" dirty="0" smtClean="0"/>
              <a:t>-</a:t>
            </a:r>
            <a:r>
              <a:rPr lang="zh-TW" altLang="en-US" sz="12800" dirty="0" smtClean="0"/>
              <a:t>格職類校內初賽、創業營運企劃競賽</a:t>
            </a:r>
            <a:endParaRPr lang="en-US" altLang="zh-TW" sz="12800" dirty="0" smtClean="0"/>
          </a:p>
          <a:p>
            <a:pPr algn="ctr">
              <a:lnSpc>
                <a:spcPts val="5400"/>
              </a:lnSpc>
              <a:spcBef>
                <a:spcPts val="2400"/>
              </a:spcBef>
            </a:pPr>
            <a:r>
              <a:rPr lang="en-US" altLang="zh-TW" sz="4400" dirty="0"/>
              <a:t/>
            </a:r>
            <a:br>
              <a:rPr lang="en-US" altLang="zh-TW" sz="4400" dirty="0"/>
            </a:br>
            <a:endParaRPr lang="zh-TW" altLang="en-US" sz="4400" b="1" dirty="0">
              <a:solidFill>
                <a:srgbClr val="FF0000"/>
              </a:solidFill>
            </a:endParaRPr>
          </a:p>
        </p:txBody>
      </p:sp>
    </p:spTree>
    <p:extLst>
      <p:ext uri="{BB962C8B-B14F-4D97-AF65-F5344CB8AC3E}">
        <p14:creationId xmlns:p14="http://schemas.microsoft.com/office/powerpoint/2010/main" val="1795317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375CE6C3-1D6C-4ED7-AB26-3FE69FC665DE}" type="slidenum">
              <a:rPr lang="zh-TW" altLang="en-US" smtClean="0"/>
              <a:t>11</a:t>
            </a:fld>
            <a:endParaRPr lang="zh-TW" altLang="en-US"/>
          </a:p>
        </p:txBody>
      </p:sp>
      <p:sp>
        <p:nvSpPr>
          <p:cNvPr id="5" name="標題 1"/>
          <p:cNvSpPr txBox="1">
            <a:spLocks/>
          </p:cNvSpPr>
          <p:nvPr/>
        </p:nvSpPr>
        <p:spPr>
          <a:xfrm>
            <a:off x="496389" y="1734345"/>
            <a:ext cx="11333661" cy="441825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6000" kern="1200">
                <a:solidFill>
                  <a:schemeClr val="tx1"/>
                </a:solidFill>
                <a:latin typeface="微軟正黑體" panose="020B0604030504040204" pitchFamily="34" charset="-120"/>
                <a:ea typeface="微軟正黑體" panose="020B0604030504040204" pitchFamily="34" charset="-120"/>
                <a:cs typeface="+mj-cs"/>
              </a:defRPr>
            </a:lvl1pPr>
          </a:lstStyle>
          <a:p>
            <a:pPr algn="ctr">
              <a:lnSpc>
                <a:spcPts val="5400"/>
              </a:lnSpc>
              <a:spcBef>
                <a:spcPts val="2400"/>
              </a:spcBef>
            </a:pPr>
            <a:r>
              <a:rPr lang="zh-TW" altLang="en-US" sz="21600" dirty="0" smtClean="0"/>
              <a:t>實習處推動事項</a:t>
            </a:r>
            <a:r>
              <a:rPr lang="en-US" altLang="zh-TW" sz="21600" dirty="0" smtClean="0"/>
              <a:t>:</a:t>
            </a:r>
          </a:p>
          <a:p>
            <a:pPr>
              <a:lnSpc>
                <a:spcPts val="5400"/>
              </a:lnSpc>
              <a:spcBef>
                <a:spcPts val="2400"/>
              </a:spcBef>
            </a:pPr>
            <a:r>
              <a:rPr lang="en-US" altLang="zh-TW" sz="12800" dirty="0" smtClean="0"/>
              <a:t>4.</a:t>
            </a:r>
            <a:r>
              <a:rPr lang="zh-TW" altLang="en-US" sz="12800" dirty="0" smtClean="0"/>
              <a:t> 推動各項</a:t>
            </a:r>
            <a:r>
              <a:rPr lang="zh-TW" altLang="en-US" sz="12800" dirty="0"/>
              <a:t>技能檢定</a:t>
            </a:r>
            <a:endParaRPr lang="en-US" altLang="zh-TW" sz="12800" dirty="0" smtClean="0"/>
          </a:p>
          <a:p>
            <a:pPr>
              <a:lnSpc>
                <a:spcPts val="3000"/>
              </a:lnSpc>
              <a:spcBef>
                <a:spcPts val="2400"/>
              </a:spcBef>
            </a:pPr>
            <a:r>
              <a:rPr lang="en-US" altLang="zh-TW" sz="12800" dirty="0" smtClean="0"/>
              <a:t>(1)</a:t>
            </a:r>
            <a:r>
              <a:rPr lang="zh-TW" altLang="en-US" sz="12800" dirty="0" smtClean="0"/>
              <a:t>全國技能檢定、即測即評及發證 及在校生專業技能檢定</a:t>
            </a:r>
            <a:endParaRPr lang="en-US" altLang="zh-TW" sz="12800" dirty="0" smtClean="0"/>
          </a:p>
          <a:p>
            <a:pPr>
              <a:lnSpc>
                <a:spcPts val="3000"/>
              </a:lnSpc>
              <a:spcBef>
                <a:spcPts val="2400"/>
              </a:spcBef>
            </a:pPr>
            <a:r>
              <a:rPr lang="en-US" altLang="zh-TW" sz="12800" dirty="0" smtClean="0"/>
              <a:t>(2)112</a:t>
            </a:r>
            <a:r>
              <a:rPr lang="zh-TW" altLang="en-US" sz="12800" dirty="0" smtClean="0"/>
              <a:t>、</a:t>
            </a:r>
            <a:r>
              <a:rPr lang="en-US" altLang="zh-TW" sz="12800" dirty="0" smtClean="0"/>
              <a:t>113</a:t>
            </a:r>
            <a:r>
              <a:rPr lang="zh-TW" altLang="en-US" sz="12800" dirty="0" smtClean="0"/>
              <a:t>、</a:t>
            </a:r>
            <a:r>
              <a:rPr lang="en-US" altLang="zh-TW" sz="12800" dirty="0" smtClean="0"/>
              <a:t>114</a:t>
            </a:r>
            <a:r>
              <a:rPr lang="zh-TW" altLang="en-US" sz="12800" dirty="0" smtClean="0"/>
              <a:t>學年度入學新生，各科技能檢定規劃</a:t>
            </a:r>
            <a:endParaRPr lang="en-US" altLang="zh-TW" sz="12800" dirty="0" smtClean="0"/>
          </a:p>
          <a:p>
            <a:pPr algn="ctr">
              <a:lnSpc>
                <a:spcPts val="5400"/>
              </a:lnSpc>
              <a:spcBef>
                <a:spcPts val="2400"/>
              </a:spcBef>
            </a:pPr>
            <a:r>
              <a:rPr lang="en-US" altLang="zh-TW" sz="4400" dirty="0"/>
              <a:t/>
            </a:r>
            <a:br>
              <a:rPr lang="en-US" altLang="zh-TW" sz="4400" dirty="0"/>
            </a:br>
            <a:endParaRPr lang="zh-TW" altLang="en-US" sz="4400" b="1" dirty="0">
              <a:solidFill>
                <a:srgbClr val="FF0000"/>
              </a:solidFill>
            </a:endParaRPr>
          </a:p>
        </p:txBody>
      </p:sp>
    </p:spTree>
    <p:extLst>
      <p:ext uri="{BB962C8B-B14F-4D97-AF65-F5344CB8AC3E}">
        <p14:creationId xmlns:p14="http://schemas.microsoft.com/office/powerpoint/2010/main" val="246675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2825" y="1288076"/>
            <a:ext cx="10035186" cy="3339342"/>
          </a:xfrm>
        </p:spPr>
        <p:txBody>
          <a:bodyPr>
            <a:noAutofit/>
          </a:bodyPr>
          <a:lstStyle/>
          <a:p>
            <a:pPr>
              <a:buFont typeface="Wingdings" panose="05000000000000000000" pitchFamily="2" charset="2"/>
              <a:buChar char="l"/>
            </a:pPr>
            <a:r>
              <a:rPr lang="zh-TW" altLang="zh-TW" sz="3200" dirty="0">
                <a:latin typeface="Arial" panose="020B0604020202020204" pitchFamily="34" charset="0"/>
                <a:ea typeface="標楷體" panose="03000509000000000000" pitchFamily="65" charset="-120"/>
                <a:cs typeface="Arial" panose="020B0604020202020204" pitchFamily="34" charset="0"/>
              </a:rPr>
              <a:t>學生第一次進入各專業教室或工場實施課程時，請進行該場域的</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危害告知</a:t>
            </a:r>
            <a:r>
              <a:rPr lang="zh-TW" altLang="zh-TW" sz="3200" dirty="0">
                <a:latin typeface="Arial" panose="020B0604020202020204" pitchFamily="34" charset="0"/>
                <a:ea typeface="標楷體" panose="03000509000000000000" pitchFamily="65" charset="-120"/>
                <a:cs typeface="Arial" panose="020B0604020202020204" pitchFamily="34" charset="0"/>
              </a:rPr>
              <a:t>，請學生閱覽危害告知單後，請學生簽名於危害告知單，送科主任核章後，送實習處存查。</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實習課程授課中，切勿任意離開教學現場，</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若遇重大緊急事務必須馬上處理離開教學現場，請盡速通知科主任或實習處協助安排代課。</a:t>
            </a:r>
            <a:endPar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endParaRPr>
          </a:p>
        </p:txBody>
      </p:sp>
      <p:sp>
        <p:nvSpPr>
          <p:cNvPr id="6" name="標題 3">
            <a:extLst>
              <a:ext uri="{FF2B5EF4-FFF2-40B4-BE49-F238E27FC236}">
                <a16:creationId xmlns:a16="http://schemas.microsoft.com/office/drawing/2014/main" id="{5E1334B1-18BC-4C48-8C14-8CF56E6B72DD}"/>
              </a:ext>
            </a:extLst>
          </p:cNvPr>
          <p:cNvSpPr>
            <a:spLocks noGrp="1"/>
          </p:cNvSpPr>
          <p:nvPr>
            <p:ph type="title"/>
          </p:nvPr>
        </p:nvSpPr>
        <p:spPr>
          <a:xfrm>
            <a:off x="396206" y="304800"/>
            <a:ext cx="8957399" cy="576943"/>
          </a:xfrm>
        </p:spPr>
        <p:txBody>
          <a:bodyPr/>
          <a:lstStyle/>
          <a:p>
            <a:r>
              <a:rPr lang="zh-TW" altLang="en-US" sz="3600" dirty="0">
                <a:solidFill>
                  <a:srgbClr val="FF0000"/>
                </a:solidFill>
              </a:rPr>
              <a:t>宣導事項</a:t>
            </a:r>
            <a:endParaRPr lang="en-US" altLang="zh-TW" sz="3600" dirty="0">
              <a:solidFill>
                <a:srgbClr val="FF0000"/>
              </a:solidFill>
            </a:endParaRPr>
          </a:p>
        </p:txBody>
      </p:sp>
    </p:spTree>
    <p:extLst>
      <p:ext uri="{BB962C8B-B14F-4D97-AF65-F5344CB8AC3E}">
        <p14:creationId xmlns:p14="http://schemas.microsoft.com/office/powerpoint/2010/main" val="68692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2825" y="1288076"/>
            <a:ext cx="10035186" cy="1025634"/>
          </a:xfrm>
        </p:spPr>
        <p:txBody>
          <a:bodyPr>
            <a:noAutofit/>
          </a:bodyPr>
          <a:lstStyle/>
          <a:p>
            <a:pPr>
              <a:buFont typeface="Wingdings" panose="05000000000000000000" pitchFamily="2" charset="2"/>
              <a:buChar char="l"/>
            </a:pPr>
            <a:r>
              <a:rPr lang="zh-TW" altLang="zh-TW" b="1" dirty="0">
                <a:solidFill>
                  <a:srgbClr val="FF0000"/>
                </a:solidFill>
              </a:rPr>
              <a:t>分組實習課程</a:t>
            </a:r>
            <a:r>
              <a:rPr lang="en-US" altLang="zh-TW" b="1" dirty="0">
                <a:solidFill>
                  <a:srgbClr val="FF0000"/>
                </a:solidFill>
              </a:rPr>
              <a:t> :</a:t>
            </a:r>
            <a:endParaRPr lang="zh-TW" altLang="en-US" sz="3200" b="1" dirty="0">
              <a:solidFill>
                <a:srgbClr val="FF0000"/>
              </a:solidFill>
            </a:endParaRPr>
          </a:p>
        </p:txBody>
      </p:sp>
      <p:sp>
        <p:nvSpPr>
          <p:cNvPr id="6" name="標題 3">
            <a:extLst>
              <a:ext uri="{FF2B5EF4-FFF2-40B4-BE49-F238E27FC236}">
                <a16:creationId xmlns:a16="http://schemas.microsoft.com/office/drawing/2014/main" id="{5E1334B1-18BC-4C48-8C14-8CF56E6B72DD}"/>
              </a:ext>
            </a:extLst>
          </p:cNvPr>
          <p:cNvSpPr>
            <a:spLocks noGrp="1"/>
          </p:cNvSpPr>
          <p:nvPr>
            <p:ph type="title"/>
          </p:nvPr>
        </p:nvSpPr>
        <p:spPr>
          <a:xfrm>
            <a:off x="396206" y="304800"/>
            <a:ext cx="8957399" cy="576943"/>
          </a:xfrm>
        </p:spPr>
        <p:txBody>
          <a:bodyPr/>
          <a:lstStyle/>
          <a:p>
            <a:r>
              <a:rPr lang="zh-TW" altLang="en-US" sz="3600" dirty="0">
                <a:solidFill>
                  <a:srgbClr val="FF0000"/>
                </a:solidFill>
              </a:rPr>
              <a:t>宣導事項</a:t>
            </a:r>
            <a:endParaRPr lang="en-US" altLang="zh-TW" sz="3600" dirty="0">
              <a:solidFill>
                <a:srgbClr val="FF0000"/>
              </a:solidFill>
            </a:endParaRPr>
          </a:p>
        </p:txBody>
      </p:sp>
      <p:sp>
        <p:nvSpPr>
          <p:cNvPr id="4" name="內容版面配置區 2">
            <a:extLst>
              <a:ext uri="{FF2B5EF4-FFF2-40B4-BE49-F238E27FC236}">
                <a16:creationId xmlns:a16="http://schemas.microsoft.com/office/drawing/2014/main" id="{F043EAFD-182E-4781-9D70-6B0673A627C0}"/>
              </a:ext>
            </a:extLst>
          </p:cNvPr>
          <p:cNvSpPr txBox="1">
            <a:spLocks/>
          </p:cNvSpPr>
          <p:nvPr/>
        </p:nvSpPr>
        <p:spPr>
          <a:xfrm>
            <a:off x="773612" y="1800893"/>
            <a:ext cx="10585082" cy="4027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anose="05000000000000000000" pitchFamily="2" charset="2"/>
              <a:buChar char="Ø"/>
            </a:pPr>
            <a:r>
              <a:rPr lang="zh-TW" altLang="zh-TW" sz="3200" dirty="0">
                <a:latin typeface="Arial" panose="020B0604020202020204" pitchFamily="34" charset="0"/>
                <a:ea typeface="標楷體" panose="03000509000000000000" pitchFamily="65" charset="-120"/>
                <a:cs typeface="Arial" panose="020B0604020202020204" pitchFamily="34" charset="0"/>
              </a:rPr>
              <a:t>請各任課老師</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落實分組實習課程</a:t>
            </a:r>
            <a:r>
              <a:rPr lang="zh-TW" altLang="zh-TW" sz="3200" dirty="0">
                <a:latin typeface="Arial" panose="020B0604020202020204" pitchFamily="34" charset="0"/>
                <a:ea typeface="標楷體" panose="03000509000000000000" pitchFamily="65" charset="-120"/>
                <a:cs typeface="Arial" panose="020B0604020202020204" pitchFamily="34" charset="0"/>
              </a:rPr>
              <a:t>，並依規定授課。</a:t>
            </a:r>
          </a:p>
          <a:p>
            <a:pPr lvl="0">
              <a:buFont typeface="Wingdings" panose="05000000000000000000" pitchFamily="2" charset="2"/>
              <a:buChar char="Ø"/>
            </a:pPr>
            <a:r>
              <a:rPr lang="zh-TW" altLang="zh-TW" sz="3200" dirty="0">
                <a:latin typeface="Arial" panose="020B0604020202020204" pitchFamily="34" charset="0"/>
                <a:ea typeface="標楷體" panose="03000509000000000000" pitchFamily="65" charset="-120"/>
                <a:cs typeface="Arial" panose="020B0604020202020204" pitchFamily="34" charset="0"/>
              </a:rPr>
              <a:t>若因教學設備、安全及空間等因素，無法實施分組教學。請兩位任課教師，提前共同協調課程進度、教學方式及主講章節，由一位教師負責課程主講，另一位教師為走動式教學，務必</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兩位</a:t>
            </a:r>
            <a:r>
              <a:rPr lang="zh-TW" altLang="zh-TW" sz="3600" b="1" dirty="0">
                <a:solidFill>
                  <a:srgbClr val="FF0000"/>
                </a:solidFill>
                <a:latin typeface="Arial" panose="020B0604020202020204" pitchFamily="34" charset="0"/>
                <a:ea typeface="標楷體" panose="03000509000000000000" pitchFamily="65" charset="-120"/>
                <a:cs typeface="Arial" panose="020B0604020202020204" pitchFamily="34" charset="0"/>
              </a:rPr>
              <a:t>教師</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同時在現場實施教學</a:t>
            </a:r>
            <a:r>
              <a:rPr lang="zh-TW" altLang="zh-TW" sz="3200" dirty="0" smtClean="0">
                <a:latin typeface="Arial" panose="020B0604020202020204" pitchFamily="34" charset="0"/>
                <a:ea typeface="標楷體" panose="03000509000000000000" pitchFamily="65" charset="-120"/>
                <a:cs typeface="Arial" panose="020B0604020202020204" pitchFamily="34" charset="0"/>
              </a:rPr>
              <a:t>。</a:t>
            </a:r>
            <a:endParaRPr lang="en-US" altLang="zh-TW" sz="3200" dirty="0" smtClean="0">
              <a:latin typeface="Arial" panose="020B0604020202020204" pitchFamily="34" charset="0"/>
              <a:ea typeface="標楷體" panose="03000509000000000000" pitchFamily="65" charset="-120"/>
              <a:cs typeface="Arial" panose="020B0604020202020204" pitchFamily="34" charset="0"/>
            </a:endParaRPr>
          </a:p>
          <a:p>
            <a:pPr lvl="0">
              <a:buFont typeface="Wingdings" panose="05000000000000000000" pitchFamily="2" charset="2"/>
              <a:buChar char="Ø"/>
            </a:pPr>
            <a:r>
              <a:rPr lang="zh-TW" altLang="en-US" sz="3200" dirty="0">
                <a:latin typeface="Arial" panose="020B0604020202020204" pitchFamily="34" charset="0"/>
                <a:ea typeface="標楷體" panose="03000509000000000000" pitchFamily="65" charset="-120"/>
                <a:cs typeface="Arial" panose="020B0604020202020204" pitchFamily="34" charset="0"/>
              </a:rPr>
              <a:t>上課時，</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學生在哪裡，老師便在在哪裡</a:t>
            </a:r>
            <a:r>
              <a:rPr lang="zh-TW" altLang="en-US" sz="3200" dirty="0">
                <a:latin typeface="Arial" panose="020B0604020202020204" pitchFamily="34" charset="0"/>
                <a:ea typeface="標楷體" panose="03000509000000000000" pitchFamily="65" charset="-120"/>
                <a:cs typeface="Arial" panose="020B0604020202020204" pitchFamily="34" charset="0"/>
              </a:rPr>
              <a:t>，分組以兩組為主。</a:t>
            </a:r>
          </a:p>
          <a:p>
            <a:pPr lvl="0">
              <a:buFont typeface="Wingdings" panose="05000000000000000000" pitchFamily="2" charset="2"/>
              <a:buChar char="Ø"/>
            </a:pPr>
            <a:endParaRPr lang="zh-TW" altLang="zh-TW" sz="3200" dirty="0">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221018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6206" y="1344442"/>
            <a:ext cx="10942354" cy="3061304"/>
          </a:xfrm>
        </p:spPr>
        <p:txBody>
          <a:bodyPr>
            <a:noAutofit/>
          </a:bodyPr>
          <a:lstStyle/>
          <a:p>
            <a:pPr lvl="0">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請提醒同學</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三要</a:t>
            </a:r>
            <a:r>
              <a:rPr lang="zh-TW" altLang="zh-TW" dirty="0">
                <a:latin typeface="Arial" panose="020B0604020202020204" pitchFamily="34" charset="0"/>
                <a:ea typeface="標楷體" panose="03000509000000000000" pitchFamily="65" charset="-120"/>
                <a:cs typeface="Arial" panose="020B0604020202020204" pitchFamily="34" charset="0"/>
              </a:rPr>
              <a:t>，要安全、要準時、要維護。</a:t>
            </a:r>
          </a:p>
          <a:p>
            <a:pPr>
              <a:buFont typeface="Wingdings" panose="05000000000000000000" pitchFamily="2" charset="2"/>
              <a:buChar char="Ø"/>
            </a:pP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要安全</a:t>
            </a:r>
            <a:r>
              <a:rPr lang="en-US" altLang="zh-TW" dirty="0">
                <a:latin typeface="Arial" panose="020B0604020202020204" pitchFamily="34" charset="0"/>
                <a:ea typeface="標楷體" panose="03000509000000000000" pitchFamily="65" charset="-120"/>
                <a:cs typeface="Arial" panose="020B0604020202020204" pitchFamily="34" charset="0"/>
              </a:rPr>
              <a:t>: </a:t>
            </a:r>
            <a:r>
              <a:rPr lang="zh-TW" altLang="zh-TW" dirty="0">
                <a:latin typeface="Arial" panose="020B0604020202020204" pitchFamily="34" charset="0"/>
                <a:ea typeface="標楷體" panose="03000509000000000000" pitchFamily="65" charset="-120"/>
                <a:cs typeface="Arial" panose="020B0604020202020204" pitchFamily="34" charset="0"/>
              </a:rPr>
              <a:t>實習課程要聽從老師指導，注意機器操作安全。</a:t>
            </a:r>
          </a:p>
          <a:p>
            <a:pPr>
              <a:buFont typeface="Wingdings" panose="05000000000000000000" pitchFamily="2" charset="2"/>
              <a:buChar char="Ø"/>
            </a:pP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要準時</a:t>
            </a:r>
            <a:r>
              <a:rPr lang="en-US" altLang="zh-TW" dirty="0">
                <a:latin typeface="Arial" panose="020B0604020202020204" pitchFamily="34" charset="0"/>
                <a:ea typeface="標楷體" panose="03000509000000000000" pitchFamily="65" charset="-120"/>
                <a:cs typeface="Arial" panose="020B0604020202020204" pitchFamily="34" charset="0"/>
              </a:rPr>
              <a:t>: </a:t>
            </a:r>
            <a:r>
              <a:rPr lang="zh-TW" altLang="zh-TW" dirty="0">
                <a:latin typeface="Arial" panose="020B0604020202020204" pitchFamily="34" charset="0"/>
                <a:ea typeface="標楷體" panose="03000509000000000000" pitchFamily="65" charset="-120"/>
                <a:cs typeface="Arial" panose="020B0604020202020204" pitchFamily="34" charset="0"/>
              </a:rPr>
              <a:t>從一般教室到各科專業教室，要提前到達不可遲到，才能準時上課。</a:t>
            </a:r>
          </a:p>
          <a:p>
            <a:pPr>
              <a:buFont typeface="Wingdings" panose="05000000000000000000" pitchFamily="2" charset="2"/>
              <a:buChar char="Ø"/>
            </a:pP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要維護</a:t>
            </a:r>
            <a:r>
              <a:rPr lang="en-US" altLang="zh-TW" dirty="0">
                <a:latin typeface="Arial" panose="020B0604020202020204" pitchFamily="34" charset="0"/>
                <a:ea typeface="標楷體" panose="03000509000000000000" pitchFamily="65" charset="-120"/>
                <a:cs typeface="Arial" panose="020B0604020202020204" pitchFamily="34" charset="0"/>
              </a:rPr>
              <a:t>: </a:t>
            </a:r>
            <a:r>
              <a:rPr lang="zh-TW" altLang="zh-TW" dirty="0">
                <a:latin typeface="Arial" panose="020B0604020202020204" pitchFamily="34" charset="0"/>
                <a:ea typeface="標楷體" panose="03000509000000000000" pitchFamily="65" charset="-120"/>
                <a:cs typeface="Arial" panose="020B0604020202020204" pitchFamily="34" charset="0"/>
              </a:rPr>
              <a:t>各科專業教室實習結束，要維護保養並打掃乾淨，以備下一班級繼續使用。</a:t>
            </a:r>
          </a:p>
        </p:txBody>
      </p:sp>
      <p:sp>
        <p:nvSpPr>
          <p:cNvPr id="6" name="標題 3">
            <a:extLst>
              <a:ext uri="{FF2B5EF4-FFF2-40B4-BE49-F238E27FC236}">
                <a16:creationId xmlns:a16="http://schemas.microsoft.com/office/drawing/2014/main" id="{5E1334B1-18BC-4C48-8C14-8CF56E6B72DD}"/>
              </a:ext>
            </a:extLst>
          </p:cNvPr>
          <p:cNvSpPr>
            <a:spLocks noGrp="1"/>
          </p:cNvSpPr>
          <p:nvPr>
            <p:ph type="title"/>
          </p:nvPr>
        </p:nvSpPr>
        <p:spPr>
          <a:xfrm>
            <a:off x="396206" y="304800"/>
            <a:ext cx="8957399" cy="576943"/>
          </a:xfrm>
        </p:spPr>
        <p:txBody>
          <a:bodyPr/>
          <a:lstStyle/>
          <a:p>
            <a:r>
              <a:rPr lang="zh-TW" altLang="en-US" sz="3600" dirty="0">
                <a:solidFill>
                  <a:srgbClr val="FF0000"/>
                </a:solidFill>
              </a:rPr>
              <a:t>宣導事項</a:t>
            </a:r>
            <a:endParaRPr lang="en-US" altLang="zh-TW" sz="3600" dirty="0">
              <a:solidFill>
                <a:srgbClr val="FF0000"/>
              </a:solidFill>
            </a:endParaRPr>
          </a:p>
        </p:txBody>
      </p:sp>
    </p:spTree>
    <p:extLst>
      <p:ext uri="{BB962C8B-B14F-4D97-AF65-F5344CB8AC3E}">
        <p14:creationId xmlns:p14="http://schemas.microsoft.com/office/powerpoint/2010/main" val="3216673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6206" y="1532709"/>
            <a:ext cx="10652051" cy="3551909"/>
          </a:xfrm>
        </p:spPr>
        <p:txBody>
          <a:bodyPr>
            <a:noAutofit/>
          </a:bodyPr>
          <a:lstStyle/>
          <a:p>
            <a:pPr lvl="0">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各科實習課程請任課教師強化安全概念，請依規定</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穿著工作服並配戴安全防護護具</a:t>
            </a:r>
            <a:r>
              <a:rPr lang="zh-TW" altLang="zh-TW" dirty="0">
                <a:latin typeface="Arial" panose="020B0604020202020204" pitchFamily="34" charset="0"/>
                <a:ea typeface="標楷體" panose="03000509000000000000" pitchFamily="65" charset="-120"/>
                <a:cs typeface="Arial" panose="020B0604020202020204" pitchFamily="34" charset="0"/>
              </a:rPr>
              <a:t>，請老師協助督導學生確實執行，培養學生安全操作習慣，維護師生安全。</a:t>
            </a:r>
          </a:p>
          <a:p>
            <a:pPr lvl="0">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請各位專業群科任課老師</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準時授課</a:t>
            </a:r>
            <a:r>
              <a:rPr lang="zh-TW" altLang="zh-TW" dirty="0">
                <a:latin typeface="Arial" panose="020B0604020202020204" pitchFamily="34" charset="0"/>
                <a:ea typeface="標楷體" panose="03000509000000000000" pitchFamily="65" charset="-120"/>
                <a:cs typeface="Arial" panose="020B0604020202020204" pitchFamily="34" charset="0"/>
              </a:rPr>
              <a:t>，以維護學生受教權。</a:t>
            </a:r>
          </a:p>
          <a:p>
            <a:pPr>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加強實作能力計畫補助材料為學生實習材料用，請任課老師加強管控學生使用勿浪費，亦勿做其他使用。其他計劃案或科業務費採購之</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高單價實習材料或耗材</a:t>
            </a:r>
            <a:r>
              <a:rPr lang="zh-TW" altLang="zh-TW" dirty="0">
                <a:latin typeface="Arial" panose="020B0604020202020204" pitchFamily="34" charset="0"/>
                <a:ea typeface="標楷體" panose="03000509000000000000" pitchFamily="65" charset="-120"/>
                <a:cs typeface="Arial" panose="020B0604020202020204" pitchFamily="34" charset="0"/>
              </a:rPr>
              <a:t>亦請採實名制登錄領用。</a:t>
            </a:r>
            <a:endParaRPr lang="zh-TW" altLang="zh-TW" sz="3200" dirty="0">
              <a:latin typeface="Arial" panose="020B0604020202020204" pitchFamily="34" charset="0"/>
              <a:ea typeface="標楷體" panose="03000509000000000000" pitchFamily="65" charset="-120"/>
              <a:cs typeface="Arial" panose="020B0604020202020204" pitchFamily="34" charset="0"/>
            </a:endParaRPr>
          </a:p>
        </p:txBody>
      </p:sp>
      <p:sp>
        <p:nvSpPr>
          <p:cNvPr id="6" name="標題 3">
            <a:extLst>
              <a:ext uri="{FF2B5EF4-FFF2-40B4-BE49-F238E27FC236}">
                <a16:creationId xmlns:a16="http://schemas.microsoft.com/office/drawing/2014/main" id="{5E1334B1-18BC-4C48-8C14-8CF56E6B72DD}"/>
              </a:ext>
            </a:extLst>
          </p:cNvPr>
          <p:cNvSpPr>
            <a:spLocks noGrp="1"/>
          </p:cNvSpPr>
          <p:nvPr>
            <p:ph type="title"/>
          </p:nvPr>
        </p:nvSpPr>
        <p:spPr>
          <a:xfrm>
            <a:off x="396206" y="304800"/>
            <a:ext cx="8957399" cy="576943"/>
          </a:xfrm>
        </p:spPr>
        <p:txBody>
          <a:bodyPr/>
          <a:lstStyle/>
          <a:p>
            <a:r>
              <a:rPr lang="zh-TW" altLang="en-US" sz="3600" dirty="0">
                <a:solidFill>
                  <a:srgbClr val="FF0000"/>
                </a:solidFill>
              </a:rPr>
              <a:t>宣導事項</a:t>
            </a:r>
            <a:endParaRPr lang="en-US" altLang="zh-TW" sz="3600" dirty="0">
              <a:solidFill>
                <a:srgbClr val="FF0000"/>
              </a:solidFill>
            </a:endParaRPr>
          </a:p>
        </p:txBody>
      </p:sp>
    </p:spTree>
    <p:extLst>
      <p:ext uri="{BB962C8B-B14F-4D97-AF65-F5344CB8AC3E}">
        <p14:creationId xmlns:p14="http://schemas.microsoft.com/office/powerpoint/2010/main" val="3882455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6206" y="1532709"/>
            <a:ext cx="10652051" cy="3551909"/>
          </a:xfrm>
        </p:spPr>
        <p:txBody>
          <a:bodyPr>
            <a:noAutofit/>
          </a:bodyPr>
          <a:lstStyle/>
          <a:p>
            <a:pPr lvl="0">
              <a:buFont typeface="Wingdings" panose="05000000000000000000" pitchFamily="2" charset="2"/>
              <a:buChar char="l"/>
            </a:pP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各科實習場域門禁及借用管理</a:t>
            </a:r>
            <a:r>
              <a:rPr lang="zh-TW" altLang="zh-TW" dirty="0">
                <a:latin typeface="Arial" panose="020B0604020202020204" pitchFamily="34" charset="0"/>
                <a:ea typeface="標楷體" panose="03000509000000000000" pitchFamily="65" charset="-120"/>
                <a:cs typeface="Arial" panose="020B0604020202020204" pitchFamily="34" charset="0"/>
              </a:rPr>
              <a:t>，請依「國立鳳山商工實習工場使用管理實施要點」辦理，如需於非排課時間使用各實習場域，請填寫技藝</a:t>
            </a:r>
            <a:r>
              <a:rPr lang="en-US" altLang="zh-TW" dirty="0">
                <a:latin typeface="Arial" panose="020B0604020202020204" pitchFamily="34" charset="0"/>
                <a:ea typeface="標楷體" panose="03000509000000000000" pitchFamily="65" charset="-120"/>
                <a:cs typeface="Arial" panose="020B0604020202020204" pitchFamily="34" charset="0"/>
              </a:rPr>
              <a:t>(</a:t>
            </a:r>
            <a:r>
              <a:rPr lang="zh-TW" altLang="zh-TW" dirty="0">
                <a:latin typeface="Arial" panose="020B0604020202020204" pitchFamily="34" charset="0"/>
                <a:ea typeface="標楷體" panose="03000509000000000000" pitchFamily="65" charset="-120"/>
                <a:cs typeface="Arial" panose="020B0604020202020204" pitchFamily="34" charset="0"/>
              </a:rPr>
              <a:t>能</a:t>
            </a:r>
            <a:r>
              <a:rPr lang="en-US" altLang="zh-TW" dirty="0">
                <a:latin typeface="Arial" panose="020B0604020202020204" pitchFamily="34" charset="0"/>
                <a:ea typeface="標楷體" panose="03000509000000000000" pitchFamily="65" charset="-120"/>
                <a:cs typeface="Arial" panose="020B0604020202020204" pitchFamily="34" charset="0"/>
              </a:rPr>
              <a:t>)</a:t>
            </a:r>
            <a:r>
              <a:rPr lang="zh-TW" altLang="zh-TW" dirty="0">
                <a:latin typeface="Arial" panose="020B0604020202020204" pitchFamily="34" charset="0"/>
                <a:ea typeface="標楷體" panose="03000509000000000000" pitchFamily="65" charset="-120"/>
                <a:cs typeface="Arial" panose="020B0604020202020204" pitchFamily="34" charset="0"/>
              </a:rPr>
              <a:t>增廣及補救教學申請表及非上課時間實習工場、專業教室使用申請表，以利各實習場域管理人員之管理工作及準備相關所需教學設備借用，</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使用後</a:t>
            </a:r>
            <a:r>
              <a:rPr lang="zh-TW" altLang="zh-TW" dirty="0">
                <a:latin typeface="Arial" panose="020B0604020202020204" pitchFamily="34" charset="0"/>
                <a:ea typeface="標楷體" panose="03000509000000000000" pitchFamily="65" charset="-120"/>
                <a:cs typeface="Arial" panose="020B0604020202020204" pitchFamily="34" charset="0"/>
              </a:rPr>
              <a:t>亦請做好工場整潔與設備維護工作，以期維持工場環境與設備妥善，建立優質的實習環境。</a:t>
            </a:r>
          </a:p>
          <a:p>
            <a:pPr>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學生多元管道入學，教師的教學方法、評量方式及教室管理，請以正向管教教學，提升學生正向學習興趣，多肯定與鼓勵。</a:t>
            </a:r>
            <a:endParaRPr lang="zh-TW" altLang="zh-TW" sz="3200" dirty="0">
              <a:latin typeface="Arial" panose="020B0604020202020204" pitchFamily="34" charset="0"/>
              <a:ea typeface="標楷體" panose="03000509000000000000" pitchFamily="65" charset="-120"/>
              <a:cs typeface="Arial" panose="020B0604020202020204" pitchFamily="34" charset="0"/>
            </a:endParaRPr>
          </a:p>
        </p:txBody>
      </p:sp>
      <p:sp>
        <p:nvSpPr>
          <p:cNvPr id="6" name="標題 3">
            <a:extLst>
              <a:ext uri="{FF2B5EF4-FFF2-40B4-BE49-F238E27FC236}">
                <a16:creationId xmlns:a16="http://schemas.microsoft.com/office/drawing/2014/main" id="{5E1334B1-18BC-4C48-8C14-8CF56E6B72DD}"/>
              </a:ext>
            </a:extLst>
          </p:cNvPr>
          <p:cNvSpPr>
            <a:spLocks noGrp="1"/>
          </p:cNvSpPr>
          <p:nvPr>
            <p:ph type="title"/>
          </p:nvPr>
        </p:nvSpPr>
        <p:spPr>
          <a:xfrm>
            <a:off x="396206" y="304800"/>
            <a:ext cx="8957399" cy="576943"/>
          </a:xfrm>
        </p:spPr>
        <p:txBody>
          <a:bodyPr/>
          <a:lstStyle/>
          <a:p>
            <a:r>
              <a:rPr lang="zh-TW" altLang="en-US" sz="3600" dirty="0">
                <a:solidFill>
                  <a:srgbClr val="FF0000"/>
                </a:solidFill>
              </a:rPr>
              <a:t>宣導事項</a:t>
            </a:r>
            <a:endParaRPr lang="en-US" altLang="zh-TW" sz="3600" dirty="0">
              <a:solidFill>
                <a:srgbClr val="FF0000"/>
              </a:solidFill>
            </a:endParaRPr>
          </a:p>
        </p:txBody>
      </p:sp>
    </p:spTree>
    <p:extLst>
      <p:ext uri="{BB962C8B-B14F-4D97-AF65-F5344CB8AC3E}">
        <p14:creationId xmlns:p14="http://schemas.microsoft.com/office/powerpoint/2010/main" val="499335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6206" y="1532709"/>
            <a:ext cx="10652051" cy="2803764"/>
          </a:xfrm>
        </p:spPr>
        <p:txBody>
          <a:bodyPr>
            <a:noAutofit/>
          </a:bodyPr>
          <a:lstStyle/>
          <a:p>
            <a:pPr lvl="0">
              <a:buFont typeface="Wingdings" panose="05000000000000000000" pitchFamily="2" charset="2"/>
              <a:buChar char="l"/>
            </a:pPr>
            <a:r>
              <a:rPr lang="zh-TW" altLang="zh-TW" sz="3600" dirty="0">
                <a:latin typeface="Arial" panose="020B0604020202020204" pitchFamily="34" charset="0"/>
                <a:ea typeface="標楷體" panose="03000509000000000000" pitchFamily="65" charset="-120"/>
                <a:cs typeface="Arial" panose="020B0604020202020204" pitchFamily="34" charset="0"/>
              </a:rPr>
              <a:t>本校優質化計畫</a:t>
            </a:r>
            <a:r>
              <a:rPr lang="en-US" altLang="zh-TW" sz="3600" dirty="0">
                <a:latin typeface="Arial" panose="020B0604020202020204" pitchFamily="34" charset="0"/>
                <a:ea typeface="標楷體" panose="03000509000000000000" pitchFamily="65" charset="-120"/>
                <a:cs typeface="Arial" panose="020B0604020202020204" pitchFamily="34" charset="0"/>
              </a:rPr>
              <a:t>-</a:t>
            </a:r>
            <a:r>
              <a:rPr lang="zh-TW" altLang="zh-TW" sz="3600" b="1" dirty="0">
                <a:solidFill>
                  <a:srgbClr val="FF0000"/>
                </a:solidFill>
                <a:latin typeface="Arial" panose="020B0604020202020204" pitchFamily="34" charset="0"/>
                <a:ea typeface="標楷體" panose="03000509000000000000" pitchFamily="65" charset="-120"/>
                <a:cs typeface="Arial" panose="020B0604020202020204" pitchFamily="34" charset="0"/>
              </a:rPr>
              <a:t>創業營運企劃競賽</a:t>
            </a:r>
            <a:r>
              <a:rPr lang="zh-TW" altLang="zh-TW" sz="3600" dirty="0">
                <a:latin typeface="Arial" panose="020B0604020202020204" pitchFamily="34" charset="0"/>
                <a:ea typeface="標楷體" panose="03000509000000000000" pitchFamily="65" charset="-120"/>
                <a:cs typeface="Arial" panose="020B0604020202020204" pitchFamily="34" charset="0"/>
              </a:rPr>
              <a:t>，請鼓勵同學跨群組隊報名參加，拜託各位老師協助擔任指導老師，增加學生多元表現之學習歷程。</a:t>
            </a:r>
          </a:p>
        </p:txBody>
      </p:sp>
      <p:sp>
        <p:nvSpPr>
          <p:cNvPr id="6" name="標題 3">
            <a:extLst>
              <a:ext uri="{FF2B5EF4-FFF2-40B4-BE49-F238E27FC236}">
                <a16:creationId xmlns:a16="http://schemas.microsoft.com/office/drawing/2014/main" id="{5E1334B1-18BC-4C48-8C14-8CF56E6B72DD}"/>
              </a:ext>
            </a:extLst>
          </p:cNvPr>
          <p:cNvSpPr>
            <a:spLocks noGrp="1"/>
          </p:cNvSpPr>
          <p:nvPr>
            <p:ph type="title"/>
          </p:nvPr>
        </p:nvSpPr>
        <p:spPr>
          <a:xfrm>
            <a:off x="396206" y="304800"/>
            <a:ext cx="8957399" cy="576943"/>
          </a:xfrm>
        </p:spPr>
        <p:txBody>
          <a:bodyPr/>
          <a:lstStyle/>
          <a:p>
            <a:r>
              <a:rPr lang="zh-TW" altLang="en-US" sz="3600" dirty="0">
                <a:solidFill>
                  <a:srgbClr val="FF0000"/>
                </a:solidFill>
              </a:rPr>
              <a:t>宣導事項</a:t>
            </a:r>
            <a:endParaRPr lang="en-US" altLang="zh-TW" sz="3600" dirty="0">
              <a:solidFill>
                <a:srgbClr val="FF0000"/>
              </a:solidFill>
            </a:endParaRPr>
          </a:p>
        </p:txBody>
      </p:sp>
    </p:spTree>
    <p:extLst>
      <p:ext uri="{BB962C8B-B14F-4D97-AF65-F5344CB8AC3E}">
        <p14:creationId xmlns:p14="http://schemas.microsoft.com/office/powerpoint/2010/main" val="357332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6206" y="1532709"/>
            <a:ext cx="10652051" cy="2753541"/>
          </a:xfrm>
        </p:spPr>
        <p:txBody>
          <a:bodyPr>
            <a:noAutofit/>
          </a:bodyPr>
          <a:lstStyle/>
          <a:p>
            <a:pPr lvl="0">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各科技藝競賽及技能競賽選手學業成績協助，請各科先針對專業課程給予</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多元評量及補救教學</a:t>
            </a:r>
            <a:r>
              <a:rPr lang="zh-TW" altLang="zh-TW" dirty="0">
                <a:latin typeface="Arial" panose="020B0604020202020204" pitchFamily="34" charset="0"/>
                <a:ea typeface="標楷體" panose="03000509000000000000" pitchFamily="65" charset="-120"/>
                <a:cs typeface="Arial" panose="020B0604020202020204" pitchFamily="34" charset="0"/>
              </a:rPr>
              <a:t>。</a:t>
            </a:r>
            <a:endParaRPr lang="en-US" altLang="zh-TW" dirty="0">
              <a:latin typeface="Arial" panose="020B0604020202020204" pitchFamily="34" charset="0"/>
              <a:ea typeface="標楷體" panose="03000509000000000000" pitchFamily="65" charset="-120"/>
              <a:cs typeface="Arial" panose="020B0604020202020204" pitchFamily="34" charset="0"/>
            </a:endParaRPr>
          </a:p>
          <a:p>
            <a:pPr lvl="0">
              <a:buFont typeface="Wingdings" panose="05000000000000000000" pitchFamily="2" charset="2"/>
              <a:buChar char="l"/>
            </a:pPr>
            <a:endParaRPr lang="zh-TW" altLang="zh-TW"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請各科教師通力合作，</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協助科主任推動科務</a:t>
            </a:r>
            <a:r>
              <a:rPr lang="zh-TW" altLang="zh-TW" dirty="0">
                <a:latin typeface="Arial" panose="020B0604020202020204" pitchFamily="34" charset="0"/>
                <a:ea typeface="標楷體" panose="03000509000000000000" pitchFamily="65" charset="-120"/>
                <a:cs typeface="Arial" panose="020B0604020202020204" pitchFamily="34" charset="0"/>
              </a:rPr>
              <a:t>，並請利用各項會議討論協調技藝技賽、專題製作競賽、競爭型計畫、技能檢定、等指導老師分工情形。</a:t>
            </a:r>
            <a:endParaRPr lang="zh-TW" altLang="zh-TW" sz="3200" dirty="0">
              <a:latin typeface="Arial" panose="020B0604020202020204" pitchFamily="34" charset="0"/>
              <a:ea typeface="標楷體" panose="03000509000000000000" pitchFamily="65" charset="-120"/>
              <a:cs typeface="Arial" panose="020B0604020202020204" pitchFamily="34" charset="0"/>
            </a:endParaRPr>
          </a:p>
        </p:txBody>
      </p:sp>
      <p:sp>
        <p:nvSpPr>
          <p:cNvPr id="6" name="標題 3">
            <a:extLst>
              <a:ext uri="{FF2B5EF4-FFF2-40B4-BE49-F238E27FC236}">
                <a16:creationId xmlns:a16="http://schemas.microsoft.com/office/drawing/2014/main" id="{5E1334B1-18BC-4C48-8C14-8CF56E6B72DD}"/>
              </a:ext>
            </a:extLst>
          </p:cNvPr>
          <p:cNvSpPr>
            <a:spLocks noGrp="1"/>
          </p:cNvSpPr>
          <p:nvPr>
            <p:ph type="title"/>
          </p:nvPr>
        </p:nvSpPr>
        <p:spPr>
          <a:xfrm>
            <a:off x="396206" y="304800"/>
            <a:ext cx="8957399" cy="576943"/>
          </a:xfrm>
        </p:spPr>
        <p:txBody>
          <a:bodyPr/>
          <a:lstStyle/>
          <a:p>
            <a:r>
              <a:rPr lang="zh-TW" altLang="en-US" sz="3600" dirty="0">
                <a:solidFill>
                  <a:srgbClr val="FF0000"/>
                </a:solidFill>
              </a:rPr>
              <a:t>宣導事項</a:t>
            </a:r>
            <a:endParaRPr lang="en-US" altLang="zh-TW" sz="3600" dirty="0">
              <a:solidFill>
                <a:srgbClr val="FF0000"/>
              </a:solidFill>
            </a:endParaRPr>
          </a:p>
        </p:txBody>
      </p:sp>
    </p:spTree>
    <p:extLst>
      <p:ext uri="{BB962C8B-B14F-4D97-AF65-F5344CB8AC3E}">
        <p14:creationId xmlns:p14="http://schemas.microsoft.com/office/powerpoint/2010/main" val="189476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sp>
        <p:nvSpPr>
          <p:cNvPr id="3" name="內容版面配置區 2"/>
          <p:cNvSpPr>
            <a:spLocks noGrp="1"/>
          </p:cNvSpPr>
          <p:nvPr>
            <p:ph idx="1"/>
          </p:nvPr>
        </p:nvSpPr>
        <p:spPr>
          <a:xfrm>
            <a:off x="769975" y="1113112"/>
            <a:ext cx="10652051" cy="4879474"/>
          </a:xfrm>
        </p:spPr>
        <p:txBody>
          <a:bodyPr>
            <a:noAutofit/>
          </a:bodyPr>
          <a:lstStyle/>
          <a:p>
            <a:pPr lvl="0">
              <a:buFont typeface="Wingdings" panose="05000000000000000000" pitchFamily="2" charset="2"/>
              <a:buChar char="l"/>
            </a:pPr>
            <a:r>
              <a:rPr lang="zh-TW" altLang="en-US" sz="3200" dirty="0">
                <a:latin typeface="Arial" panose="020B0604020202020204" pitchFamily="34" charset="0"/>
                <a:ea typeface="標楷體" panose="03000509000000000000" pitchFamily="65" charset="-120"/>
                <a:cs typeface="Arial" panose="020B0604020202020204" pitchFamily="34" charset="0"/>
              </a:rPr>
              <a:t>依</a:t>
            </a:r>
            <a:r>
              <a:rPr lang="en-US" altLang="zh-TW" sz="3200" dirty="0">
                <a:latin typeface="Arial" panose="020B0604020202020204" pitchFamily="34" charset="0"/>
                <a:ea typeface="標楷體" panose="03000509000000000000" pitchFamily="65" charset="-120"/>
                <a:cs typeface="Arial" panose="020B0604020202020204" pitchFamily="34" charset="0"/>
              </a:rPr>
              <a:t>『</a:t>
            </a:r>
            <a:r>
              <a:rPr lang="zh-TW" altLang="en-US" sz="3200" dirty="0">
                <a:latin typeface="Arial" panose="020B0604020202020204" pitchFamily="34" charset="0"/>
                <a:ea typeface="標楷體" panose="03000509000000000000" pitchFamily="65" charset="-120"/>
                <a:cs typeface="Arial" panose="020B0604020202020204" pitchFamily="34" charset="0"/>
              </a:rPr>
              <a:t>職業安全衛生法</a:t>
            </a:r>
            <a:r>
              <a:rPr lang="en-US" altLang="zh-TW" sz="3200" dirty="0">
                <a:latin typeface="Arial" panose="020B0604020202020204" pitchFamily="34" charset="0"/>
                <a:ea typeface="標楷體" panose="03000509000000000000" pitchFamily="65" charset="-120"/>
                <a:cs typeface="Arial" panose="020B0604020202020204" pitchFamily="34" charset="0"/>
              </a:rPr>
              <a:t>』</a:t>
            </a:r>
            <a:r>
              <a:rPr lang="zh-TW" altLang="en-US" sz="3200" dirty="0">
                <a:latin typeface="Arial" panose="020B0604020202020204" pitchFamily="34" charset="0"/>
                <a:ea typeface="標楷體" panose="03000509000000000000" pitchFamily="65" charset="-120"/>
                <a:cs typeface="Arial" panose="020B0604020202020204" pitchFamily="34" charset="0"/>
              </a:rPr>
              <a:t>第</a:t>
            </a:r>
            <a:r>
              <a:rPr lang="en-US" altLang="zh-TW" sz="3200" dirty="0">
                <a:latin typeface="Arial" panose="020B0604020202020204" pitchFamily="34" charset="0"/>
                <a:ea typeface="標楷體" panose="03000509000000000000" pitchFamily="65" charset="-120"/>
                <a:cs typeface="Arial" panose="020B0604020202020204" pitchFamily="34" charset="0"/>
              </a:rPr>
              <a:t>20</a:t>
            </a:r>
            <a:r>
              <a:rPr lang="zh-TW" altLang="en-US" sz="3200" dirty="0">
                <a:latin typeface="Arial" panose="020B0604020202020204" pitchFamily="34" charset="0"/>
                <a:ea typeface="標楷體" panose="03000509000000000000" pitchFamily="65" charset="-120"/>
                <a:cs typeface="Arial" panose="020B0604020202020204" pitchFamily="34" charset="0"/>
              </a:rPr>
              <a:t>條</a:t>
            </a:r>
            <a:r>
              <a:rPr lang="en-US" altLang="zh-TW" sz="3200" dirty="0">
                <a:latin typeface="Arial" panose="020B0604020202020204" pitchFamily="34" charset="0"/>
                <a:ea typeface="標楷體" panose="03000509000000000000" pitchFamily="65" charset="-120"/>
                <a:cs typeface="Arial" panose="020B0604020202020204" pitchFamily="34" charset="0"/>
              </a:rPr>
              <a:t>:</a:t>
            </a:r>
            <a:r>
              <a:rPr lang="zh-TW" altLang="en-US" sz="3200" dirty="0">
                <a:latin typeface="Arial" panose="020B0604020202020204" pitchFamily="34" charset="0"/>
                <a:ea typeface="標楷體" panose="03000509000000000000" pitchFamily="65" charset="-120"/>
                <a:cs typeface="Arial" panose="020B0604020202020204" pitchFamily="34" charset="0"/>
              </a:rPr>
              <a:t>雇主於僱用勞工時，應施行體格檢查；對在職勞工應施行一般健康檢查。本校</a:t>
            </a:r>
            <a:r>
              <a:rPr lang="en-US" altLang="zh-TW" sz="3200" dirty="0">
                <a:latin typeface="Arial" panose="020B0604020202020204" pitchFamily="34" charset="0"/>
                <a:ea typeface="標楷體" panose="03000509000000000000" pitchFamily="65" charset="-120"/>
                <a:cs typeface="Arial" panose="020B0604020202020204" pitchFamily="34" charset="0"/>
              </a:rPr>
              <a:t>112</a:t>
            </a:r>
            <a:r>
              <a:rPr lang="zh-TW" altLang="en-US" sz="3200" dirty="0">
                <a:latin typeface="Arial" panose="020B0604020202020204" pitchFamily="34" charset="0"/>
                <a:ea typeface="標楷體" panose="03000509000000000000" pitchFamily="65" charset="-120"/>
                <a:cs typeface="Arial" panose="020B0604020202020204" pitchFamily="34" charset="0"/>
              </a:rPr>
              <a:t>年度於</a:t>
            </a:r>
            <a:r>
              <a:rPr lang="en-US" altLang="zh-TW" sz="3200" dirty="0">
                <a:latin typeface="Arial" panose="020B0604020202020204" pitchFamily="34" charset="0"/>
                <a:ea typeface="標楷體" panose="03000509000000000000" pitchFamily="65" charset="-120"/>
                <a:cs typeface="Arial" panose="020B0604020202020204" pitchFamily="34" charset="0"/>
              </a:rPr>
              <a:t>9</a:t>
            </a:r>
            <a:r>
              <a:rPr lang="zh-TW" altLang="en-US" sz="3200" dirty="0">
                <a:latin typeface="Arial" panose="020B0604020202020204" pitchFamily="34" charset="0"/>
                <a:ea typeface="標楷體" panose="03000509000000000000" pitchFamily="65" charset="-120"/>
                <a:cs typeface="Arial" panose="020B0604020202020204" pitchFamily="34" charset="0"/>
              </a:rPr>
              <a:t>月</a:t>
            </a:r>
            <a:r>
              <a:rPr lang="en-US" altLang="zh-TW" sz="3200" dirty="0">
                <a:latin typeface="Arial" panose="020B0604020202020204" pitchFamily="34" charset="0"/>
                <a:ea typeface="標楷體" panose="03000509000000000000" pitchFamily="65" charset="-120"/>
                <a:cs typeface="Arial" panose="020B0604020202020204" pitchFamily="34" charset="0"/>
              </a:rPr>
              <a:t>5</a:t>
            </a:r>
            <a:r>
              <a:rPr lang="zh-TW" altLang="en-US" sz="3200" dirty="0">
                <a:latin typeface="Arial" panose="020B0604020202020204" pitchFamily="34" charset="0"/>
                <a:ea typeface="標楷體" panose="03000509000000000000" pitchFamily="65" charset="-120"/>
                <a:cs typeface="Arial" panose="020B0604020202020204" pitchFamily="34" charset="0"/>
              </a:rPr>
              <a:t>日完成教職員工一般健康檢查。</a:t>
            </a:r>
          </a:p>
          <a:p>
            <a:pPr lvl="0">
              <a:buFont typeface="Wingdings" panose="05000000000000000000" pitchFamily="2" charset="2"/>
              <a:buChar char="l"/>
            </a:pPr>
            <a:r>
              <a:rPr lang="zh-TW" altLang="en-US" sz="3200" dirty="0">
                <a:latin typeface="Arial" panose="020B0604020202020204" pitchFamily="34" charset="0"/>
                <a:ea typeface="標楷體" panose="03000509000000000000" pitchFamily="65" charset="-120"/>
                <a:cs typeface="Arial" panose="020B0604020202020204" pitchFamily="34" charset="0"/>
              </a:rPr>
              <a:t>職業安全衛生委員會議召開日期</a:t>
            </a:r>
            <a:r>
              <a:rPr lang="en-US" altLang="zh-TW" sz="3200" dirty="0">
                <a:latin typeface="Arial" panose="020B0604020202020204" pitchFamily="34" charset="0"/>
                <a:ea typeface="標楷體" panose="03000509000000000000" pitchFamily="65" charset="-120"/>
                <a:cs typeface="Arial" panose="020B0604020202020204" pitchFamily="34" charset="0"/>
              </a:rPr>
              <a:t>:</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114/09/22(</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一</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114/12/15(</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一</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a:t>
            </a:r>
            <a:r>
              <a:rPr lang="zh-TW" altLang="en-US" sz="3200" dirty="0">
                <a:latin typeface="Arial" panose="020B0604020202020204" pitchFamily="34" charset="0"/>
                <a:ea typeface="標楷體" panose="03000509000000000000" pitchFamily="65" charset="-120"/>
                <a:cs typeface="Arial" panose="020B0604020202020204" pitchFamily="34" charset="0"/>
              </a:rPr>
              <a:t>。</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pPr lvl="0">
              <a:buFont typeface="Wingdings" panose="05000000000000000000" pitchFamily="2" charset="2"/>
              <a:buChar char="l"/>
            </a:pPr>
            <a:r>
              <a:rPr lang="zh-TW" altLang="zh-TW" sz="3200" dirty="0">
                <a:latin typeface="Arial" panose="020B0604020202020204" pitchFamily="34" charset="0"/>
                <a:ea typeface="標楷體" panose="03000509000000000000" pitchFamily="65" charset="-120"/>
                <a:cs typeface="Arial" panose="020B0604020202020204" pitchFamily="34" charset="0"/>
              </a:rPr>
              <a:t>職醫臨校健康服務日期</a:t>
            </a:r>
            <a:r>
              <a:rPr lang="en-US" altLang="zh-TW" sz="3200" dirty="0">
                <a:latin typeface="Arial" panose="020B0604020202020204" pitchFamily="34" charset="0"/>
                <a:ea typeface="標楷體" panose="03000509000000000000" pitchFamily="65" charset="-120"/>
                <a:cs typeface="Arial" panose="020B0604020202020204" pitchFamily="34" charset="0"/>
              </a:rPr>
              <a:t>: </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114/09/26(</a:t>
            </a: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五</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a:t>
            </a: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114/12/19(</a:t>
            </a: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五</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 14:00~16:00</a:t>
            </a:r>
            <a:r>
              <a:rPr lang="zh-TW" altLang="zh-TW" sz="3200" dirty="0">
                <a:latin typeface="Arial" panose="020B0604020202020204" pitchFamily="34" charset="0"/>
                <a:ea typeface="標楷體" panose="03000509000000000000" pitchFamily="65" charset="-120"/>
                <a:cs typeface="Arial" panose="020B0604020202020204" pitchFamily="34" charset="0"/>
              </a:rPr>
              <a:t>於鳳翔樓一樓考生休息室。</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pPr lvl="0">
              <a:buFont typeface="Wingdings" panose="05000000000000000000" pitchFamily="2" charset="2"/>
              <a:buChar char="l"/>
            </a:pPr>
            <a:r>
              <a:rPr lang="zh-TW" altLang="en-US" sz="3200" dirty="0">
                <a:latin typeface="Arial" panose="020B0604020202020204" pitchFamily="34" charset="0"/>
                <a:ea typeface="標楷體" panose="03000509000000000000" pitchFamily="65" charset="-120"/>
                <a:cs typeface="Arial" panose="020B0604020202020204" pitchFamily="34" charset="0"/>
              </a:rPr>
              <a:t>職護臨校健康服務日期</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 </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每月第四週星期四</a:t>
            </a:r>
            <a:r>
              <a:rPr lang="zh-TW" altLang="en-US" sz="3200" dirty="0">
                <a:latin typeface="Arial" panose="020B0604020202020204" pitchFamily="34" charset="0"/>
                <a:ea typeface="標楷體" panose="03000509000000000000" pitchFamily="65" charset="-120"/>
                <a:cs typeface="Arial" panose="020B0604020202020204" pitchFamily="34" charset="0"/>
              </a:rPr>
              <a:t>⋅ </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11:00~13:00</a:t>
            </a:r>
            <a:r>
              <a:rPr lang="zh-TW" altLang="en-US" sz="3200" dirty="0">
                <a:latin typeface="Arial" panose="020B0604020202020204" pitchFamily="34" charset="0"/>
                <a:ea typeface="標楷體" panose="03000509000000000000" pitchFamily="65" charset="-120"/>
                <a:cs typeface="Arial" panose="020B0604020202020204" pitchFamily="34" charset="0"/>
              </a:rPr>
              <a:t>於鳳翔樓一樓考生休息室。</a:t>
            </a:r>
          </a:p>
          <a:p>
            <a:pPr lvl="0">
              <a:buFont typeface="Wingdings" panose="05000000000000000000" pitchFamily="2" charset="2"/>
              <a:buChar char="l"/>
            </a:pPr>
            <a:endParaRPr lang="zh-TW" altLang="zh-TW" sz="3200" dirty="0">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19305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lvl="0"/>
            <a:r>
              <a:rPr lang="zh-TW" altLang="zh-TW" dirty="0"/>
              <a:t>上次決議事項</a:t>
            </a:r>
            <a:endParaRPr lang="zh-TW" altLang="en-US" dirty="0"/>
          </a:p>
        </p:txBody>
      </p:sp>
      <p:sp>
        <p:nvSpPr>
          <p:cNvPr id="7" name="內容版面配置區 6">
            <a:extLst>
              <a:ext uri="{FF2B5EF4-FFF2-40B4-BE49-F238E27FC236}">
                <a16:creationId xmlns:a16="http://schemas.microsoft.com/office/drawing/2014/main" id="{28A770CA-47AC-4A73-BB82-273C6CC52D34}"/>
              </a:ext>
            </a:extLst>
          </p:cNvPr>
          <p:cNvSpPr>
            <a:spLocks noGrp="1"/>
          </p:cNvSpPr>
          <p:nvPr>
            <p:ph idx="1"/>
          </p:nvPr>
        </p:nvSpPr>
        <p:spPr>
          <a:xfrm>
            <a:off x="769975" y="1113111"/>
            <a:ext cx="10652051" cy="3235153"/>
          </a:xfrm>
        </p:spPr>
        <p:txBody>
          <a:bodyPr anchor="ctr">
            <a:normAutofit/>
          </a:bodyPr>
          <a:lstStyle/>
          <a:p>
            <a:pPr algn="ctr"/>
            <a:r>
              <a:rPr lang="zh-TW" altLang="zh-TW" sz="6000" dirty="0">
                <a:solidFill>
                  <a:srgbClr val="FF0000"/>
                </a:solidFill>
                <a:latin typeface="Arial" panose="020B0604020202020204" pitchFamily="34" charset="0"/>
                <a:ea typeface="標楷體" panose="03000509000000000000" pitchFamily="65" charset="-120"/>
                <a:cs typeface="Arial" panose="020B0604020202020204" pitchFamily="34" charset="0"/>
              </a:rPr>
              <a:t>上次決議事項</a:t>
            </a:r>
            <a:r>
              <a:rPr lang="zh-TW" altLang="en-US" sz="6000" dirty="0">
                <a:solidFill>
                  <a:srgbClr val="FF0000"/>
                </a:solidFill>
                <a:latin typeface="Arial" panose="020B0604020202020204" pitchFamily="34" charset="0"/>
                <a:ea typeface="標楷體" panose="03000509000000000000" pitchFamily="65" charset="-120"/>
                <a:cs typeface="Arial" panose="020B0604020202020204" pitchFamily="34" charset="0"/>
              </a:rPr>
              <a:t>：無</a:t>
            </a:r>
          </a:p>
        </p:txBody>
      </p:sp>
    </p:spTree>
    <p:extLst>
      <p:ext uri="{BB962C8B-B14F-4D97-AF65-F5344CB8AC3E}">
        <p14:creationId xmlns:p14="http://schemas.microsoft.com/office/powerpoint/2010/main" val="3984653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6571" y="1113111"/>
            <a:ext cx="11544300" cy="4373289"/>
          </a:xfrm>
        </p:spPr>
        <p:txBody>
          <a:bodyPr>
            <a:noAutofit/>
          </a:bodyPr>
          <a:lstStyle/>
          <a:p>
            <a:pPr>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各處室及各科皆已完成危害鑑別，學生第一次進入各科實習場域，請任課老師協助</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實施危害告知</a:t>
            </a:r>
            <a:r>
              <a:rPr lang="zh-TW" altLang="zh-TW" dirty="0">
                <a:latin typeface="Arial" panose="020B0604020202020204" pitchFamily="34" charset="0"/>
                <a:ea typeface="標楷體" panose="03000509000000000000" pitchFamily="65" charset="-120"/>
                <a:cs typeface="Arial" panose="020B0604020202020204" pitchFamily="34" charset="0"/>
              </a:rPr>
              <a:t>，告知後請學生簽名於危害告知單。督促同學注意安全防範，避免校園職災事件發生。</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新進同仁及入校施作廠商</a:t>
            </a:r>
            <a:r>
              <a:rPr lang="zh-TW" altLang="zh-TW" dirty="0">
                <a:latin typeface="Arial" panose="020B0604020202020204" pitchFamily="34" charset="0"/>
                <a:ea typeface="標楷體" panose="03000509000000000000" pitchFamily="65" charset="-120"/>
                <a:cs typeface="Arial" panose="020B0604020202020204" pitchFamily="34" charset="0"/>
              </a:rPr>
              <a:t>，亦請相關處室協助實施危害告知。</a:t>
            </a:r>
            <a:endParaRPr lang="en-US" altLang="zh-TW"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各處室及各科皆已建立各項安全作業標準，請全校所有教職員工生依各項作業標準實施安全作業，以避免發生職業災害。</a:t>
            </a:r>
            <a:endParaRPr lang="en-US" altLang="zh-TW"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請各科特別加強工場安全衛生檢查，避免工場意外發生。學生如不幸發生受傷意外，請任課教師應立即將受傷學生先送健康中心</a:t>
            </a:r>
            <a:r>
              <a:rPr lang="en-US" altLang="zh-TW" dirty="0">
                <a:latin typeface="Arial" panose="020B0604020202020204" pitchFamily="34" charset="0"/>
                <a:ea typeface="標楷體" panose="03000509000000000000" pitchFamily="65" charset="-120"/>
                <a:cs typeface="Arial" panose="020B0604020202020204" pitchFamily="34" charset="0"/>
              </a:rPr>
              <a:t>(</a:t>
            </a:r>
            <a:r>
              <a:rPr lang="zh-TW" altLang="zh-TW" dirty="0">
                <a:latin typeface="Arial" panose="020B0604020202020204" pitchFamily="34" charset="0"/>
                <a:ea typeface="標楷體" panose="03000509000000000000" pitchFamily="65" charset="-120"/>
                <a:cs typeface="Arial" panose="020B0604020202020204" pitchFamily="34" charset="0"/>
              </a:rPr>
              <a:t>或通知護理師</a:t>
            </a:r>
            <a:r>
              <a:rPr lang="en-US" altLang="zh-TW" dirty="0">
                <a:latin typeface="Arial" panose="020B0604020202020204" pitchFamily="34" charset="0"/>
                <a:ea typeface="標楷體" panose="03000509000000000000" pitchFamily="65" charset="-120"/>
                <a:cs typeface="Arial" panose="020B0604020202020204" pitchFamily="34" charset="0"/>
              </a:rPr>
              <a:t>)</a:t>
            </a:r>
            <a:r>
              <a:rPr lang="zh-TW" altLang="zh-TW" dirty="0">
                <a:latin typeface="Arial" panose="020B0604020202020204" pitchFamily="34" charset="0"/>
                <a:ea typeface="標楷體" panose="03000509000000000000" pitchFamily="65" charset="-120"/>
                <a:cs typeface="Arial" panose="020B0604020202020204" pitchFamily="34" charset="0"/>
              </a:rPr>
              <a:t>，請實習股長通報實習組，以利填報職業安全衛生資訊網。如情況嚴重應送醫處理，事後請任課教師填寫</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意外事故報告表</a:t>
            </a:r>
            <a:r>
              <a:rPr lang="zh-TW" altLang="zh-TW" dirty="0">
                <a:latin typeface="Arial" panose="020B0604020202020204" pitchFamily="34" charset="0"/>
                <a:ea typeface="標楷體" panose="03000509000000000000" pitchFamily="65" charset="-120"/>
                <a:cs typeface="Arial" panose="020B0604020202020204" pitchFamily="34" charset="0"/>
              </a:rPr>
              <a:t>備查。</a:t>
            </a:r>
            <a:endParaRPr lang="en-US" altLang="zh-TW" dirty="0">
              <a:latin typeface="Arial" panose="020B0604020202020204" pitchFamily="34" charset="0"/>
              <a:ea typeface="標楷體" panose="03000509000000000000" pitchFamily="65" charset="-120"/>
              <a:cs typeface="Arial" panose="020B0604020202020204" pitchFamily="34" charset="0"/>
            </a:endParaRPr>
          </a:p>
          <a:p>
            <a:endParaRPr lang="zh-TW" altLang="zh-TW" dirty="0">
              <a:latin typeface="Arial" panose="020B0604020202020204" pitchFamily="34" charset="0"/>
              <a:ea typeface="標楷體" panose="03000509000000000000" pitchFamily="65" charset="-120"/>
              <a:cs typeface="Arial" panose="020B0604020202020204" pitchFamily="34" charset="0"/>
            </a:endParaRPr>
          </a:p>
        </p:txBody>
      </p:sp>
      <p:sp>
        <p:nvSpPr>
          <p:cNvPr id="7" name="標題 3">
            <a:extLst>
              <a:ext uri="{FF2B5EF4-FFF2-40B4-BE49-F238E27FC236}">
                <a16:creationId xmlns:a16="http://schemas.microsoft.com/office/drawing/2014/main" id="{778C596E-540F-4C30-B911-1155B37C4865}"/>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spTree>
    <p:extLst>
      <p:ext uri="{BB962C8B-B14F-4D97-AF65-F5344CB8AC3E}">
        <p14:creationId xmlns:p14="http://schemas.microsoft.com/office/powerpoint/2010/main" val="2110859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113111"/>
            <a:ext cx="10652051" cy="5255605"/>
          </a:xfrm>
        </p:spPr>
        <p:txBody>
          <a:bodyPr>
            <a:noAutofit/>
          </a:bodyPr>
          <a:lstStyle/>
          <a:p>
            <a:pPr lvl="0">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若發生意外傷害事件，請</a:t>
            </a:r>
            <a:r>
              <a:rPr lang="zh-TW" altLang="zh-TW" dirty="0">
                <a:solidFill>
                  <a:srgbClr val="FF0000"/>
                </a:solidFill>
                <a:latin typeface="Arial" panose="020B0604020202020204" pitchFamily="34" charset="0"/>
                <a:ea typeface="標楷體" panose="03000509000000000000" pitchFamily="65" charset="-120"/>
                <a:cs typeface="Arial" panose="020B0604020202020204" pitchFamily="34" charset="0"/>
              </a:rPr>
              <a:t>立即通報</a:t>
            </a:r>
            <a:r>
              <a:rPr lang="zh-TW" altLang="zh-TW" dirty="0">
                <a:latin typeface="Arial" panose="020B0604020202020204" pitchFamily="34" charset="0"/>
                <a:ea typeface="標楷體" panose="03000509000000000000" pitchFamily="65" charset="-120"/>
                <a:cs typeface="Arial" panose="020B0604020202020204" pitchFamily="34" charset="0"/>
              </a:rPr>
              <a:t>，領班於工場日誌記事欄內紀錄備查，並詳實填寫校園實驗室、實習</a:t>
            </a:r>
            <a:r>
              <a:rPr lang="en-US" altLang="zh-TW" dirty="0">
                <a:latin typeface="Arial" panose="020B0604020202020204" pitchFamily="34" charset="0"/>
                <a:ea typeface="標楷體" panose="03000509000000000000" pitchFamily="65" charset="-120"/>
                <a:cs typeface="Arial" panose="020B0604020202020204" pitchFamily="34" charset="0"/>
              </a:rPr>
              <a:t>(</a:t>
            </a:r>
            <a:r>
              <a:rPr lang="zh-TW" altLang="zh-TW" dirty="0">
                <a:latin typeface="Arial" panose="020B0604020202020204" pitchFamily="34" charset="0"/>
                <a:ea typeface="標楷體" panose="03000509000000000000" pitchFamily="65" charset="-120"/>
                <a:cs typeface="Arial" panose="020B0604020202020204" pitchFamily="34" charset="0"/>
              </a:rPr>
              <a:t>驗</a:t>
            </a:r>
            <a:r>
              <a:rPr lang="en-US" altLang="zh-TW" dirty="0">
                <a:latin typeface="Arial" panose="020B0604020202020204" pitchFamily="34" charset="0"/>
                <a:ea typeface="標楷體" panose="03000509000000000000" pitchFamily="65" charset="-120"/>
                <a:cs typeface="Arial" panose="020B0604020202020204" pitchFamily="34" charset="0"/>
              </a:rPr>
              <a:t>)</a:t>
            </a:r>
            <a:r>
              <a:rPr lang="zh-TW" altLang="zh-TW" dirty="0">
                <a:latin typeface="Arial" panose="020B0604020202020204" pitchFamily="34" charset="0"/>
                <a:ea typeface="標楷體" panose="03000509000000000000" pitchFamily="65" charset="-120"/>
                <a:cs typeface="Arial" panose="020B0604020202020204" pitchFamily="34" charset="0"/>
              </a:rPr>
              <a:t>工場</a:t>
            </a:r>
            <a:r>
              <a:rPr lang="en-US" altLang="zh-TW" dirty="0">
                <a:latin typeface="Arial" panose="020B0604020202020204" pitchFamily="34" charset="0"/>
                <a:ea typeface="標楷體" panose="03000509000000000000" pitchFamily="65" charset="-120"/>
                <a:cs typeface="Arial" panose="020B0604020202020204" pitchFamily="34" charset="0"/>
              </a:rPr>
              <a:t>(</a:t>
            </a:r>
            <a:r>
              <a:rPr lang="zh-TW" altLang="zh-TW" dirty="0">
                <a:latin typeface="Arial" panose="020B0604020202020204" pitchFamily="34" charset="0"/>
                <a:ea typeface="標楷體" panose="03000509000000000000" pitchFamily="65" charset="-120"/>
                <a:cs typeface="Arial" panose="020B0604020202020204" pitchFamily="34" charset="0"/>
              </a:rPr>
              <a:t>室</a:t>
            </a:r>
            <a:r>
              <a:rPr lang="en-US" altLang="zh-TW" dirty="0">
                <a:latin typeface="Arial" panose="020B0604020202020204" pitchFamily="34" charset="0"/>
                <a:ea typeface="標楷體" panose="03000509000000000000" pitchFamily="65" charset="-120"/>
                <a:cs typeface="Arial" panose="020B0604020202020204" pitchFamily="34" charset="0"/>
              </a:rPr>
              <a:t>)</a:t>
            </a:r>
            <a:r>
              <a:rPr lang="zh-TW" altLang="zh-TW" dirty="0">
                <a:latin typeface="Arial" panose="020B0604020202020204" pitchFamily="34" charset="0"/>
                <a:ea typeface="標楷體" panose="03000509000000000000" pitchFamily="65" charset="-120"/>
                <a:cs typeface="Arial" panose="020B0604020202020204" pitchFamily="34" charset="0"/>
              </a:rPr>
              <a:t>意外傷害記錄表，通報後教育部將會派員至校實地訪查。</a:t>
            </a:r>
          </a:p>
          <a:p>
            <a:pPr>
              <a:buFont typeface="Wingdings" panose="05000000000000000000" pitchFamily="2" charset="2"/>
              <a:buChar char="l"/>
            </a:pPr>
            <a:r>
              <a:rPr lang="zh-TW" altLang="zh-TW" dirty="0">
                <a:solidFill>
                  <a:srgbClr val="FF0000"/>
                </a:solidFill>
                <a:latin typeface="Arial" panose="020B0604020202020204" pitchFamily="34" charset="0"/>
                <a:ea typeface="標楷體" panose="03000509000000000000" pitchFamily="65" charset="-120"/>
                <a:cs typeface="Arial" panose="020B0604020202020204" pitchFamily="34" charset="0"/>
              </a:rPr>
              <a:t>教師於各實習課程進行中，應避免有離開工場、教室之情事</a:t>
            </a:r>
            <a:r>
              <a:rPr lang="zh-TW" altLang="zh-TW" dirty="0">
                <a:latin typeface="Arial" panose="020B0604020202020204" pitchFamily="34" charset="0"/>
                <a:ea typeface="標楷體" panose="03000509000000000000" pitchFamily="65" charset="-120"/>
                <a:cs typeface="Arial" panose="020B0604020202020204" pitchFamily="34" charset="0"/>
              </a:rPr>
              <a:t>，以維護學生之安全與權利。依據學校職業安全衛生管理要點，第二十五，未滿十八歲學生進行第一項工作</a:t>
            </a:r>
            <a:r>
              <a:rPr lang="en-US" altLang="zh-TW" dirty="0">
                <a:latin typeface="Arial" panose="020B0604020202020204" pitchFamily="34" charset="0"/>
                <a:ea typeface="標楷體" panose="03000509000000000000" pitchFamily="65" charset="-120"/>
                <a:cs typeface="Arial" panose="020B0604020202020204" pitchFamily="34" charset="0"/>
              </a:rPr>
              <a:t>(</a:t>
            </a:r>
            <a:r>
              <a:rPr lang="zh-TW" altLang="zh-TW" dirty="0">
                <a:latin typeface="Arial" panose="020B0604020202020204" pitchFamily="34" charset="0"/>
                <a:ea typeface="標楷體" panose="03000509000000000000" pitchFamily="65" charset="-120"/>
                <a:cs typeface="Arial" panose="020B0604020202020204" pitchFamily="34" charset="0"/>
              </a:rPr>
              <a:t>職安法所規定之危險性或有害性工作</a:t>
            </a:r>
            <a:r>
              <a:rPr lang="en-US" altLang="zh-TW" dirty="0">
                <a:latin typeface="Arial" panose="020B0604020202020204" pitchFamily="34" charset="0"/>
                <a:ea typeface="標楷體" panose="03000509000000000000" pitchFamily="65" charset="-120"/>
                <a:cs typeface="Arial" panose="020B0604020202020204" pitchFamily="34" charset="0"/>
              </a:rPr>
              <a:t>)</a:t>
            </a:r>
            <a:r>
              <a:rPr lang="zh-TW" altLang="zh-TW" dirty="0">
                <a:latin typeface="Arial" panose="020B0604020202020204" pitchFamily="34" charset="0"/>
                <a:ea typeface="標楷體" panose="03000509000000000000" pitchFamily="65" charset="-120"/>
                <a:cs typeface="Arial" panose="020B0604020202020204" pitchFamily="34" charset="0"/>
              </a:rPr>
              <a:t>學習，應有具備資格之教師或教學助理陪同親自操作，並予於指導。</a:t>
            </a:r>
            <a:endParaRPr lang="en-US" altLang="zh-TW" dirty="0">
              <a:latin typeface="Arial" panose="020B0604020202020204" pitchFamily="34" charset="0"/>
              <a:ea typeface="標楷體" panose="03000509000000000000" pitchFamily="65" charset="-120"/>
              <a:cs typeface="Arial" panose="020B0604020202020204" pitchFamily="34" charset="0"/>
            </a:endParaRPr>
          </a:p>
          <a:p>
            <a:pPr lvl="0">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請本校實習</a:t>
            </a:r>
            <a:r>
              <a:rPr lang="en-US" altLang="zh-TW" dirty="0">
                <a:latin typeface="Arial" panose="020B0604020202020204" pitchFamily="34" charset="0"/>
                <a:ea typeface="標楷體" panose="03000509000000000000" pitchFamily="65" charset="-120"/>
                <a:cs typeface="Arial" panose="020B0604020202020204" pitchFamily="34" charset="0"/>
              </a:rPr>
              <a:t>(</a:t>
            </a:r>
            <a:r>
              <a:rPr lang="zh-TW" altLang="zh-TW" dirty="0">
                <a:latin typeface="Arial" panose="020B0604020202020204" pitchFamily="34" charset="0"/>
                <a:ea typeface="標楷體" panose="03000509000000000000" pitchFamily="65" charset="-120"/>
                <a:cs typeface="Arial" panose="020B0604020202020204" pitchFamily="34" charset="0"/>
              </a:rPr>
              <a:t>驗</a:t>
            </a:r>
            <a:r>
              <a:rPr lang="en-US" altLang="zh-TW" dirty="0">
                <a:latin typeface="Arial" panose="020B0604020202020204" pitchFamily="34" charset="0"/>
                <a:ea typeface="標楷體" panose="03000509000000000000" pitchFamily="65" charset="-120"/>
                <a:cs typeface="Arial" panose="020B0604020202020204" pitchFamily="34" charset="0"/>
              </a:rPr>
              <a:t>)</a:t>
            </a:r>
            <a:r>
              <a:rPr lang="zh-TW" altLang="zh-TW" dirty="0">
                <a:latin typeface="Arial" panose="020B0604020202020204" pitchFamily="34" charset="0"/>
                <a:ea typeface="標楷體" panose="03000509000000000000" pitchFamily="65" charset="-120"/>
                <a:cs typeface="Arial" panose="020B0604020202020204" pitchFamily="34" charset="0"/>
              </a:rPr>
              <a:t>工場</a:t>
            </a:r>
            <a:r>
              <a:rPr lang="en-US" altLang="zh-TW" dirty="0">
                <a:latin typeface="Arial" panose="020B0604020202020204" pitchFamily="34" charset="0"/>
                <a:ea typeface="標楷體" panose="03000509000000000000" pitchFamily="65" charset="-120"/>
                <a:cs typeface="Arial" panose="020B0604020202020204" pitchFamily="34" charset="0"/>
              </a:rPr>
              <a:t>(</a:t>
            </a:r>
            <a:r>
              <a:rPr lang="zh-TW" altLang="zh-TW" dirty="0">
                <a:latin typeface="Arial" panose="020B0604020202020204" pitchFamily="34" charset="0"/>
                <a:ea typeface="標楷體" panose="03000509000000000000" pitchFamily="65" charset="-120"/>
                <a:cs typeface="Arial" panose="020B0604020202020204" pitchFamily="34" charset="0"/>
              </a:rPr>
              <a:t>室</a:t>
            </a:r>
            <a:r>
              <a:rPr lang="en-US" altLang="zh-TW" dirty="0">
                <a:latin typeface="Arial" panose="020B0604020202020204" pitchFamily="34" charset="0"/>
                <a:ea typeface="標楷體" panose="03000509000000000000" pitchFamily="65" charset="-120"/>
                <a:cs typeface="Arial" panose="020B0604020202020204" pitchFamily="34" charset="0"/>
              </a:rPr>
              <a:t>)</a:t>
            </a:r>
            <a:r>
              <a:rPr lang="zh-TW" altLang="zh-TW" dirty="0">
                <a:latin typeface="Arial" panose="020B0604020202020204" pitchFamily="34" charset="0"/>
                <a:ea typeface="標楷體" panose="03000509000000000000" pitchFamily="65" charset="-120"/>
                <a:cs typeface="Arial" panose="020B0604020202020204" pitchFamily="34" charset="0"/>
              </a:rPr>
              <a:t>管理人員，賡續加強各項設備及機具本質安全，尤其在各項設施及機具之維護管理措施、機具防護罩、轉動部位及刀具危險標示、張貼安全標語或海報等方面加強辦理。</a:t>
            </a:r>
            <a:endParaRPr lang="en-US" altLang="zh-TW" dirty="0">
              <a:latin typeface="Arial" panose="020B0604020202020204" pitchFamily="34" charset="0"/>
              <a:ea typeface="標楷體" panose="03000509000000000000" pitchFamily="65" charset="-120"/>
              <a:cs typeface="Arial" panose="020B0604020202020204" pitchFamily="34" charset="0"/>
            </a:endParaRPr>
          </a:p>
        </p:txBody>
      </p:sp>
      <p:sp>
        <p:nvSpPr>
          <p:cNvPr id="7" name="標題 3">
            <a:extLst>
              <a:ext uri="{FF2B5EF4-FFF2-40B4-BE49-F238E27FC236}">
                <a16:creationId xmlns:a16="http://schemas.microsoft.com/office/drawing/2014/main" id="{7656C2CB-994C-4E4E-B238-C4901F5BF7A2}"/>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spTree>
    <p:extLst>
      <p:ext uri="{BB962C8B-B14F-4D97-AF65-F5344CB8AC3E}">
        <p14:creationId xmlns:p14="http://schemas.microsoft.com/office/powerpoint/2010/main" val="1816625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113112"/>
            <a:ext cx="10652051" cy="4110052"/>
          </a:xfrm>
        </p:spPr>
        <p:txBody>
          <a:bodyPr>
            <a:noAutofit/>
          </a:bodyPr>
          <a:lstStyle/>
          <a:p>
            <a:pPr>
              <a:buFont typeface="Wingdings" panose="05000000000000000000" pitchFamily="2" charset="2"/>
              <a:buChar char="l"/>
            </a:pPr>
            <a:r>
              <a:rPr lang="zh-TW" altLang="zh-TW" sz="3200" dirty="0">
                <a:latin typeface="Arial" panose="020B0604020202020204" pitchFamily="34" charset="0"/>
                <a:ea typeface="標楷體" panose="03000509000000000000" pitchFamily="65" charset="-120"/>
                <a:cs typeface="Arial" panose="020B0604020202020204" pitchFamily="34" charset="0"/>
              </a:rPr>
              <a:t>每學期上課首週，請專業群科教師實施</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工場安全衛生教育</a:t>
            </a:r>
            <a:r>
              <a:rPr lang="zh-TW" altLang="zh-TW" sz="3200" dirty="0">
                <a:latin typeface="Arial" panose="020B0604020202020204" pitchFamily="34" charset="0"/>
                <a:ea typeface="標楷體" panose="03000509000000000000" pitchFamily="65" charset="-120"/>
                <a:cs typeface="Arial" panose="020B0604020202020204" pitchFamily="34" charset="0"/>
              </a:rPr>
              <a:t>課程，並進行危害告知及上課應注意事項，提醒學生設備按作業標準操作，不得於工場或專業教室內外嬉鬧等，以維護師生安全，降低學生工安意外之發生。</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l"/>
            </a:pP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l"/>
            </a:pPr>
            <a:r>
              <a:rPr lang="zh-TW" altLang="zh-TW" sz="3200" dirty="0">
                <a:latin typeface="Arial" panose="020B0604020202020204" pitchFamily="34" charset="0"/>
                <a:ea typeface="標楷體" panose="03000509000000000000" pitchFamily="65" charset="-120"/>
                <a:cs typeface="Arial" panose="020B0604020202020204" pitchFamily="34" charset="0"/>
              </a:rPr>
              <a:t>請實習課任課教師協助掌握學生學習動態，工場之機具、儀器等設備，</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在學生操作前請務必詳加說明並示範，以防止因操作不慎而發生意外</a:t>
            </a:r>
            <a:r>
              <a:rPr lang="zh-TW" altLang="zh-TW" sz="3200" dirty="0">
                <a:latin typeface="Arial" panose="020B0604020202020204" pitchFamily="34" charset="0"/>
                <a:ea typeface="標楷體" panose="03000509000000000000" pitchFamily="65" charset="-120"/>
                <a:cs typeface="Arial" panose="020B0604020202020204" pitchFamily="34" charset="0"/>
              </a:rPr>
              <a:t>，以符合職業安全衛生相關規定</a:t>
            </a:r>
            <a:r>
              <a:rPr lang="zh-TW" altLang="en-US" sz="3200" dirty="0">
                <a:latin typeface="Arial" panose="020B0604020202020204" pitchFamily="34" charset="0"/>
                <a:ea typeface="標楷體" panose="03000509000000000000" pitchFamily="65" charset="-120"/>
                <a:cs typeface="Arial" panose="020B0604020202020204" pitchFamily="34" charset="0"/>
              </a:rPr>
              <a:t>。</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l"/>
            </a:pPr>
            <a:endParaRPr lang="en-US" altLang="zh-TW" sz="3200" dirty="0">
              <a:latin typeface="Arial" panose="020B0604020202020204" pitchFamily="34" charset="0"/>
              <a:ea typeface="標楷體" panose="03000509000000000000" pitchFamily="65" charset="-120"/>
              <a:cs typeface="Arial" panose="020B0604020202020204" pitchFamily="34" charset="0"/>
            </a:endParaRPr>
          </a:p>
        </p:txBody>
      </p:sp>
      <p:sp>
        <p:nvSpPr>
          <p:cNvPr id="6" name="標題 3">
            <a:extLst>
              <a:ext uri="{FF2B5EF4-FFF2-40B4-BE49-F238E27FC236}">
                <a16:creationId xmlns:a16="http://schemas.microsoft.com/office/drawing/2014/main" id="{B3E78A75-0F12-4CC4-B648-E408E3E13C0C}"/>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spTree>
    <p:extLst>
      <p:ext uri="{BB962C8B-B14F-4D97-AF65-F5344CB8AC3E}">
        <p14:creationId xmlns:p14="http://schemas.microsoft.com/office/powerpoint/2010/main" val="3505645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113112"/>
            <a:ext cx="10652051" cy="1025932"/>
          </a:xfrm>
        </p:spPr>
        <p:txBody>
          <a:bodyPr>
            <a:noAutofit/>
          </a:bodyPr>
          <a:lstStyle/>
          <a:p>
            <a:pPr lvl="0">
              <a:buFont typeface="Wingdings" panose="05000000000000000000" pitchFamily="2" charset="2"/>
              <a:buChar char="l"/>
            </a:pPr>
            <a:r>
              <a:rPr lang="zh-TW" altLang="zh-TW" sz="3200" dirty="0"/>
              <a:t>國立鳳山高級商工職業學校緊急應變小組人員名冊，依職務異動修正如</a:t>
            </a:r>
            <a:r>
              <a:rPr lang="zh-TW" altLang="en-US" sz="3200" dirty="0"/>
              <a:t>下</a:t>
            </a:r>
            <a:r>
              <a:rPr lang="zh-TW" altLang="zh-TW" sz="3200" dirty="0"/>
              <a:t>。</a:t>
            </a:r>
            <a:endParaRPr lang="zh-TW" altLang="zh-TW" dirty="0"/>
          </a:p>
        </p:txBody>
      </p:sp>
      <p:graphicFrame>
        <p:nvGraphicFramePr>
          <p:cNvPr id="6" name="表格 5">
            <a:extLst>
              <a:ext uri="{FF2B5EF4-FFF2-40B4-BE49-F238E27FC236}">
                <a16:creationId xmlns:a16="http://schemas.microsoft.com/office/drawing/2014/main" id="{CC2B7892-A8E8-47FB-8A31-051001334C4C}"/>
              </a:ext>
            </a:extLst>
          </p:cNvPr>
          <p:cNvGraphicFramePr>
            <a:graphicFrameLocks noGrp="1"/>
          </p:cNvGraphicFramePr>
          <p:nvPr>
            <p:extLst>
              <p:ext uri="{D42A27DB-BD31-4B8C-83A1-F6EECF244321}">
                <p14:modId xmlns:p14="http://schemas.microsoft.com/office/powerpoint/2010/main" val="741244170"/>
              </p:ext>
            </p:extLst>
          </p:nvPr>
        </p:nvGraphicFramePr>
        <p:xfrm>
          <a:off x="1241999" y="2139044"/>
          <a:ext cx="9708002" cy="3943098"/>
        </p:xfrm>
        <a:graphic>
          <a:graphicData uri="http://schemas.openxmlformats.org/drawingml/2006/table">
            <a:tbl>
              <a:tblPr>
                <a:tableStyleId>{5C22544A-7EE6-4342-B048-85BDC9FD1C3A}</a:tableStyleId>
              </a:tblPr>
              <a:tblGrid>
                <a:gridCol w="852363">
                  <a:extLst>
                    <a:ext uri="{9D8B030D-6E8A-4147-A177-3AD203B41FA5}">
                      <a16:colId xmlns:a16="http://schemas.microsoft.com/office/drawing/2014/main" val="2976618844"/>
                    </a:ext>
                  </a:extLst>
                </a:gridCol>
                <a:gridCol w="1801805">
                  <a:extLst>
                    <a:ext uri="{9D8B030D-6E8A-4147-A177-3AD203B41FA5}">
                      <a16:colId xmlns:a16="http://schemas.microsoft.com/office/drawing/2014/main" val="1755280714"/>
                    </a:ext>
                  </a:extLst>
                </a:gridCol>
                <a:gridCol w="1384361">
                  <a:extLst>
                    <a:ext uri="{9D8B030D-6E8A-4147-A177-3AD203B41FA5}">
                      <a16:colId xmlns:a16="http://schemas.microsoft.com/office/drawing/2014/main" val="2182794598"/>
                    </a:ext>
                  </a:extLst>
                </a:gridCol>
                <a:gridCol w="5669473">
                  <a:extLst>
                    <a:ext uri="{9D8B030D-6E8A-4147-A177-3AD203B41FA5}">
                      <a16:colId xmlns:a16="http://schemas.microsoft.com/office/drawing/2014/main" val="3405267835"/>
                    </a:ext>
                  </a:extLst>
                </a:gridCol>
              </a:tblGrid>
              <a:tr h="362214">
                <a:tc>
                  <a:txBody>
                    <a:bodyPr/>
                    <a:lstStyle/>
                    <a:p>
                      <a:pPr algn="ctr">
                        <a:spcAft>
                          <a:spcPts val="0"/>
                        </a:spcAft>
                      </a:pPr>
                      <a:r>
                        <a:rPr lang="zh-TW" sz="1800" kern="0" dirty="0">
                          <a:effectLst/>
                          <a:latin typeface="Arial" panose="020B0604020202020204" pitchFamily="34" charset="0"/>
                          <a:ea typeface="標楷體" panose="03000509000000000000" pitchFamily="65" charset="-120"/>
                          <a:cs typeface="Arial" panose="020B0604020202020204" pitchFamily="34" charset="0"/>
                        </a:rPr>
                        <a:t>編號</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0" dirty="0">
                          <a:effectLst/>
                          <a:latin typeface="Arial" panose="020B0604020202020204" pitchFamily="34" charset="0"/>
                          <a:ea typeface="標楷體" panose="03000509000000000000" pitchFamily="65" charset="-120"/>
                          <a:cs typeface="Arial" panose="020B0604020202020204" pitchFamily="34" charset="0"/>
                        </a:rPr>
                        <a:t>職</a:t>
                      </a:r>
                      <a:r>
                        <a:rPr lang="en-US" sz="1800" kern="0" dirty="0">
                          <a:effectLst/>
                          <a:latin typeface="Arial" panose="020B0604020202020204" pitchFamily="34" charset="0"/>
                          <a:ea typeface="標楷體" panose="03000509000000000000" pitchFamily="65" charset="-120"/>
                          <a:cs typeface="Arial" panose="020B0604020202020204" pitchFamily="34" charset="0"/>
                        </a:rPr>
                        <a:t>  </a:t>
                      </a:r>
                      <a:r>
                        <a:rPr lang="zh-TW" sz="1800" kern="0" dirty="0">
                          <a:effectLst/>
                          <a:latin typeface="Arial" panose="020B0604020202020204" pitchFamily="34" charset="0"/>
                          <a:ea typeface="標楷體" panose="03000509000000000000" pitchFamily="65" charset="-120"/>
                          <a:cs typeface="Arial" panose="020B0604020202020204" pitchFamily="34" charset="0"/>
                        </a:rPr>
                        <a:t>稱</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0" dirty="0">
                          <a:effectLst/>
                          <a:latin typeface="Arial" panose="020B0604020202020204" pitchFamily="34" charset="0"/>
                          <a:ea typeface="標楷體" panose="03000509000000000000" pitchFamily="65" charset="-120"/>
                          <a:cs typeface="Arial" panose="020B0604020202020204" pitchFamily="34" charset="0"/>
                        </a:rPr>
                        <a:t>姓名</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0" dirty="0">
                          <a:effectLst/>
                          <a:latin typeface="Arial" panose="020B0604020202020204" pitchFamily="34" charset="0"/>
                          <a:ea typeface="標楷體" panose="03000509000000000000" pitchFamily="65" charset="-120"/>
                          <a:cs typeface="Arial" panose="020B0604020202020204" pitchFamily="34" charset="0"/>
                        </a:rPr>
                        <a:t>任務編組</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extLst>
                  <a:ext uri="{0D108BD9-81ED-4DB2-BD59-A6C34878D82A}">
                    <a16:rowId xmlns:a16="http://schemas.microsoft.com/office/drawing/2014/main" val="851222354"/>
                  </a:ext>
                </a:extLst>
              </a:tr>
              <a:tr h="362214">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1</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校長</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林建宏</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總指揮官</a:t>
                      </a:r>
                    </a:p>
                  </a:txBody>
                  <a:tcPr marL="17780" marR="17780" marT="0" marB="0"/>
                </a:tc>
                <a:extLst>
                  <a:ext uri="{0D108BD9-81ED-4DB2-BD59-A6C34878D82A}">
                    <a16:rowId xmlns:a16="http://schemas.microsoft.com/office/drawing/2014/main" val="1825303549"/>
                  </a:ext>
                </a:extLst>
              </a:tr>
              <a:tr h="362214">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校長秘書</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陳怡心</a:t>
                      </a:r>
                    </a:p>
                  </a:txBody>
                  <a:tcPr marL="17780" marR="17780" marT="0" marB="0"/>
                </a:tc>
                <a:tc>
                  <a:txBody>
                    <a:bodyPr/>
                    <a:lstStyle/>
                    <a:p>
                      <a:pP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發言人</a:t>
                      </a:r>
                    </a:p>
                  </a:txBody>
                  <a:tcPr marL="17780" marR="17780" marT="0" marB="0"/>
                </a:tc>
                <a:extLst>
                  <a:ext uri="{0D108BD9-81ED-4DB2-BD59-A6C34878D82A}">
                    <a16:rowId xmlns:a16="http://schemas.microsoft.com/office/drawing/2014/main" val="658523999"/>
                  </a:ext>
                </a:extLst>
              </a:tr>
              <a:tr h="362214">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3</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實習主任</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康木全</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兼工安中心執行秘書、現場指揮官</a:t>
                      </a:r>
                    </a:p>
                  </a:txBody>
                  <a:tcPr marL="17780" marR="17780" marT="0" marB="0"/>
                </a:tc>
                <a:extLst>
                  <a:ext uri="{0D108BD9-81ED-4DB2-BD59-A6C34878D82A}">
                    <a16:rowId xmlns:a16="http://schemas.microsoft.com/office/drawing/2014/main" val="3964491577"/>
                  </a:ext>
                </a:extLst>
              </a:tr>
              <a:tr h="320958">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總務主任</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黃鈿珍</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副指揮官</a:t>
                      </a:r>
                    </a:p>
                  </a:txBody>
                  <a:tcPr marL="17780" marR="17780" marT="0" marB="0"/>
                </a:tc>
                <a:extLst>
                  <a:ext uri="{0D108BD9-81ED-4DB2-BD59-A6C34878D82A}">
                    <a16:rowId xmlns:a16="http://schemas.microsoft.com/office/drawing/2014/main" val="1593748049"/>
                  </a:ext>
                </a:extLst>
              </a:tr>
              <a:tr h="362214">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5</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文書組長</a:t>
                      </a:r>
                    </a:p>
                  </a:txBody>
                  <a:tcPr marL="17780" marR="17780" marT="0" marB="0"/>
                </a:tc>
                <a:tc>
                  <a:txBody>
                    <a:bodyPr/>
                    <a:lstStyle/>
                    <a:p>
                      <a:pPr algn="ctr">
                        <a:spcAft>
                          <a:spcPts val="0"/>
                        </a:spcAft>
                      </a:pPr>
                      <a:r>
                        <a:rPr lang="zh-TW" altLang="en-US" sz="1800" kern="100" dirty="0">
                          <a:effectLst/>
                          <a:latin typeface="Arial" panose="020B0604020202020204" pitchFamily="34" charset="0"/>
                          <a:ea typeface="標楷體" panose="03000509000000000000" pitchFamily="65" charset="-120"/>
                          <a:cs typeface="Arial" panose="020B0604020202020204" pitchFamily="34" charset="0"/>
                        </a:rPr>
                        <a:t>潘振良</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副指揮官組員</a:t>
                      </a:r>
                    </a:p>
                  </a:txBody>
                  <a:tcPr marL="17780" marR="17780" marT="0" marB="0"/>
                </a:tc>
                <a:extLst>
                  <a:ext uri="{0D108BD9-81ED-4DB2-BD59-A6C34878D82A}">
                    <a16:rowId xmlns:a16="http://schemas.microsoft.com/office/drawing/2014/main" val="3360127145"/>
                  </a:ext>
                </a:extLst>
              </a:tr>
              <a:tr h="362214">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6</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出納組長</a:t>
                      </a:r>
                    </a:p>
                  </a:txBody>
                  <a:tcPr marL="17780" marR="17780" marT="0" marB="0"/>
                </a:tc>
                <a:tc>
                  <a:txBody>
                    <a:bodyPr/>
                    <a:lstStyle/>
                    <a:p>
                      <a:pPr algn="ctr">
                        <a:spcAft>
                          <a:spcPts val="0"/>
                        </a:spcAft>
                      </a:pPr>
                      <a:r>
                        <a:rPr lang="zh-TW" altLang="en-US" sz="1800" kern="100" dirty="0">
                          <a:solidFill>
                            <a:srgbClr val="FF0000"/>
                          </a:solidFill>
                          <a:effectLst/>
                          <a:latin typeface="Arial" panose="020B0604020202020204" pitchFamily="34" charset="0"/>
                          <a:ea typeface="標楷體" panose="03000509000000000000" pitchFamily="65" charset="-120"/>
                          <a:cs typeface="Arial" panose="020B0604020202020204" pitchFamily="34" charset="0"/>
                        </a:rPr>
                        <a:t>葉桂碧</a:t>
                      </a:r>
                      <a:endParaRPr lang="zh-TW" altLang="zh-TW" sz="1800" kern="100" dirty="0">
                        <a:solidFill>
                          <a:srgbClr val="FF0000"/>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副指揮官組員</a:t>
                      </a:r>
                    </a:p>
                  </a:txBody>
                  <a:tcPr marL="17780" marR="17780" marT="0" marB="0"/>
                </a:tc>
                <a:extLst>
                  <a:ext uri="{0D108BD9-81ED-4DB2-BD59-A6C34878D82A}">
                    <a16:rowId xmlns:a16="http://schemas.microsoft.com/office/drawing/2014/main" val="2335710256"/>
                  </a:ext>
                </a:extLst>
              </a:tr>
              <a:tr h="362214">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7</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圖書館主任</a:t>
                      </a: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蘇文彬</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公關組</a:t>
                      </a:r>
                    </a:p>
                  </a:txBody>
                  <a:tcPr marL="17780" marR="17780" marT="0" marB="0"/>
                </a:tc>
                <a:extLst>
                  <a:ext uri="{0D108BD9-81ED-4DB2-BD59-A6C34878D82A}">
                    <a16:rowId xmlns:a16="http://schemas.microsoft.com/office/drawing/2014/main" val="2767540433"/>
                  </a:ext>
                </a:extLst>
              </a:tr>
              <a:tr h="362214">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8</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教務主任</a:t>
                      </a: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賴麗卿</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公關組</a:t>
                      </a:r>
                    </a:p>
                  </a:txBody>
                  <a:tcPr marL="17780" marR="17780" marT="0" marB="0"/>
                </a:tc>
                <a:extLst>
                  <a:ext uri="{0D108BD9-81ED-4DB2-BD59-A6C34878D82A}">
                    <a16:rowId xmlns:a16="http://schemas.microsoft.com/office/drawing/2014/main" val="2742441402"/>
                  </a:ext>
                </a:extLst>
              </a:tr>
              <a:tr h="362214">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9</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學務主任</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陳昭華</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通報中心</a:t>
                      </a:r>
                    </a:p>
                  </a:txBody>
                  <a:tcPr marL="17780" marR="17780" marT="0" marB="0"/>
                </a:tc>
                <a:extLst>
                  <a:ext uri="{0D108BD9-81ED-4DB2-BD59-A6C34878D82A}">
                    <a16:rowId xmlns:a16="http://schemas.microsoft.com/office/drawing/2014/main" val="1946694367"/>
                  </a:ext>
                </a:extLst>
              </a:tr>
              <a:tr h="362214">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10</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進修部主任</a:t>
                      </a:r>
                    </a:p>
                  </a:txBody>
                  <a:tcPr marL="17780" marR="17780" marT="0" marB="0"/>
                </a:tc>
                <a:tc>
                  <a:txBody>
                    <a:bodyPr/>
                    <a:lstStyle/>
                    <a:p>
                      <a:pPr algn="ctr">
                        <a:spcAft>
                          <a:spcPts val="0"/>
                        </a:spcAft>
                      </a:pPr>
                      <a:r>
                        <a:rPr lang="zh-TW" altLang="en-US" sz="1800" kern="100" dirty="0">
                          <a:effectLst/>
                          <a:latin typeface="Arial" panose="020B0604020202020204" pitchFamily="34" charset="0"/>
                          <a:ea typeface="標楷體" panose="03000509000000000000" pitchFamily="65" charset="-120"/>
                          <a:cs typeface="Arial" panose="020B0604020202020204" pitchFamily="34" charset="0"/>
                        </a:rPr>
                        <a:t>張珃君</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公關組</a:t>
                      </a:r>
                    </a:p>
                  </a:txBody>
                  <a:tcPr marL="17780" marR="17780" marT="0" marB="0"/>
                </a:tc>
                <a:extLst>
                  <a:ext uri="{0D108BD9-81ED-4DB2-BD59-A6C34878D82A}">
                    <a16:rowId xmlns:a16="http://schemas.microsoft.com/office/drawing/2014/main" val="1297763075"/>
                  </a:ext>
                </a:extLst>
              </a:tr>
            </a:tbl>
          </a:graphicData>
        </a:graphic>
      </p:graphicFrame>
      <p:sp>
        <p:nvSpPr>
          <p:cNvPr id="9" name="標題 3">
            <a:extLst>
              <a:ext uri="{FF2B5EF4-FFF2-40B4-BE49-F238E27FC236}">
                <a16:creationId xmlns:a16="http://schemas.microsoft.com/office/drawing/2014/main" id="{E6AA21D6-9673-4145-A465-718D7727C4EF}"/>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spTree>
    <p:extLst>
      <p:ext uri="{BB962C8B-B14F-4D97-AF65-F5344CB8AC3E}">
        <p14:creationId xmlns:p14="http://schemas.microsoft.com/office/powerpoint/2010/main" val="2793144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1">
            <a:extLst>
              <a:ext uri="{FF2B5EF4-FFF2-40B4-BE49-F238E27FC236}">
                <a16:creationId xmlns:a16="http://schemas.microsoft.com/office/drawing/2014/main" id="{83BFE730-0CEB-4715-8269-DF6A565A25F8}"/>
              </a:ext>
            </a:extLst>
          </p:cNvPr>
          <p:cNvGraphicFramePr>
            <a:graphicFrameLocks noGrp="1"/>
          </p:cNvGraphicFramePr>
          <p:nvPr>
            <p:ph idx="1"/>
            <p:extLst>
              <p:ext uri="{D42A27DB-BD31-4B8C-83A1-F6EECF244321}">
                <p14:modId xmlns:p14="http://schemas.microsoft.com/office/powerpoint/2010/main" val="2976233739"/>
              </p:ext>
            </p:extLst>
          </p:nvPr>
        </p:nvGraphicFramePr>
        <p:xfrm>
          <a:off x="1365370" y="1159945"/>
          <a:ext cx="9708002" cy="5122822"/>
        </p:xfrm>
        <a:graphic>
          <a:graphicData uri="http://schemas.openxmlformats.org/drawingml/2006/table">
            <a:tbl>
              <a:tblPr>
                <a:tableStyleId>{5C22544A-7EE6-4342-B048-85BDC9FD1C3A}</a:tableStyleId>
              </a:tblPr>
              <a:tblGrid>
                <a:gridCol w="852363">
                  <a:extLst>
                    <a:ext uri="{9D8B030D-6E8A-4147-A177-3AD203B41FA5}">
                      <a16:colId xmlns:a16="http://schemas.microsoft.com/office/drawing/2014/main" val="1056207665"/>
                    </a:ext>
                  </a:extLst>
                </a:gridCol>
                <a:gridCol w="1801805">
                  <a:extLst>
                    <a:ext uri="{9D8B030D-6E8A-4147-A177-3AD203B41FA5}">
                      <a16:colId xmlns:a16="http://schemas.microsoft.com/office/drawing/2014/main" val="4065813519"/>
                    </a:ext>
                  </a:extLst>
                </a:gridCol>
                <a:gridCol w="1384361">
                  <a:extLst>
                    <a:ext uri="{9D8B030D-6E8A-4147-A177-3AD203B41FA5}">
                      <a16:colId xmlns:a16="http://schemas.microsoft.com/office/drawing/2014/main" val="892019479"/>
                    </a:ext>
                  </a:extLst>
                </a:gridCol>
                <a:gridCol w="5669473">
                  <a:extLst>
                    <a:ext uri="{9D8B030D-6E8A-4147-A177-3AD203B41FA5}">
                      <a16:colId xmlns:a16="http://schemas.microsoft.com/office/drawing/2014/main" val="1100040463"/>
                    </a:ext>
                  </a:extLst>
                </a:gridCol>
              </a:tblGrid>
              <a:tr h="343989">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11</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訓育組長</a:t>
                      </a:r>
                    </a:p>
                  </a:txBody>
                  <a:tcPr marL="17780" marR="17780" marT="0" marB="0"/>
                </a:tc>
                <a:tc>
                  <a:txBody>
                    <a:bodyPr/>
                    <a:lstStyle/>
                    <a:p>
                      <a:pPr algn="ctr">
                        <a:spcAft>
                          <a:spcPts val="0"/>
                        </a:spcAft>
                      </a:pPr>
                      <a:r>
                        <a:rPr lang="zh-TW" altLang="en-US" sz="1800" kern="100" dirty="0">
                          <a:effectLst/>
                          <a:latin typeface="Arial" panose="020B0604020202020204" pitchFamily="34" charset="0"/>
                          <a:ea typeface="標楷體" panose="03000509000000000000" pitchFamily="65" charset="-120"/>
                          <a:cs typeface="Arial" panose="020B0604020202020204" pitchFamily="34" charset="0"/>
                        </a:rPr>
                        <a:t>張玉屏</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通報中心</a:t>
                      </a:r>
                    </a:p>
                  </a:txBody>
                  <a:tcPr marL="17780" marR="17780" marT="0" marB="0"/>
                </a:tc>
                <a:extLst>
                  <a:ext uri="{0D108BD9-81ED-4DB2-BD59-A6C34878D82A}">
                    <a16:rowId xmlns:a16="http://schemas.microsoft.com/office/drawing/2014/main" val="110783347"/>
                  </a:ext>
                </a:extLst>
              </a:tr>
              <a:tr h="343989">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主任教官</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林義明</a:t>
                      </a:r>
                    </a:p>
                  </a:txBody>
                  <a:tcPr marL="17780" marR="17780" marT="0" marB="0"/>
                </a:tc>
                <a:tc>
                  <a:txBody>
                    <a:bodyPr/>
                    <a:lstStyle/>
                    <a:p>
                      <a:pP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避難引導組</a:t>
                      </a:r>
                      <a:r>
                        <a:rPr lang="en-US" sz="1800" kern="100">
                          <a:effectLst/>
                          <a:latin typeface="Arial" panose="020B0604020202020204" pitchFamily="34" charset="0"/>
                          <a:ea typeface="標楷體" panose="03000509000000000000" pitchFamily="65" charset="-120"/>
                          <a:cs typeface="Arial" panose="020B0604020202020204" pitchFamily="34" charset="0"/>
                        </a:rPr>
                        <a:t>(</a:t>
                      </a:r>
                      <a:r>
                        <a:rPr lang="zh-TW" sz="1800" kern="100">
                          <a:effectLst/>
                          <a:latin typeface="Arial" panose="020B0604020202020204" pitchFamily="34" charset="0"/>
                          <a:ea typeface="標楷體" panose="03000509000000000000" pitchFamily="65" charset="-120"/>
                          <a:cs typeface="Arial" panose="020B0604020202020204" pitchFamily="34" charset="0"/>
                        </a:rPr>
                        <a:t>教官室</a:t>
                      </a:r>
                      <a:r>
                        <a:rPr lang="en-US" sz="1800" kern="100">
                          <a:effectLst/>
                          <a:latin typeface="Arial" panose="020B0604020202020204" pitchFamily="34" charset="0"/>
                          <a:ea typeface="標楷體" panose="03000509000000000000" pitchFamily="65" charset="-120"/>
                          <a:cs typeface="Arial" panose="020B0604020202020204" pitchFamily="34" charset="0"/>
                        </a:rPr>
                        <a:t>)</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extLst>
                  <a:ext uri="{0D108BD9-81ED-4DB2-BD59-A6C34878D82A}">
                    <a16:rowId xmlns:a16="http://schemas.microsoft.com/office/drawing/2014/main" val="2374114764"/>
                  </a:ext>
                </a:extLst>
              </a:tr>
              <a:tr h="343989">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13</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生輔組長</a:t>
                      </a:r>
                    </a:p>
                  </a:txBody>
                  <a:tcPr marL="17780" marR="17780" marT="0" marB="0"/>
                </a:tc>
                <a:tc>
                  <a:txBody>
                    <a:bodyPr/>
                    <a:lstStyle/>
                    <a:p>
                      <a:pPr algn="ctr">
                        <a:spcAft>
                          <a:spcPts val="0"/>
                        </a:spcAft>
                      </a:pPr>
                      <a:r>
                        <a:rPr lang="zh-TW" altLang="zh-TW" sz="1800" kern="1200" dirty="0">
                          <a:solidFill>
                            <a:schemeClr val="dk1"/>
                          </a:solidFill>
                          <a:effectLst/>
                          <a:latin typeface="Arial" panose="020B0604020202020204" pitchFamily="34" charset="0"/>
                          <a:ea typeface="標楷體" panose="03000509000000000000" pitchFamily="65" charset="-120"/>
                          <a:cs typeface="Arial" panose="020B0604020202020204" pitchFamily="34" charset="0"/>
                        </a:rPr>
                        <a:t>梁貂瑛</a:t>
                      </a:r>
                      <a:endParaRPr lang="zh-TW" sz="16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現場管制組</a:t>
                      </a:r>
                      <a:r>
                        <a:rPr lang="en-US" sz="1800" kern="100">
                          <a:effectLst/>
                          <a:latin typeface="Arial" panose="020B0604020202020204" pitchFamily="34" charset="0"/>
                          <a:ea typeface="標楷體" panose="03000509000000000000" pitchFamily="65" charset="-120"/>
                          <a:cs typeface="Arial" panose="020B0604020202020204" pitchFamily="34" charset="0"/>
                        </a:rPr>
                        <a:t>(</a:t>
                      </a:r>
                      <a:r>
                        <a:rPr lang="zh-TW" sz="1800" kern="100">
                          <a:effectLst/>
                          <a:latin typeface="Arial" panose="020B0604020202020204" pitchFamily="34" charset="0"/>
                          <a:ea typeface="標楷體" panose="03000509000000000000" pitchFamily="65" charset="-120"/>
                          <a:cs typeface="Arial" panose="020B0604020202020204" pitchFamily="34" charset="0"/>
                        </a:rPr>
                        <a:t>教官室</a:t>
                      </a:r>
                      <a:r>
                        <a:rPr lang="en-US" sz="1800" kern="100">
                          <a:effectLst/>
                          <a:latin typeface="Arial" panose="020B0604020202020204" pitchFamily="34" charset="0"/>
                          <a:ea typeface="標楷體" panose="03000509000000000000" pitchFamily="65" charset="-120"/>
                          <a:cs typeface="Arial" panose="020B0604020202020204" pitchFamily="34" charset="0"/>
                        </a:rPr>
                        <a:t>)</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extLst>
                  <a:ext uri="{0D108BD9-81ED-4DB2-BD59-A6C34878D82A}">
                    <a16:rowId xmlns:a16="http://schemas.microsoft.com/office/drawing/2014/main" val="245906229"/>
                  </a:ext>
                </a:extLst>
              </a:tr>
              <a:tr h="306976">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衛生組長</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郭冠隆</a:t>
                      </a:r>
                      <a:r>
                        <a:rPr lang="en-US" sz="1800" kern="100" dirty="0">
                          <a:effectLst/>
                          <a:latin typeface="Arial" panose="020B0604020202020204" pitchFamily="34" charset="0"/>
                          <a:ea typeface="標楷體" panose="03000509000000000000" pitchFamily="65" charset="-120"/>
                          <a:cs typeface="Arial" panose="020B0604020202020204" pitchFamily="34" charset="0"/>
                        </a:rPr>
                        <a:t>  </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醫療救護組長</a:t>
                      </a:r>
                    </a:p>
                  </a:txBody>
                  <a:tcPr marL="17780" marR="17780" marT="0" marB="0"/>
                </a:tc>
                <a:extLst>
                  <a:ext uri="{0D108BD9-81ED-4DB2-BD59-A6C34878D82A}">
                    <a16:rowId xmlns:a16="http://schemas.microsoft.com/office/drawing/2014/main" val="3807112790"/>
                  </a:ext>
                </a:extLst>
              </a:tr>
              <a:tr h="343989">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15</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護理師</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柯瓊蓮</a:t>
                      </a:r>
                    </a:p>
                  </a:txBody>
                  <a:tcPr marL="17780" marR="17780" marT="0" marB="0"/>
                </a:tc>
                <a:tc>
                  <a:txBody>
                    <a:bodyPr/>
                    <a:lstStyle/>
                    <a:p>
                      <a:pP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醫療救護組</a:t>
                      </a:r>
                    </a:p>
                  </a:txBody>
                  <a:tcPr marL="17780" marR="17780" marT="0" marB="0"/>
                </a:tc>
                <a:extLst>
                  <a:ext uri="{0D108BD9-81ED-4DB2-BD59-A6C34878D82A}">
                    <a16:rowId xmlns:a16="http://schemas.microsoft.com/office/drawing/2014/main" val="1791083824"/>
                  </a:ext>
                </a:extLst>
              </a:tr>
              <a:tr h="343989">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16</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護理師</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李亞芳</a:t>
                      </a:r>
                    </a:p>
                  </a:txBody>
                  <a:tcPr marL="17780" marR="17780" marT="0" marB="0"/>
                </a:tc>
                <a:tc>
                  <a:txBody>
                    <a:bodyPr/>
                    <a:lstStyle/>
                    <a:p>
                      <a:pP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醫療救護組</a:t>
                      </a:r>
                    </a:p>
                  </a:txBody>
                  <a:tcPr marL="17780" marR="17780" marT="0" marB="0"/>
                </a:tc>
                <a:extLst>
                  <a:ext uri="{0D108BD9-81ED-4DB2-BD59-A6C34878D82A}">
                    <a16:rowId xmlns:a16="http://schemas.microsoft.com/office/drawing/2014/main" val="214160481"/>
                  </a:ext>
                </a:extLst>
              </a:tr>
              <a:tr h="343989">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17</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庶務組長</a:t>
                      </a:r>
                    </a:p>
                  </a:txBody>
                  <a:tcPr marL="17780" marR="17780" marT="0" marB="0"/>
                </a:tc>
                <a:tc>
                  <a:txBody>
                    <a:bodyPr/>
                    <a:lstStyle/>
                    <a:p>
                      <a:pPr algn="ctr">
                        <a:spcAft>
                          <a:spcPts val="0"/>
                        </a:spcAft>
                      </a:pPr>
                      <a:r>
                        <a:rPr lang="zh-TW" altLang="en-US" sz="1800" kern="100" dirty="0">
                          <a:solidFill>
                            <a:srgbClr val="FF0000"/>
                          </a:solidFill>
                          <a:effectLst/>
                          <a:latin typeface="Arial" panose="020B0604020202020204" pitchFamily="34" charset="0"/>
                          <a:ea typeface="標楷體" panose="03000509000000000000" pitchFamily="65" charset="-120"/>
                          <a:cs typeface="Arial" panose="020B0604020202020204" pitchFamily="34" charset="0"/>
                        </a:rPr>
                        <a:t>鄔惠玲</a:t>
                      </a:r>
                      <a:endParaRPr lang="zh-TW" sz="1800" kern="100" dirty="0">
                        <a:solidFill>
                          <a:srgbClr val="FF0000"/>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安全防護組長</a:t>
                      </a:r>
                    </a:p>
                  </a:txBody>
                  <a:tcPr marL="17780" marR="17780" marT="0" marB="0"/>
                </a:tc>
                <a:extLst>
                  <a:ext uri="{0D108BD9-81ED-4DB2-BD59-A6C34878D82A}">
                    <a16:rowId xmlns:a16="http://schemas.microsoft.com/office/drawing/2014/main" val="3219868607"/>
                  </a:ext>
                </a:extLst>
              </a:tr>
              <a:tr h="343989">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18</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財管書記</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鄭婉真</a:t>
                      </a:r>
                    </a:p>
                  </a:txBody>
                  <a:tcPr marL="17780" marR="17780" marT="0" marB="0"/>
                </a:tc>
                <a:tc>
                  <a:txBody>
                    <a:bodyPr/>
                    <a:lstStyle/>
                    <a:p>
                      <a:pP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安全防護組</a:t>
                      </a:r>
                    </a:p>
                  </a:txBody>
                  <a:tcPr marL="17780" marR="17780" marT="0" marB="0"/>
                </a:tc>
                <a:extLst>
                  <a:ext uri="{0D108BD9-81ED-4DB2-BD59-A6C34878D82A}">
                    <a16:rowId xmlns:a16="http://schemas.microsoft.com/office/drawing/2014/main" val="552001263"/>
                  </a:ext>
                </a:extLst>
              </a:tr>
              <a:tr h="343989">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19</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採購幹事</a:t>
                      </a:r>
                    </a:p>
                  </a:txBody>
                  <a:tcPr marL="17780" marR="17780" marT="0" marB="0"/>
                </a:tc>
                <a:tc>
                  <a:txBody>
                    <a:bodyPr/>
                    <a:lstStyle/>
                    <a:p>
                      <a:pPr algn="ctr">
                        <a:spcAft>
                          <a:spcPts val="0"/>
                        </a:spcAft>
                      </a:pPr>
                      <a:r>
                        <a:rPr lang="zh-TW" altLang="en-US" sz="1800" kern="100" dirty="0">
                          <a:solidFill>
                            <a:srgbClr val="FF0000"/>
                          </a:solidFill>
                          <a:effectLst/>
                          <a:latin typeface="Arial" panose="020B0604020202020204" pitchFamily="34" charset="0"/>
                          <a:ea typeface="標楷體" panose="03000509000000000000" pitchFamily="65" charset="-120"/>
                          <a:cs typeface="Arial" panose="020B0604020202020204" pitchFamily="34" charset="0"/>
                        </a:rPr>
                        <a:t>陳志威</a:t>
                      </a:r>
                      <a:endParaRPr lang="zh-TW" altLang="zh-TW" sz="1800" kern="100" dirty="0">
                        <a:solidFill>
                          <a:srgbClr val="FF0000"/>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安全防護組</a:t>
                      </a:r>
                    </a:p>
                  </a:txBody>
                  <a:tcPr marL="17780" marR="17780" marT="0" marB="0"/>
                </a:tc>
                <a:extLst>
                  <a:ext uri="{0D108BD9-81ED-4DB2-BD59-A6C34878D82A}">
                    <a16:rowId xmlns:a16="http://schemas.microsoft.com/office/drawing/2014/main" val="1200510992"/>
                  </a:ext>
                </a:extLst>
              </a:tr>
              <a:tr h="343989">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20</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電力技士</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林金福</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變電室管理、安全防護組</a:t>
                      </a:r>
                    </a:p>
                  </a:txBody>
                  <a:tcPr marL="17780" marR="17780" marT="0" marB="0"/>
                </a:tc>
                <a:extLst>
                  <a:ext uri="{0D108BD9-81ED-4DB2-BD59-A6C34878D82A}">
                    <a16:rowId xmlns:a16="http://schemas.microsoft.com/office/drawing/2014/main" val="2184764588"/>
                  </a:ext>
                </a:extLst>
              </a:tr>
              <a:tr h="343989">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21</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設備組長</a:t>
                      </a:r>
                    </a:p>
                  </a:txBody>
                  <a:tcPr marL="17780" marR="17780" marT="0" marB="0"/>
                </a:tc>
                <a:tc>
                  <a:txBody>
                    <a:bodyPr/>
                    <a:lstStyle/>
                    <a:p>
                      <a:pPr algn="ctr">
                        <a:spcAft>
                          <a:spcPts val="0"/>
                        </a:spcAft>
                      </a:pPr>
                      <a:r>
                        <a:rPr lang="zh-TW" altLang="en-US" sz="1800" kern="100" dirty="0">
                          <a:solidFill>
                            <a:srgbClr val="FF0000"/>
                          </a:solidFill>
                          <a:effectLst/>
                          <a:latin typeface="Arial" panose="020B0604020202020204" pitchFamily="34" charset="0"/>
                          <a:ea typeface="標楷體" panose="03000509000000000000" pitchFamily="65" charset="-120"/>
                          <a:cs typeface="Arial" panose="020B0604020202020204" pitchFamily="34" charset="0"/>
                        </a:rPr>
                        <a:t>劉育齊</a:t>
                      </a:r>
                      <a:endParaRPr lang="zh-TW" sz="1800" kern="100" dirty="0">
                        <a:solidFill>
                          <a:srgbClr val="FF0000"/>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第五電腦教室管理</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設備組</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、污染防治組</a:t>
                      </a:r>
                    </a:p>
                  </a:txBody>
                  <a:tcPr marL="17780" marR="17780" marT="0" marB="0"/>
                </a:tc>
                <a:extLst>
                  <a:ext uri="{0D108BD9-81ED-4DB2-BD59-A6C34878D82A}">
                    <a16:rowId xmlns:a16="http://schemas.microsoft.com/office/drawing/2014/main" val="2885761906"/>
                  </a:ext>
                </a:extLst>
              </a:tr>
              <a:tr h="343989">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教師</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鄭志麟</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物理實驗教室管理、污染防治組</a:t>
                      </a:r>
                    </a:p>
                  </a:txBody>
                  <a:tcPr marL="17780" marR="17780" marT="0" marB="0"/>
                </a:tc>
                <a:extLst>
                  <a:ext uri="{0D108BD9-81ED-4DB2-BD59-A6C34878D82A}">
                    <a16:rowId xmlns:a16="http://schemas.microsoft.com/office/drawing/2014/main" val="570725004"/>
                  </a:ext>
                </a:extLst>
              </a:tr>
              <a:tr h="343989">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23</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書記</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張孝玲</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污染防治組</a:t>
                      </a:r>
                    </a:p>
                  </a:txBody>
                  <a:tcPr marL="17780" marR="17780" marT="0" marB="0"/>
                </a:tc>
                <a:extLst>
                  <a:ext uri="{0D108BD9-81ED-4DB2-BD59-A6C34878D82A}">
                    <a16:rowId xmlns:a16="http://schemas.microsoft.com/office/drawing/2014/main" val="2047649858"/>
                  </a:ext>
                </a:extLst>
              </a:tr>
              <a:tr h="343989">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實習組長</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楊正義</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兼職安中心幹事、搶救組</a:t>
                      </a:r>
                    </a:p>
                  </a:txBody>
                  <a:tcPr marL="17780" marR="17780" marT="0" marB="0"/>
                </a:tc>
                <a:extLst>
                  <a:ext uri="{0D108BD9-81ED-4DB2-BD59-A6C34878D82A}">
                    <a16:rowId xmlns:a16="http://schemas.microsoft.com/office/drawing/2014/main" val="1572369508"/>
                  </a:ext>
                </a:extLst>
              </a:tr>
              <a:tr h="343989">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25</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就業組長</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李麗雪</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搶救組</a:t>
                      </a:r>
                    </a:p>
                  </a:txBody>
                  <a:tcPr marL="17780" marR="17780" marT="0" marB="0"/>
                </a:tc>
                <a:extLst>
                  <a:ext uri="{0D108BD9-81ED-4DB2-BD59-A6C34878D82A}">
                    <a16:rowId xmlns:a16="http://schemas.microsoft.com/office/drawing/2014/main" val="1486637194"/>
                  </a:ext>
                </a:extLst>
              </a:tr>
            </a:tbl>
          </a:graphicData>
        </a:graphic>
      </p:graphicFrame>
      <p:graphicFrame>
        <p:nvGraphicFramePr>
          <p:cNvPr id="5" name="表格 4">
            <a:extLst>
              <a:ext uri="{FF2B5EF4-FFF2-40B4-BE49-F238E27FC236}">
                <a16:creationId xmlns:a16="http://schemas.microsoft.com/office/drawing/2014/main" id="{5C694C74-8244-4D98-8B51-90C5BB4183F3}"/>
              </a:ext>
            </a:extLst>
          </p:cNvPr>
          <p:cNvGraphicFramePr>
            <a:graphicFrameLocks noGrp="1"/>
          </p:cNvGraphicFramePr>
          <p:nvPr>
            <p:extLst>
              <p:ext uri="{D42A27DB-BD31-4B8C-83A1-F6EECF244321}">
                <p14:modId xmlns:p14="http://schemas.microsoft.com/office/powerpoint/2010/main" val="506773912"/>
              </p:ext>
            </p:extLst>
          </p:nvPr>
        </p:nvGraphicFramePr>
        <p:xfrm>
          <a:off x="1365370" y="775668"/>
          <a:ext cx="9708002" cy="327804"/>
        </p:xfrm>
        <a:graphic>
          <a:graphicData uri="http://schemas.openxmlformats.org/drawingml/2006/table">
            <a:tbl>
              <a:tblPr>
                <a:tableStyleId>{5C22544A-7EE6-4342-B048-85BDC9FD1C3A}</a:tableStyleId>
              </a:tblPr>
              <a:tblGrid>
                <a:gridCol w="852363">
                  <a:extLst>
                    <a:ext uri="{9D8B030D-6E8A-4147-A177-3AD203B41FA5}">
                      <a16:colId xmlns:a16="http://schemas.microsoft.com/office/drawing/2014/main" val="714675824"/>
                    </a:ext>
                  </a:extLst>
                </a:gridCol>
                <a:gridCol w="1801805">
                  <a:extLst>
                    <a:ext uri="{9D8B030D-6E8A-4147-A177-3AD203B41FA5}">
                      <a16:colId xmlns:a16="http://schemas.microsoft.com/office/drawing/2014/main" val="2488307597"/>
                    </a:ext>
                  </a:extLst>
                </a:gridCol>
                <a:gridCol w="1384361">
                  <a:extLst>
                    <a:ext uri="{9D8B030D-6E8A-4147-A177-3AD203B41FA5}">
                      <a16:colId xmlns:a16="http://schemas.microsoft.com/office/drawing/2014/main" val="354562432"/>
                    </a:ext>
                  </a:extLst>
                </a:gridCol>
                <a:gridCol w="5669473">
                  <a:extLst>
                    <a:ext uri="{9D8B030D-6E8A-4147-A177-3AD203B41FA5}">
                      <a16:colId xmlns:a16="http://schemas.microsoft.com/office/drawing/2014/main" val="3956813739"/>
                    </a:ext>
                  </a:extLst>
                </a:gridCol>
              </a:tblGrid>
              <a:tr h="327804">
                <a:tc>
                  <a:txBody>
                    <a:bodyPr/>
                    <a:lstStyle/>
                    <a:p>
                      <a:pPr algn="ctr">
                        <a:spcAft>
                          <a:spcPts val="0"/>
                        </a:spcAft>
                      </a:pPr>
                      <a:r>
                        <a:rPr lang="zh-TW" sz="1800" kern="0" dirty="0">
                          <a:effectLst/>
                          <a:latin typeface="Arial" panose="020B0604020202020204" pitchFamily="34" charset="0"/>
                          <a:ea typeface="標楷體" panose="03000509000000000000" pitchFamily="65" charset="-120"/>
                          <a:cs typeface="Arial" panose="020B0604020202020204" pitchFamily="34" charset="0"/>
                        </a:rPr>
                        <a:t>編號</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0" dirty="0">
                          <a:effectLst/>
                          <a:latin typeface="Arial" panose="020B0604020202020204" pitchFamily="34" charset="0"/>
                          <a:ea typeface="標楷體" panose="03000509000000000000" pitchFamily="65" charset="-120"/>
                          <a:cs typeface="Arial" panose="020B0604020202020204" pitchFamily="34" charset="0"/>
                        </a:rPr>
                        <a:t>職</a:t>
                      </a:r>
                      <a:r>
                        <a:rPr lang="en-US" sz="1800" kern="0" dirty="0">
                          <a:effectLst/>
                          <a:latin typeface="Arial" panose="020B0604020202020204" pitchFamily="34" charset="0"/>
                          <a:ea typeface="標楷體" panose="03000509000000000000" pitchFamily="65" charset="-120"/>
                          <a:cs typeface="Arial" panose="020B0604020202020204" pitchFamily="34" charset="0"/>
                        </a:rPr>
                        <a:t>  </a:t>
                      </a:r>
                      <a:r>
                        <a:rPr lang="zh-TW" sz="1800" kern="0" dirty="0">
                          <a:effectLst/>
                          <a:latin typeface="Arial" panose="020B0604020202020204" pitchFamily="34" charset="0"/>
                          <a:ea typeface="標楷體" panose="03000509000000000000" pitchFamily="65" charset="-120"/>
                          <a:cs typeface="Arial" panose="020B0604020202020204" pitchFamily="34" charset="0"/>
                        </a:rPr>
                        <a:t>稱</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0" dirty="0">
                          <a:effectLst/>
                          <a:latin typeface="Arial" panose="020B0604020202020204" pitchFamily="34" charset="0"/>
                          <a:ea typeface="標楷體" panose="03000509000000000000" pitchFamily="65" charset="-120"/>
                          <a:cs typeface="Arial" panose="020B0604020202020204" pitchFamily="34" charset="0"/>
                        </a:rPr>
                        <a:t>姓名</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0" dirty="0">
                          <a:effectLst/>
                          <a:latin typeface="Arial" panose="020B0604020202020204" pitchFamily="34" charset="0"/>
                          <a:ea typeface="標楷體" panose="03000509000000000000" pitchFamily="65" charset="-120"/>
                          <a:cs typeface="Arial" panose="020B0604020202020204" pitchFamily="34" charset="0"/>
                        </a:rPr>
                        <a:t>任務編組</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extLst>
                  <a:ext uri="{0D108BD9-81ED-4DB2-BD59-A6C34878D82A}">
                    <a16:rowId xmlns:a16="http://schemas.microsoft.com/office/drawing/2014/main" val="214369511"/>
                  </a:ext>
                </a:extLst>
              </a:tr>
            </a:tbl>
          </a:graphicData>
        </a:graphic>
      </p:graphicFrame>
      <p:sp>
        <p:nvSpPr>
          <p:cNvPr id="8" name="標題 3">
            <a:extLst>
              <a:ext uri="{FF2B5EF4-FFF2-40B4-BE49-F238E27FC236}">
                <a16:creationId xmlns:a16="http://schemas.microsoft.com/office/drawing/2014/main" id="{52952B70-A1C3-4CD1-A2CF-6B1A513F9F2A}"/>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spTree>
    <p:extLst>
      <p:ext uri="{BB962C8B-B14F-4D97-AF65-F5344CB8AC3E}">
        <p14:creationId xmlns:p14="http://schemas.microsoft.com/office/powerpoint/2010/main" val="1421560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1">
            <a:extLst>
              <a:ext uri="{FF2B5EF4-FFF2-40B4-BE49-F238E27FC236}">
                <a16:creationId xmlns:a16="http://schemas.microsoft.com/office/drawing/2014/main" id="{7FA7EECB-43BA-4DEF-9C4F-0F2E893482BB}"/>
              </a:ext>
            </a:extLst>
          </p:cNvPr>
          <p:cNvGraphicFramePr>
            <a:graphicFrameLocks noGrp="1"/>
          </p:cNvGraphicFramePr>
          <p:nvPr>
            <p:ph idx="1"/>
            <p:extLst>
              <p:ext uri="{D42A27DB-BD31-4B8C-83A1-F6EECF244321}">
                <p14:modId xmlns:p14="http://schemas.microsoft.com/office/powerpoint/2010/main" val="3322539836"/>
              </p:ext>
            </p:extLst>
          </p:nvPr>
        </p:nvGraphicFramePr>
        <p:xfrm>
          <a:off x="1388956" y="1247767"/>
          <a:ext cx="9708002" cy="4593403"/>
        </p:xfrm>
        <a:graphic>
          <a:graphicData uri="http://schemas.openxmlformats.org/drawingml/2006/table">
            <a:tbl>
              <a:tblPr>
                <a:tableStyleId>{5C22544A-7EE6-4342-B048-85BDC9FD1C3A}</a:tableStyleId>
              </a:tblPr>
              <a:tblGrid>
                <a:gridCol w="852363">
                  <a:extLst>
                    <a:ext uri="{9D8B030D-6E8A-4147-A177-3AD203B41FA5}">
                      <a16:colId xmlns:a16="http://schemas.microsoft.com/office/drawing/2014/main" val="862522186"/>
                    </a:ext>
                  </a:extLst>
                </a:gridCol>
                <a:gridCol w="1801805">
                  <a:extLst>
                    <a:ext uri="{9D8B030D-6E8A-4147-A177-3AD203B41FA5}">
                      <a16:colId xmlns:a16="http://schemas.microsoft.com/office/drawing/2014/main" val="2119917339"/>
                    </a:ext>
                  </a:extLst>
                </a:gridCol>
                <a:gridCol w="1384361">
                  <a:extLst>
                    <a:ext uri="{9D8B030D-6E8A-4147-A177-3AD203B41FA5}">
                      <a16:colId xmlns:a16="http://schemas.microsoft.com/office/drawing/2014/main" val="1294339611"/>
                    </a:ext>
                  </a:extLst>
                </a:gridCol>
                <a:gridCol w="5669473">
                  <a:extLst>
                    <a:ext uri="{9D8B030D-6E8A-4147-A177-3AD203B41FA5}">
                      <a16:colId xmlns:a16="http://schemas.microsoft.com/office/drawing/2014/main" val="2466703348"/>
                    </a:ext>
                  </a:extLst>
                </a:gridCol>
              </a:tblGrid>
              <a:tr h="352435">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26</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教學組長</a:t>
                      </a:r>
                    </a:p>
                  </a:txBody>
                  <a:tcPr marL="17780" marR="17780" marT="0" marB="0"/>
                </a:tc>
                <a:tc>
                  <a:txBody>
                    <a:bodyPr/>
                    <a:lstStyle/>
                    <a:p>
                      <a:pPr algn="ctr">
                        <a:spcAft>
                          <a:spcPts val="0"/>
                        </a:spcAft>
                      </a:pPr>
                      <a:r>
                        <a:rPr lang="zh-TW" altLang="en-US" sz="1800" kern="100" dirty="0">
                          <a:solidFill>
                            <a:srgbClr val="FF0000"/>
                          </a:solidFill>
                          <a:effectLst/>
                          <a:latin typeface="Arial" panose="020B0604020202020204" pitchFamily="34" charset="0"/>
                          <a:ea typeface="標楷體" panose="03000509000000000000" pitchFamily="65" charset="-120"/>
                          <a:cs typeface="Arial" panose="020B0604020202020204" pitchFamily="34" charset="0"/>
                        </a:rPr>
                        <a:t>陳治融</a:t>
                      </a:r>
                      <a:endParaRPr lang="zh-TW" sz="1800" kern="100" dirty="0">
                        <a:solidFill>
                          <a:srgbClr val="FF0000"/>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搶救組</a:t>
                      </a:r>
                    </a:p>
                  </a:txBody>
                  <a:tcPr marL="17780" marR="17780" marT="0" marB="0"/>
                </a:tc>
                <a:extLst>
                  <a:ext uri="{0D108BD9-81ED-4DB2-BD59-A6C34878D82A}">
                    <a16:rowId xmlns:a16="http://schemas.microsoft.com/office/drawing/2014/main" val="4212542774"/>
                  </a:ext>
                </a:extLst>
              </a:tr>
              <a:tr h="352435">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27</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體育組長</a:t>
                      </a:r>
                    </a:p>
                  </a:txBody>
                  <a:tcPr marL="17780" marR="17780" marT="0" marB="0"/>
                </a:tc>
                <a:tc>
                  <a:txBody>
                    <a:bodyPr/>
                    <a:lstStyle/>
                    <a:p>
                      <a:pPr algn="ctr">
                        <a:spcAft>
                          <a:spcPts val="0"/>
                        </a:spcAft>
                      </a:pPr>
                      <a:r>
                        <a:rPr lang="zh-TW" altLang="en-US" sz="1800" kern="100" dirty="0">
                          <a:effectLst/>
                          <a:latin typeface="Arial" panose="020B0604020202020204" pitchFamily="34" charset="0"/>
                          <a:ea typeface="標楷體" panose="03000509000000000000" pitchFamily="65" charset="-120"/>
                          <a:cs typeface="Arial" panose="020B0604020202020204" pitchFamily="34" charset="0"/>
                        </a:rPr>
                        <a:t>黃國治</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搶救組</a:t>
                      </a:r>
                    </a:p>
                  </a:txBody>
                  <a:tcPr marL="17780" marR="17780" marT="0" marB="0"/>
                </a:tc>
                <a:extLst>
                  <a:ext uri="{0D108BD9-81ED-4DB2-BD59-A6C34878D82A}">
                    <a16:rowId xmlns:a16="http://schemas.microsoft.com/office/drawing/2014/main" val="1450105488"/>
                  </a:ext>
                </a:extLst>
              </a:tr>
              <a:tr h="352435">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28</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電圖科主任</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吳冠麗</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搶救組</a:t>
                      </a:r>
                    </a:p>
                  </a:txBody>
                  <a:tcPr marL="17780" marR="17780" marT="0" marB="0"/>
                </a:tc>
                <a:extLst>
                  <a:ext uri="{0D108BD9-81ED-4DB2-BD59-A6C34878D82A}">
                    <a16:rowId xmlns:a16="http://schemas.microsoft.com/office/drawing/2014/main" val="3624957611"/>
                  </a:ext>
                </a:extLst>
              </a:tr>
              <a:tr h="352435">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29</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機械科主任</a:t>
                      </a:r>
                    </a:p>
                  </a:txBody>
                  <a:tcPr marL="17780" marR="17780" marT="0" marB="0"/>
                </a:tc>
                <a:tc>
                  <a:txBody>
                    <a:bodyPr/>
                    <a:lstStyle/>
                    <a:p>
                      <a:pPr algn="ctr">
                        <a:spcAft>
                          <a:spcPts val="0"/>
                        </a:spcAft>
                      </a:pPr>
                      <a:r>
                        <a:rPr lang="zh-TW" altLang="en-US" sz="1800" kern="100" dirty="0">
                          <a:effectLst/>
                          <a:latin typeface="Arial" panose="020B0604020202020204" pitchFamily="34" charset="0"/>
                          <a:ea typeface="標楷體" panose="03000509000000000000" pitchFamily="65" charset="-120"/>
                          <a:cs typeface="Arial" panose="020B0604020202020204" pitchFamily="34" charset="0"/>
                        </a:rPr>
                        <a:t>謝曜聰</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搶救組</a:t>
                      </a:r>
                    </a:p>
                  </a:txBody>
                  <a:tcPr marL="17780" marR="17780" marT="0" marB="0"/>
                </a:tc>
                <a:extLst>
                  <a:ext uri="{0D108BD9-81ED-4DB2-BD59-A6C34878D82A}">
                    <a16:rowId xmlns:a16="http://schemas.microsoft.com/office/drawing/2014/main" val="336319736"/>
                  </a:ext>
                </a:extLst>
              </a:tr>
              <a:tr h="352435">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30</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altLang="en-US" sz="1800" kern="100" dirty="0">
                          <a:effectLst/>
                          <a:latin typeface="Arial" panose="020B0604020202020204" pitchFamily="34" charset="0"/>
                          <a:ea typeface="標楷體" panose="03000509000000000000" pitchFamily="65" charset="-120"/>
                          <a:cs typeface="Arial" panose="020B0604020202020204" pitchFamily="34" charset="0"/>
                        </a:rPr>
                        <a:t>室設科</a:t>
                      </a:r>
                      <a:r>
                        <a:rPr lang="zh-TW" sz="1800" kern="100" dirty="0">
                          <a:effectLst/>
                          <a:latin typeface="Arial" panose="020B0604020202020204" pitchFamily="34" charset="0"/>
                          <a:ea typeface="標楷體" panose="03000509000000000000" pitchFamily="65" charset="-120"/>
                          <a:cs typeface="Arial" panose="020B0604020202020204" pitchFamily="34" charset="0"/>
                        </a:rPr>
                        <a:t>主任</a:t>
                      </a:r>
                    </a:p>
                  </a:txBody>
                  <a:tcPr marL="17780" marR="17780" marT="0" marB="0"/>
                </a:tc>
                <a:tc>
                  <a:txBody>
                    <a:bodyPr/>
                    <a:lstStyle/>
                    <a:p>
                      <a:pPr algn="ctr">
                        <a:spcAft>
                          <a:spcPts val="0"/>
                        </a:spcAft>
                      </a:pPr>
                      <a:r>
                        <a:rPr lang="zh-TW" altLang="en-US" sz="1800" kern="100" dirty="0">
                          <a:solidFill>
                            <a:srgbClr val="FF0000"/>
                          </a:solidFill>
                          <a:effectLst/>
                          <a:latin typeface="Arial" panose="020B0604020202020204" pitchFamily="34" charset="0"/>
                          <a:ea typeface="標楷體" panose="03000509000000000000" pitchFamily="65" charset="-120"/>
                          <a:cs typeface="Arial" panose="020B0604020202020204" pitchFamily="34" charset="0"/>
                        </a:rPr>
                        <a:t>嚴曉雯</a:t>
                      </a:r>
                      <a:endParaRPr lang="zh-TW" sz="1800" kern="100" dirty="0">
                        <a:solidFill>
                          <a:srgbClr val="FF0000"/>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搶救組</a:t>
                      </a:r>
                    </a:p>
                  </a:txBody>
                  <a:tcPr marL="17780" marR="17780" marT="0" marB="0"/>
                </a:tc>
                <a:extLst>
                  <a:ext uri="{0D108BD9-81ED-4DB2-BD59-A6C34878D82A}">
                    <a16:rowId xmlns:a16="http://schemas.microsoft.com/office/drawing/2014/main" val="4243267469"/>
                  </a:ext>
                </a:extLst>
              </a:tr>
              <a:tr h="352435">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31</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altLang="en-US" sz="1800" kern="100" dirty="0">
                          <a:effectLst/>
                          <a:latin typeface="Arial" panose="020B0604020202020204" pitchFamily="34" charset="0"/>
                          <a:ea typeface="標楷體" panose="03000509000000000000" pitchFamily="65" charset="-120"/>
                          <a:cs typeface="Arial" panose="020B0604020202020204" pitchFamily="34" charset="0"/>
                        </a:rPr>
                        <a:t>家設科主任</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altLang="en-US" sz="1800" kern="100" dirty="0">
                          <a:solidFill>
                            <a:srgbClr val="FF0000"/>
                          </a:solidFill>
                          <a:effectLst/>
                          <a:latin typeface="Arial" panose="020B0604020202020204" pitchFamily="34" charset="0"/>
                          <a:ea typeface="標楷體" panose="03000509000000000000" pitchFamily="65" charset="-120"/>
                          <a:cs typeface="Arial" panose="020B0604020202020204" pitchFamily="34" charset="0"/>
                        </a:rPr>
                        <a:t>陳政良</a:t>
                      </a:r>
                      <a:endParaRPr lang="zh-TW" sz="1800" kern="100" dirty="0">
                        <a:solidFill>
                          <a:srgbClr val="FF0000"/>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搶救組</a:t>
                      </a:r>
                    </a:p>
                  </a:txBody>
                  <a:tcPr marL="17780" marR="17780" marT="0" marB="0"/>
                </a:tc>
                <a:extLst>
                  <a:ext uri="{0D108BD9-81ED-4DB2-BD59-A6C34878D82A}">
                    <a16:rowId xmlns:a16="http://schemas.microsoft.com/office/drawing/2014/main" val="3355129126"/>
                  </a:ext>
                </a:extLst>
              </a:tr>
              <a:tr h="352435">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32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輔導主任教師</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彭千惠</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搶救組</a:t>
                      </a:r>
                    </a:p>
                  </a:txBody>
                  <a:tcPr marL="17780" marR="17780" marT="0" marB="0"/>
                </a:tc>
                <a:extLst>
                  <a:ext uri="{0D108BD9-81ED-4DB2-BD59-A6C34878D82A}">
                    <a16:rowId xmlns:a16="http://schemas.microsoft.com/office/drawing/2014/main" val="1439274308"/>
                  </a:ext>
                </a:extLst>
              </a:tr>
              <a:tr h="352435">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33</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技術中心秘書</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蕭凱元</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搶救組</a:t>
                      </a:r>
                    </a:p>
                  </a:txBody>
                  <a:tcPr marL="17780" marR="17780" marT="0" marB="0"/>
                </a:tc>
                <a:extLst>
                  <a:ext uri="{0D108BD9-81ED-4DB2-BD59-A6C34878D82A}">
                    <a16:rowId xmlns:a16="http://schemas.microsoft.com/office/drawing/2014/main" val="2960113184"/>
                  </a:ext>
                </a:extLst>
              </a:tr>
              <a:tr h="352435">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34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特教組長</a:t>
                      </a:r>
                    </a:p>
                  </a:txBody>
                  <a:tcPr marL="17780" marR="17780" marT="0" marB="0"/>
                </a:tc>
                <a:tc>
                  <a:txBody>
                    <a:bodyPr/>
                    <a:lstStyle/>
                    <a:p>
                      <a:pPr algn="ctr">
                        <a:spcAft>
                          <a:spcPts val="0"/>
                        </a:spcAft>
                      </a:pPr>
                      <a:r>
                        <a:rPr lang="zh-TW" altLang="zh-TW" sz="1800" kern="1200" dirty="0">
                          <a:solidFill>
                            <a:schemeClr val="dk1"/>
                          </a:solidFill>
                          <a:effectLst/>
                          <a:latin typeface="Arial" panose="020B0604020202020204" pitchFamily="34" charset="0"/>
                          <a:ea typeface="標楷體" panose="03000509000000000000" pitchFamily="65" charset="-120"/>
                          <a:cs typeface="Arial" panose="020B0604020202020204" pitchFamily="34" charset="0"/>
                        </a:rPr>
                        <a:t>涂偊欣</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烹飪教室管理</a:t>
                      </a:r>
                    </a:p>
                  </a:txBody>
                  <a:tcPr marL="17780" marR="17780" marT="0" marB="0"/>
                </a:tc>
                <a:extLst>
                  <a:ext uri="{0D108BD9-81ED-4DB2-BD59-A6C34878D82A}">
                    <a16:rowId xmlns:a16="http://schemas.microsoft.com/office/drawing/2014/main" val="2188365153"/>
                  </a:ext>
                </a:extLst>
              </a:tr>
              <a:tr h="352435">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35</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教師</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黃淑玲</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商科</a:t>
                      </a:r>
                      <a:r>
                        <a:rPr lang="en-US" sz="1800" kern="100" dirty="0">
                          <a:effectLst/>
                          <a:latin typeface="Arial" panose="020B0604020202020204" pitchFamily="34" charset="0"/>
                          <a:ea typeface="標楷體" panose="03000509000000000000" pitchFamily="65" charset="-120"/>
                          <a:cs typeface="Arial" panose="020B0604020202020204" pitchFamily="34" charset="0"/>
                        </a:rPr>
                        <a:t>POS</a:t>
                      </a:r>
                      <a:r>
                        <a:rPr lang="zh-TW" sz="1800" kern="100" dirty="0">
                          <a:effectLst/>
                          <a:latin typeface="Arial" panose="020B0604020202020204" pitchFamily="34" charset="0"/>
                          <a:ea typeface="標楷體" panose="03000509000000000000" pitchFamily="65" charset="-120"/>
                          <a:cs typeface="Arial" panose="020B0604020202020204" pitchFamily="34" charset="0"/>
                        </a:rPr>
                        <a:t>教室管理</a:t>
                      </a:r>
                    </a:p>
                  </a:txBody>
                  <a:tcPr marL="17780" marR="17780" marT="0" marB="0"/>
                </a:tc>
                <a:extLst>
                  <a:ext uri="{0D108BD9-81ED-4DB2-BD59-A6C34878D82A}">
                    <a16:rowId xmlns:a16="http://schemas.microsoft.com/office/drawing/2014/main" val="841563010"/>
                  </a:ext>
                </a:extLst>
              </a:tr>
              <a:tr h="352435">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36</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教師</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翁湘芸</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商經實務教室管理</a:t>
                      </a:r>
                    </a:p>
                  </a:txBody>
                  <a:tcPr marL="17780" marR="17780" marT="0" marB="0"/>
                </a:tc>
                <a:extLst>
                  <a:ext uri="{0D108BD9-81ED-4DB2-BD59-A6C34878D82A}">
                    <a16:rowId xmlns:a16="http://schemas.microsoft.com/office/drawing/2014/main" val="3752899132"/>
                  </a:ext>
                </a:extLst>
              </a:tr>
              <a:tr h="352435">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37</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教師</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劉靜樺</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商經門市服務教室管理</a:t>
                      </a:r>
                    </a:p>
                  </a:txBody>
                  <a:tcPr marL="17780" marR="17780" marT="0" marB="0"/>
                </a:tc>
                <a:extLst>
                  <a:ext uri="{0D108BD9-81ED-4DB2-BD59-A6C34878D82A}">
                    <a16:rowId xmlns:a16="http://schemas.microsoft.com/office/drawing/2014/main" val="4242585956"/>
                  </a:ext>
                </a:extLst>
              </a:tr>
              <a:tr h="364183">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38</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商經科主任</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吳歡哲</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第一、六電腦教室管理</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商經科</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extLst>
                  <a:ext uri="{0D108BD9-81ED-4DB2-BD59-A6C34878D82A}">
                    <a16:rowId xmlns:a16="http://schemas.microsoft.com/office/drawing/2014/main" val="3722784858"/>
                  </a:ext>
                </a:extLst>
              </a:tr>
            </a:tbl>
          </a:graphicData>
        </a:graphic>
      </p:graphicFrame>
      <p:graphicFrame>
        <p:nvGraphicFramePr>
          <p:cNvPr id="5" name="表格 4">
            <a:extLst>
              <a:ext uri="{FF2B5EF4-FFF2-40B4-BE49-F238E27FC236}">
                <a16:creationId xmlns:a16="http://schemas.microsoft.com/office/drawing/2014/main" id="{05AEB1AF-D6B5-42E5-9859-8DEE9788F4AA}"/>
              </a:ext>
            </a:extLst>
          </p:cNvPr>
          <p:cNvGraphicFramePr>
            <a:graphicFrameLocks noGrp="1"/>
          </p:cNvGraphicFramePr>
          <p:nvPr>
            <p:extLst>
              <p:ext uri="{D42A27DB-BD31-4B8C-83A1-F6EECF244321}">
                <p14:modId xmlns:p14="http://schemas.microsoft.com/office/powerpoint/2010/main" val="2954966373"/>
              </p:ext>
            </p:extLst>
          </p:nvPr>
        </p:nvGraphicFramePr>
        <p:xfrm>
          <a:off x="1388956" y="967707"/>
          <a:ext cx="9708002" cy="274320"/>
        </p:xfrm>
        <a:graphic>
          <a:graphicData uri="http://schemas.openxmlformats.org/drawingml/2006/table">
            <a:tbl>
              <a:tblPr>
                <a:tableStyleId>{5C22544A-7EE6-4342-B048-85BDC9FD1C3A}</a:tableStyleId>
              </a:tblPr>
              <a:tblGrid>
                <a:gridCol w="852363">
                  <a:extLst>
                    <a:ext uri="{9D8B030D-6E8A-4147-A177-3AD203B41FA5}">
                      <a16:colId xmlns:a16="http://schemas.microsoft.com/office/drawing/2014/main" val="3594842123"/>
                    </a:ext>
                  </a:extLst>
                </a:gridCol>
                <a:gridCol w="1801805">
                  <a:extLst>
                    <a:ext uri="{9D8B030D-6E8A-4147-A177-3AD203B41FA5}">
                      <a16:colId xmlns:a16="http://schemas.microsoft.com/office/drawing/2014/main" val="1220340989"/>
                    </a:ext>
                  </a:extLst>
                </a:gridCol>
                <a:gridCol w="1384361">
                  <a:extLst>
                    <a:ext uri="{9D8B030D-6E8A-4147-A177-3AD203B41FA5}">
                      <a16:colId xmlns:a16="http://schemas.microsoft.com/office/drawing/2014/main" val="2619095359"/>
                    </a:ext>
                  </a:extLst>
                </a:gridCol>
                <a:gridCol w="5669473">
                  <a:extLst>
                    <a:ext uri="{9D8B030D-6E8A-4147-A177-3AD203B41FA5}">
                      <a16:colId xmlns:a16="http://schemas.microsoft.com/office/drawing/2014/main" val="1908438321"/>
                    </a:ext>
                  </a:extLst>
                </a:gridCol>
              </a:tblGrid>
              <a:tr h="209550">
                <a:tc>
                  <a:txBody>
                    <a:bodyPr/>
                    <a:lstStyle/>
                    <a:p>
                      <a:pPr algn="ctr">
                        <a:spcAft>
                          <a:spcPts val="0"/>
                        </a:spcAft>
                      </a:pPr>
                      <a:r>
                        <a:rPr lang="zh-TW" sz="1800" kern="0">
                          <a:effectLst/>
                          <a:latin typeface="Arial" panose="020B0604020202020204" pitchFamily="34" charset="0"/>
                          <a:ea typeface="標楷體" panose="03000509000000000000" pitchFamily="65" charset="-120"/>
                          <a:cs typeface="Arial" panose="020B0604020202020204" pitchFamily="34" charset="0"/>
                        </a:rPr>
                        <a:t>編號</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0">
                          <a:effectLst/>
                          <a:latin typeface="Arial" panose="020B0604020202020204" pitchFamily="34" charset="0"/>
                          <a:ea typeface="標楷體" panose="03000509000000000000" pitchFamily="65" charset="-120"/>
                          <a:cs typeface="Arial" panose="020B0604020202020204" pitchFamily="34" charset="0"/>
                        </a:rPr>
                        <a:t>職</a:t>
                      </a:r>
                      <a:r>
                        <a:rPr lang="en-US" sz="1800" kern="0">
                          <a:effectLst/>
                          <a:latin typeface="Arial" panose="020B0604020202020204" pitchFamily="34" charset="0"/>
                          <a:ea typeface="標楷體" panose="03000509000000000000" pitchFamily="65" charset="-120"/>
                          <a:cs typeface="Arial" panose="020B0604020202020204" pitchFamily="34" charset="0"/>
                        </a:rPr>
                        <a:t>  </a:t>
                      </a:r>
                      <a:r>
                        <a:rPr lang="zh-TW" sz="1800" kern="0">
                          <a:effectLst/>
                          <a:latin typeface="Arial" panose="020B0604020202020204" pitchFamily="34" charset="0"/>
                          <a:ea typeface="標楷體" panose="03000509000000000000" pitchFamily="65" charset="-120"/>
                          <a:cs typeface="Arial" panose="020B0604020202020204" pitchFamily="34" charset="0"/>
                        </a:rPr>
                        <a:t>稱</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0">
                          <a:effectLst/>
                          <a:latin typeface="Arial" panose="020B0604020202020204" pitchFamily="34" charset="0"/>
                          <a:ea typeface="標楷體" panose="03000509000000000000" pitchFamily="65" charset="-120"/>
                          <a:cs typeface="Arial" panose="020B0604020202020204" pitchFamily="34" charset="0"/>
                        </a:rPr>
                        <a:t>姓名</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0" dirty="0">
                          <a:effectLst/>
                          <a:latin typeface="Arial" panose="020B0604020202020204" pitchFamily="34" charset="0"/>
                          <a:ea typeface="標楷體" panose="03000509000000000000" pitchFamily="65" charset="-120"/>
                          <a:cs typeface="Arial" panose="020B0604020202020204" pitchFamily="34" charset="0"/>
                        </a:rPr>
                        <a:t>任務編組</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extLst>
                  <a:ext uri="{0D108BD9-81ED-4DB2-BD59-A6C34878D82A}">
                    <a16:rowId xmlns:a16="http://schemas.microsoft.com/office/drawing/2014/main" val="295226489"/>
                  </a:ext>
                </a:extLst>
              </a:tr>
            </a:tbl>
          </a:graphicData>
        </a:graphic>
      </p:graphicFrame>
      <p:sp>
        <p:nvSpPr>
          <p:cNvPr id="8" name="標題 3">
            <a:extLst>
              <a:ext uri="{FF2B5EF4-FFF2-40B4-BE49-F238E27FC236}">
                <a16:creationId xmlns:a16="http://schemas.microsoft.com/office/drawing/2014/main" id="{B1808665-369E-40DB-9F9D-A369C3952EF2}"/>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graphicFrame>
        <p:nvGraphicFramePr>
          <p:cNvPr id="3" name="表格 2">
            <a:extLst>
              <a:ext uri="{FF2B5EF4-FFF2-40B4-BE49-F238E27FC236}">
                <a16:creationId xmlns:a16="http://schemas.microsoft.com/office/drawing/2014/main" id="{562BECBD-CFF0-42AD-8E66-3F5747E72AF6}"/>
              </a:ext>
            </a:extLst>
          </p:cNvPr>
          <p:cNvGraphicFramePr>
            <a:graphicFrameLocks noGrp="1"/>
          </p:cNvGraphicFramePr>
          <p:nvPr>
            <p:extLst>
              <p:ext uri="{D42A27DB-BD31-4B8C-83A1-F6EECF244321}">
                <p14:modId xmlns:p14="http://schemas.microsoft.com/office/powerpoint/2010/main" val="2978059078"/>
              </p:ext>
            </p:extLst>
          </p:nvPr>
        </p:nvGraphicFramePr>
        <p:xfrm>
          <a:off x="1388956" y="5831898"/>
          <a:ext cx="9708002" cy="364183"/>
        </p:xfrm>
        <a:graphic>
          <a:graphicData uri="http://schemas.openxmlformats.org/drawingml/2006/table">
            <a:tbl>
              <a:tblPr>
                <a:tableStyleId>{5C22544A-7EE6-4342-B048-85BDC9FD1C3A}</a:tableStyleId>
              </a:tblPr>
              <a:tblGrid>
                <a:gridCol w="852363">
                  <a:extLst>
                    <a:ext uri="{9D8B030D-6E8A-4147-A177-3AD203B41FA5}">
                      <a16:colId xmlns:a16="http://schemas.microsoft.com/office/drawing/2014/main" val="3467961768"/>
                    </a:ext>
                  </a:extLst>
                </a:gridCol>
                <a:gridCol w="1801805">
                  <a:extLst>
                    <a:ext uri="{9D8B030D-6E8A-4147-A177-3AD203B41FA5}">
                      <a16:colId xmlns:a16="http://schemas.microsoft.com/office/drawing/2014/main" val="421473638"/>
                    </a:ext>
                  </a:extLst>
                </a:gridCol>
                <a:gridCol w="1384361">
                  <a:extLst>
                    <a:ext uri="{9D8B030D-6E8A-4147-A177-3AD203B41FA5}">
                      <a16:colId xmlns:a16="http://schemas.microsoft.com/office/drawing/2014/main" val="3170894646"/>
                    </a:ext>
                  </a:extLst>
                </a:gridCol>
                <a:gridCol w="5669473">
                  <a:extLst>
                    <a:ext uri="{9D8B030D-6E8A-4147-A177-3AD203B41FA5}">
                      <a16:colId xmlns:a16="http://schemas.microsoft.com/office/drawing/2014/main" val="1968902569"/>
                    </a:ext>
                  </a:extLst>
                </a:gridCol>
              </a:tblGrid>
              <a:tr h="364183">
                <a:tc>
                  <a:txBody>
                    <a:bodyPr/>
                    <a:lstStyle/>
                    <a:p>
                      <a:pPr algn="ctr">
                        <a:spcAft>
                          <a:spcPts val="0"/>
                        </a:spcAft>
                      </a:pPr>
                      <a:r>
                        <a:rPr lang="en-US" altLang="zh-TW" sz="1800" kern="100" dirty="0">
                          <a:effectLst/>
                          <a:latin typeface="Arial" panose="020B0604020202020204" pitchFamily="34" charset="0"/>
                          <a:ea typeface="標楷體" panose="03000509000000000000" pitchFamily="65" charset="-120"/>
                          <a:cs typeface="Arial" panose="020B0604020202020204" pitchFamily="34" charset="0"/>
                        </a:rPr>
                        <a:t>39</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資處科主任</a:t>
                      </a:r>
                    </a:p>
                  </a:txBody>
                  <a:tcPr marL="17780" marR="17780" marT="0" marB="0"/>
                </a:tc>
                <a:tc>
                  <a:txBody>
                    <a:bodyPr/>
                    <a:lstStyle/>
                    <a:p>
                      <a:pPr algn="ctr">
                        <a:spcAft>
                          <a:spcPts val="0"/>
                        </a:spcAft>
                      </a:pPr>
                      <a:r>
                        <a:rPr lang="zh-TW" altLang="en-US" sz="1800" kern="100" dirty="0">
                          <a:effectLst/>
                          <a:latin typeface="Arial" panose="020B0604020202020204" pitchFamily="34" charset="0"/>
                          <a:ea typeface="標楷體" panose="03000509000000000000" pitchFamily="65" charset="-120"/>
                          <a:cs typeface="Arial" panose="020B0604020202020204" pitchFamily="34" charset="0"/>
                        </a:rPr>
                        <a:t>林淑娟</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第二電腦教室管理</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資處科</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extLst>
                  <a:ext uri="{0D108BD9-81ED-4DB2-BD59-A6C34878D82A}">
                    <a16:rowId xmlns:a16="http://schemas.microsoft.com/office/drawing/2014/main" val="271788660"/>
                  </a:ext>
                </a:extLst>
              </a:tr>
            </a:tbl>
          </a:graphicData>
        </a:graphic>
      </p:graphicFrame>
      <p:graphicFrame>
        <p:nvGraphicFramePr>
          <p:cNvPr id="4" name="表格 3">
            <a:extLst>
              <a:ext uri="{FF2B5EF4-FFF2-40B4-BE49-F238E27FC236}">
                <a16:creationId xmlns:a16="http://schemas.microsoft.com/office/drawing/2014/main" id="{FA01E622-2FC7-4CF0-AA7D-89621684D5BE}"/>
              </a:ext>
            </a:extLst>
          </p:cNvPr>
          <p:cNvGraphicFramePr>
            <a:graphicFrameLocks noGrp="1"/>
          </p:cNvGraphicFramePr>
          <p:nvPr>
            <p:extLst>
              <p:ext uri="{D42A27DB-BD31-4B8C-83A1-F6EECF244321}">
                <p14:modId xmlns:p14="http://schemas.microsoft.com/office/powerpoint/2010/main" val="556354259"/>
              </p:ext>
            </p:extLst>
          </p:nvPr>
        </p:nvGraphicFramePr>
        <p:xfrm>
          <a:off x="1388956" y="6189017"/>
          <a:ext cx="9708002" cy="364183"/>
        </p:xfrm>
        <a:graphic>
          <a:graphicData uri="http://schemas.openxmlformats.org/drawingml/2006/table">
            <a:tbl>
              <a:tblPr>
                <a:tableStyleId>{5C22544A-7EE6-4342-B048-85BDC9FD1C3A}</a:tableStyleId>
              </a:tblPr>
              <a:tblGrid>
                <a:gridCol w="852363">
                  <a:extLst>
                    <a:ext uri="{9D8B030D-6E8A-4147-A177-3AD203B41FA5}">
                      <a16:colId xmlns:a16="http://schemas.microsoft.com/office/drawing/2014/main" val="3467961768"/>
                    </a:ext>
                  </a:extLst>
                </a:gridCol>
                <a:gridCol w="1801805">
                  <a:extLst>
                    <a:ext uri="{9D8B030D-6E8A-4147-A177-3AD203B41FA5}">
                      <a16:colId xmlns:a16="http://schemas.microsoft.com/office/drawing/2014/main" val="421473638"/>
                    </a:ext>
                  </a:extLst>
                </a:gridCol>
                <a:gridCol w="1384361">
                  <a:extLst>
                    <a:ext uri="{9D8B030D-6E8A-4147-A177-3AD203B41FA5}">
                      <a16:colId xmlns:a16="http://schemas.microsoft.com/office/drawing/2014/main" val="3170894646"/>
                    </a:ext>
                  </a:extLst>
                </a:gridCol>
                <a:gridCol w="5669473">
                  <a:extLst>
                    <a:ext uri="{9D8B030D-6E8A-4147-A177-3AD203B41FA5}">
                      <a16:colId xmlns:a16="http://schemas.microsoft.com/office/drawing/2014/main" val="1968902569"/>
                    </a:ext>
                  </a:extLst>
                </a:gridCol>
              </a:tblGrid>
              <a:tr h="364183">
                <a:tc>
                  <a:txBody>
                    <a:bodyPr/>
                    <a:lstStyle/>
                    <a:p>
                      <a:pPr algn="ctr">
                        <a:spcAft>
                          <a:spcPts val="0"/>
                        </a:spcAft>
                      </a:pPr>
                      <a:r>
                        <a:rPr lang="en-US" altLang="zh-TW" sz="1800" kern="100" dirty="0">
                          <a:effectLst/>
                          <a:latin typeface="Arial" panose="020B0604020202020204" pitchFamily="34" charset="0"/>
                          <a:ea typeface="標楷體" panose="03000509000000000000" pitchFamily="65" charset="-120"/>
                          <a:cs typeface="Arial" panose="020B0604020202020204" pitchFamily="34" charset="0"/>
                        </a:rPr>
                        <a:t>40</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會事科主任</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陳瑩如</a:t>
                      </a:r>
                    </a:p>
                  </a:txBody>
                  <a:tcPr marL="17780" marR="17780" marT="0" marB="0"/>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第三電腦教室管理</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會事科</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extLst>
                  <a:ext uri="{0D108BD9-81ED-4DB2-BD59-A6C34878D82A}">
                    <a16:rowId xmlns:a16="http://schemas.microsoft.com/office/drawing/2014/main" val="271788660"/>
                  </a:ext>
                </a:extLst>
              </a:tr>
            </a:tbl>
          </a:graphicData>
        </a:graphic>
      </p:graphicFrame>
    </p:spTree>
    <p:extLst>
      <p:ext uri="{BB962C8B-B14F-4D97-AF65-F5344CB8AC3E}">
        <p14:creationId xmlns:p14="http://schemas.microsoft.com/office/powerpoint/2010/main" val="3323854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1">
            <a:extLst>
              <a:ext uri="{FF2B5EF4-FFF2-40B4-BE49-F238E27FC236}">
                <a16:creationId xmlns:a16="http://schemas.microsoft.com/office/drawing/2014/main" id="{021D5A54-B78A-45B8-A3F4-87A9175603C2}"/>
              </a:ext>
            </a:extLst>
          </p:cNvPr>
          <p:cNvGraphicFramePr>
            <a:graphicFrameLocks noGrp="1"/>
          </p:cNvGraphicFramePr>
          <p:nvPr>
            <p:ph idx="1"/>
            <p:extLst>
              <p:ext uri="{D42A27DB-BD31-4B8C-83A1-F6EECF244321}">
                <p14:modId xmlns:p14="http://schemas.microsoft.com/office/powerpoint/2010/main" val="3441769294"/>
              </p:ext>
            </p:extLst>
          </p:nvPr>
        </p:nvGraphicFramePr>
        <p:xfrm>
          <a:off x="1095042" y="1212624"/>
          <a:ext cx="9708002" cy="338590"/>
        </p:xfrm>
        <a:graphic>
          <a:graphicData uri="http://schemas.openxmlformats.org/drawingml/2006/table">
            <a:tbl>
              <a:tblPr>
                <a:tableStyleId>{5C22544A-7EE6-4342-B048-85BDC9FD1C3A}</a:tableStyleId>
              </a:tblPr>
              <a:tblGrid>
                <a:gridCol w="852363">
                  <a:extLst>
                    <a:ext uri="{9D8B030D-6E8A-4147-A177-3AD203B41FA5}">
                      <a16:colId xmlns:a16="http://schemas.microsoft.com/office/drawing/2014/main" val="1557177629"/>
                    </a:ext>
                  </a:extLst>
                </a:gridCol>
                <a:gridCol w="1801805">
                  <a:extLst>
                    <a:ext uri="{9D8B030D-6E8A-4147-A177-3AD203B41FA5}">
                      <a16:colId xmlns:a16="http://schemas.microsoft.com/office/drawing/2014/main" val="2651989305"/>
                    </a:ext>
                  </a:extLst>
                </a:gridCol>
                <a:gridCol w="1384361">
                  <a:extLst>
                    <a:ext uri="{9D8B030D-6E8A-4147-A177-3AD203B41FA5}">
                      <a16:colId xmlns:a16="http://schemas.microsoft.com/office/drawing/2014/main" val="1765965016"/>
                    </a:ext>
                  </a:extLst>
                </a:gridCol>
                <a:gridCol w="5669473">
                  <a:extLst>
                    <a:ext uri="{9D8B030D-6E8A-4147-A177-3AD203B41FA5}">
                      <a16:colId xmlns:a16="http://schemas.microsoft.com/office/drawing/2014/main" val="85799613"/>
                    </a:ext>
                  </a:extLst>
                </a:gridCol>
              </a:tblGrid>
              <a:tr h="338590">
                <a:tc>
                  <a:txBody>
                    <a:bodyPr/>
                    <a:lstStyle/>
                    <a:p>
                      <a:pPr algn="ctr">
                        <a:spcAft>
                          <a:spcPts val="0"/>
                        </a:spcAft>
                      </a:pPr>
                      <a:r>
                        <a:rPr lang="zh-TW" sz="1800" kern="0">
                          <a:effectLst/>
                          <a:latin typeface="Arial" panose="020B0604020202020204" pitchFamily="34" charset="0"/>
                          <a:ea typeface="標楷體" panose="03000509000000000000" pitchFamily="65" charset="-120"/>
                          <a:cs typeface="Arial" panose="020B0604020202020204" pitchFamily="34" charset="0"/>
                        </a:rPr>
                        <a:t>編號</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0">
                          <a:effectLst/>
                          <a:latin typeface="Arial" panose="020B0604020202020204" pitchFamily="34" charset="0"/>
                          <a:ea typeface="標楷體" panose="03000509000000000000" pitchFamily="65" charset="-120"/>
                          <a:cs typeface="Arial" panose="020B0604020202020204" pitchFamily="34" charset="0"/>
                        </a:rPr>
                        <a:t>職</a:t>
                      </a:r>
                      <a:r>
                        <a:rPr lang="en-US" sz="1800" kern="0">
                          <a:effectLst/>
                          <a:latin typeface="Arial" panose="020B0604020202020204" pitchFamily="34" charset="0"/>
                          <a:ea typeface="標楷體" panose="03000509000000000000" pitchFamily="65" charset="-120"/>
                          <a:cs typeface="Arial" panose="020B0604020202020204" pitchFamily="34" charset="0"/>
                        </a:rPr>
                        <a:t>  </a:t>
                      </a:r>
                      <a:r>
                        <a:rPr lang="zh-TW" sz="1800" kern="0">
                          <a:effectLst/>
                          <a:latin typeface="Arial" panose="020B0604020202020204" pitchFamily="34" charset="0"/>
                          <a:ea typeface="標楷體" panose="03000509000000000000" pitchFamily="65" charset="-120"/>
                          <a:cs typeface="Arial" panose="020B0604020202020204" pitchFamily="34" charset="0"/>
                        </a:rPr>
                        <a:t>稱</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0">
                          <a:effectLst/>
                          <a:latin typeface="Arial" panose="020B0604020202020204" pitchFamily="34" charset="0"/>
                          <a:ea typeface="標楷體" panose="03000509000000000000" pitchFamily="65" charset="-120"/>
                          <a:cs typeface="Arial" panose="020B0604020202020204" pitchFamily="34" charset="0"/>
                        </a:rPr>
                        <a:t>姓名</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tc>
                  <a:txBody>
                    <a:bodyPr/>
                    <a:lstStyle/>
                    <a:p>
                      <a:pPr algn="ctr">
                        <a:spcAft>
                          <a:spcPts val="0"/>
                        </a:spcAft>
                      </a:pPr>
                      <a:r>
                        <a:rPr lang="zh-TW" sz="1800" kern="0" dirty="0">
                          <a:effectLst/>
                          <a:latin typeface="Arial" panose="020B0604020202020204" pitchFamily="34" charset="0"/>
                          <a:ea typeface="標楷體" panose="03000509000000000000" pitchFamily="65" charset="-120"/>
                          <a:cs typeface="Arial" panose="020B0604020202020204" pitchFamily="34" charset="0"/>
                        </a:rPr>
                        <a:t>任務編組</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tc>
                <a:extLst>
                  <a:ext uri="{0D108BD9-81ED-4DB2-BD59-A6C34878D82A}">
                    <a16:rowId xmlns:a16="http://schemas.microsoft.com/office/drawing/2014/main" val="980876375"/>
                  </a:ext>
                </a:extLst>
              </a:tr>
            </a:tbl>
          </a:graphicData>
        </a:graphic>
      </p:graphicFrame>
      <p:graphicFrame>
        <p:nvGraphicFramePr>
          <p:cNvPr id="5" name="表格 4">
            <a:extLst>
              <a:ext uri="{FF2B5EF4-FFF2-40B4-BE49-F238E27FC236}">
                <a16:creationId xmlns:a16="http://schemas.microsoft.com/office/drawing/2014/main" id="{69AE56F8-3A08-415F-9233-65E01945AEC6}"/>
              </a:ext>
            </a:extLst>
          </p:cNvPr>
          <p:cNvGraphicFramePr>
            <a:graphicFrameLocks noGrp="1"/>
          </p:cNvGraphicFramePr>
          <p:nvPr>
            <p:extLst>
              <p:ext uri="{D42A27DB-BD31-4B8C-83A1-F6EECF244321}">
                <p14:modId xmlns:p14="http://schemas.microsoft.com/office/powerpoint/2010/main" val="2382304810"/>
              </p:ext>
            </p:extLst>
          </p:nvPr>
        </p:nvGraphicFramePr>
        <p:xfrm>
          <a:off x="1095042" y="1551214"/>
          <a:ext cx="9708002" cy="4686300"/>
        </p:xfrm>
        <a:graphic>
          <a:graphicData uri="http://schemas.openxmlformats.org/drawingml/2006/table">
            <a:tbl>
              <a:tblPr>
                <a:tableStyleId>{5C22544A-7EE6-4342-B048-85BDC9FD1C3A}</a:tableStyleId>
              </a:tblPr>
              <a:tblGrid>
                <a:gridCol w="852363">
                  <a:extLst>
                    <a:ext uri="{9D8B030D-6E8A-4147-A177-3AD203B41FA5}">
                      <a16:colId xmlns:a16="http://schemas.microsoft.com/office/drawing/2014/main" val="3376112812"/>
                    </a:ext>
                  </a:extLst>
                </a:gridCol>
                <a:gridCol w="1801805">
                  <a:extLst>
                    <a:ext uri="{9D8B030D-6E8A-4147-A177-3AD203B41FA5}">
                      <a16:colId xmlns:a16="http://schemas.microsoft.com/office/drawing/2014/main" val="4099755984"/>
                    </a:ext>
                  </a:extLst>
                </a:gridCol>
                <a:gridCol w="1384361">
                  <a:extLst>
                    <a:ext uri="{9D8B030D-6E8A-4147-A177-3AD203B41FA5}">
                      <a16:colId xmlns:a16="http://schemas.microsoft.com/office/drawing/2014/main" val="1898097799"/>
                    </a:ext>
                  </a:extLst>
                </a:gridCol>
                <a:gridCol w="5669473">
                  <a:extLst>
                    <a:ext uri="{9D8B030D-6E8A-4147-A177-3AD203B41FA5}">
                      <a16:colId xmlns:a16="http://schemas.microsoft.com/office/drawing/2014/main" val="4079562459"/>
                    </a:ext>
                  </a:extLst>
                </a:gridCol>
              </a:tblGrid>
              <a:tr h="434340">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41</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國貿科主任</a:t>
                      </a: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蕭惠文</a:t>
                      </a:r>
                    </a:p>
                  </a:txBody>
                  <a:tcPr marL="17780" marR="17780" marT="0" marB="0" anchor="ctr"/>
                </a:tc>
                <a:tc>
                  <a:txBody>
                    <a:bodyPr/>
                    <a:lstStyle/>
                    <a:p>
                      <a:pP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第七電腦教室管理</a:t>
                      </a:r>
                      <a:r>
                        <a:rPr lang="en-US" sz="1800" kern="100">
                          <a:effectLst/>
                          <a:latin typeface="Arial" panose="020B0604020202020204" pitchFamily="34" charset="0"/>
                          <a:ea typeface="標楷體" panose="03000509000000000000" pitchFamily="65" charset="-120"/>
                          <a:cs typeface="Arial" panose="020B0604020202020204" pitchFamily="34" charset="0"/>
                        </a:rPr>
                        <a:t>(</a:t>
                      </a:r>
                      <a:r>
                        <a:rPr lang="zh-TW" sz="1800" kern="100">
                          <a:effectLst/>
                          <a:latin typeface="Arial" panose="020B0604020202020204" pitchFamily="34" charset="0"/>
                          <a:ea typeface="標楷體" panose="03000509000000000000" pitchFamily="65" charset="-120"/>
                          <a:cs typeface="Arial" panose="020B0604020202020204" pitchFamily="34" charset="0"/>
                        </a:rPr>
                        <a:t>國貿科</a:t>
                      </a:r>
                      <a:r>
                        <a:rPr lang="en-US" sz="1800" kern="100">
                          <a:effectLst/>
                          <a:latin typeface="Arial" panose="020B0604020202020204" pitchFamily="34" charset="0"/>
                          <a:ea typeface="標楷體" panose="03000509000000000000" pitchFamily="65" charset="-120"/>
                          <a:cs typeface="Arial" panose="020B0604020202020204" pitchFamily="34" charset="0"/>
                        </a:rPr>
                        <a:t>)</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extLst>
                  <a:ext uri="{0D108BD9-81ED-4DB2-BD59-A6C34878D82A}">
                    <a16:rowId xmlns:a16="http://schemas.microsoft.com/office/drawing/2014/main" val="335645859"/>
                  </a:ext>
                </a:extLst>
              </a:tr>
              <a:tr h="434340">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42</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商科技士</a:t>
                      </a: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員志清</a:t>
                      </a:r>
                    </a:p>
                  </a:txBody>
                  <a:tcPr marL="17780" marR="17780" marT="0" marB="0" anchor="ctr"/>
                </a:tc>
                <a:tc>
                  <a:txBody>
                    <a:bodyPr/>
                    <a:lstStyle/>
                    <a:p>
                      <a:pP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電腦教室器材庫房管理</a:t>
                      </a:r>
                    </a:p>
                  </a:txBody>
                  <a:tcPr marL="17780" marR="17780" marT="0" marB="0" anchor="ctr"/>
                </a:tc>
                <a:extLst>
                  <a:ext uri="{0D108BD9-81ED-4DB2-BD59-A6C34878D82A}">
                    <a16:rowId xmlns:a16="http://schemas.microsoft.com/office/drawing/2014/main" val="4099964514"/>
                  </a:ext>
                </a:extLst>
              </a:tr>
              <a:tr h="434340">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43</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觀光科主任</a:t>
                      </a: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陳柏羲</a:t>
                      </a:r>
                    </a:p>
                  </a:txBody>
                  <a:tcPr marL="17780" marR="17780" marT="0" marB="0" anchor="ctr"/>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餐飲、中餐、西餐教室管理</a:t>
                      </a:r>
                    </a:p>
                  </a:txBody>
                  <a:tcPr marL="17780" marR="17780" marT="0" marB="0" anchor="ctr"/>
                </a:tc>
                <a:extLst>
                  <a:ext uri="{0D108BD9-81ED-4DB2-BD59-A6C34878D82A}">
                    <a16:rowId xmlns:a16="http://schemas.microsoft.com/office/drawing/2014/main" val="743042210"/>
                  </a:ext>
                </a:extLst>
              </a:tr>
              <a:tr h="434340">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44</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教師</a:t>
                      </a: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張嘉珆</a:t>
                      </a:r>
                    </a:p>
                  </a:txBody>
                  <a:tcPr marL="17780" marR="17780" marT="0" marB="0" anchor="ctr"/>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客房教室管理</a:t>
                      </a:r>
                    </a:p>
                  </a:txBody>
                  <a:tcPr marL="17780" marR="17780" marT="0" marB="0" anchor="ctr"/>
                </a:tc>
                <a:extLst>
                  <a:ext uri="{0D108BD9-81ED-4DB2-BD59-A6C34878D82A}">
                    <a16:rowId xmlns:a16="http://schemas.microsoft.com/office/drawing/2014/main" val="566532127"/>
                  </a:ext>
                </a:extLst>
              </a:tr>
              <a:tr h="434340">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45</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機械科技士</a:t>
                      </a: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梁雅欽</a:t>
                      </a:r>
                    </a:p>
                  </a:txBody>
                  <a:tcPr marL="17780" marR="17780" marT="0" marB="0" anchor="ctr"/>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機械科電腦教室、機電教室管理</a:t>
                      </a:r>
                    </a:p>
                  </a:txBody>
                  <a:tcPr marL="17780" marR="17780" marT="0" marB="0" anchor="ctr"/>
                </a:tc>
                <a:extLst>
                  <a:ext uri="{0D108BD9-81ED-4DB2-BD59-A6C34878D82A}">
                    <a16:rowId xmlns:a16="http://schemas.microsoft.com/office/drawing/2014/main" val="3723377423"/>
                  </a:ext>
                </a:extLst>
              </a:tr>
              <a:tr h="434340">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46</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機械科技佐</a:t>
                      </a: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劉志男</a:t>
                      </a:r>
                    </a:p>
                  </a:txBody>
                  <a:tcPr marL="17780" marR="17780" marT="0" marB="0" anchor="ctr"/>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機械科二三工場、展藝樓</a:t>
                      </a:r>
                      <a:r>
                        <a:rPr lang="en-US" sz="1800" kern="100" dirty="0">
                          <a:effectLst/>
                          <a:latin typeface="Arial" panose="020B0604020202020204" pitchFamily="34" charset="0"/>
                          <a:ea typeface="標楷體" panose="03000509000000000000" pitchFamily="65" charset="-120"/>
                          <a:cs typeface="Arial" panose="020B0604020202020204" pitchFamily="34" charset="0"/>
                        </a:rPr>
                        <a:t>1F CNC</a:t>
                      </a:r>
                      <a:r>
                        <a:rPr lang="zh-TW" sz="1800" kern="100" dirty="0">
                          <a:effectLst/>
                          <a:latin typeface="Arial" panose="020B0604020202020204" pitchFamily="34" charset="0"/>
                          <a:ea typeface="標楷體" panose="03000509000000000000" pitchFamily="65" charset="-120"/>
                          <a:cs typeface="Arial" panose="020B0604020202020204" pitchFamily="34" charset="0"/>
                        </a:rPr>
                        <a:t>工場管理</a:t>
                      </a:r>
                    </a:p>
                  </a:txBody>
                  <a:tcPr marL="17780" marR="17780" marT="0" marB="0" anchor="ctr"/>
                </a:tc>
                <a:extLst>
                  <a:ext uri="{0D108BD9-81ED-4DB2-BD59-A6C34878D82A}">
                    <a16:rowId xmlns:a16="http://schemas.microsoft.com/office/drawing/2014/main" val="2213307020"/>
                  </a:ext>
                </a:extLst>
              </a:tr>
              <a:tr h="434340">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47</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電圖科技士</a:t>
                      </a:r>
                    </a:p>
                  </a:txBody>
                  <a:tcPr marL="17780" marR="17780" marT="0" marB="0" anchor="ctr"/>
                </a:tc>
                <a:tc>
                  <a:txBody>
                    <a:bodyPr/>
                    <a:lstStyle/>
                    <a:p>
                      <a:pPr algn="ctr">
                        <a:spcAft>
                          <a:spcPts val="0"/>
                        </a:spcAft>
                      </a:pPr>
                      <a:r>
                        <a:rPr lang="zh-TW" altLang="zh-TW" sz="1800" kern="100" dirty="0">
                          <a:effectLst/>
                          <a:latin typeface="Arial" panose="020B0604020202020204" pitchFamily="34" charset="0"/>
                          <a:ea typeface="標楷體" panose="03000509000000000000" pitchFamily="65" charset="-120"/>
                          <a:cs typeface="Arial" panose="020B0604020202020204" pitchFamily="34" charset="0"/>
                        </a:rPr>
                        <a:t>柯志銘</a:t>
                      </a:r>
                    </a:p>
                  </a:txBody>
                  <a:tcPr marL="17780" marR="17780" marT="0" marB="0" anchor="ctr"/>
                </a:tc>
                <a:tc>
                  <a:txBody>
                    <a:bodyPr/>
                    <a:lstStyle/>
                    <a:p>
                      <a:pPr>
                        <a:spcAft>
                          <a:spcPts val="0"/>
                        </a:spcAft>
                      </a:pPr>
                      <a:r>
                        <a:rPr lang="zh-TW" altLang="en-US" sz="1800" kern="100" dirty="0">
                          <a:effectLst/>
                          <a:latin typeface="Arial" panose="020B0604020202020204" pitchFamily="34" charset="0"/>
                          <a:ea typeface="標楷體" panose="03000509000000000000" pitchFamily="65" charset="-120"/>
                          <a:cs typeface="Arial" panose="020B0604020202020204" pitchFamily="34" charset="0"/>
                        </a:rPr>
                        <a:t>電</a:t>
                      </a:r>
                      <a:r>
                        <a:rPr lang="zh-TW" sz="1800" kern="100" dirty="0">
                          <a:effectLst/>
                          <a:latin typeface="Arial" panose="020B0604020202020204" pitchFamily="34" charset="0"/>
                          <a:ea typeface="標楷體" panose="03000509000000000000" pitchFamily="65" charset="-120"/>
                          <a:cs typeface="Arial" panose="020B0604020202020204" pitchFamily="34" charset="0"/>
                        </a:rPr>
                        <a:t>圖科第一、三電腦教室、專題製作教室管理</a:t>
                      </a:r>
                    </a:p>
                  </a:txBody>
                  <a:tcPr marL="17780" marR="17780" marT="0" marB="0" anchor="ctr"/>
                </a:tc>
                <a:extLst>
                  <a:ext uri="{0D108BD9-81ED-4DB2-BD59-A6C34878D82A}">
                    <a16:rowId xmlns:a16="http://schemas.microsoft.com/office/drawing/2014/main" val="2339342629"/>
                  </a:ext>
                </a:extLst>
              </a:tr>
              <a:tr h="434340">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48</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電圖科技佐</a:t>
                      </a:r>
                    </a:p>
                  </a:txBody>
                  <a:tcPr marL="17780" marR="17780" marT="0" marB="0" anchor="ctr"/>
                </a:tc>
                <a:tc>
                  <a:txBody>
                    <a:bodyPr/>
                    <a:lstStyle/>
                    <a:p>
                      <a:pPr algn="ctr">
                        <a:spcAft>
                          <a:spcPts val="0"/>
                        </a:spcAft>
                      </a:pPr>
                      <a:r>
                        <a:rPr lang="zh-TW" altLang="en-US" sz="1800" kern="100" dirty="0">
                          <a:effectLst/>
                          <a:latin typeface="Arial" panose="020B0604020202020204" pitchFamily="34" charset="0"/>
                          <a:ea typeface="標楷體" panose="03000509000000000000" pitchFamily="65" charset="-120"/>
                          <a:cs typeface="Arial" panose="020B0604020202020204" pitchFamily="34" charset="0"/>
                        </a:rPr>
                        <a:t>林億昇</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spcAft>
                          <a:spcPts val="0"/>
                        </a:spcAft>
                      </a:pPr>
                      <a:r>
                        <a:rPr lang="zh-TW" altLang="en-US" sz="1800" kern="100" dirty="0">
                          <a:effectLst/>
                          <a:latin typeface="Arial" panose="020B0604020202020204" pitchFamily="34" charset="0"/>
                          <a:ea typeface="標楷體" panose="03000509000000000000" pitchFamily="65" charset="-120"/>
                          <a:cs typeface="Arial" panose="020B0604020202020204" pitchFamily="34" charset="0"/>
                        </a:rPr>
                        <a:t>電</a:t>
                      </a:r>
                      <a:r>
                        <a:rPr lang="zh-TW" sz="1800" kern="100" dirty="0">
                          <a:effectLst/>
                          <a:latin typeface="Arial" panose="020B0604020202020204" pitchFamily="34" charset="0"/>
                          <a:ea typeface="標楷體" panose="03000509000000000000" pitchFamily="65" charset="-120"/>
                          <a:cs typeface="Arial" panose="020B0604020202020204" pitchFamily="34" charset="0"/>
                        </a:rPr>
                        <a:t>圖科基礎實習</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驗</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工場</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室</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、展藝樓</a:t>
                      </a:r>
                      <a:r>
                        <a:rPr lang="en-US" sz="1800" kern="100" dirty="0">
                          <a:effectLst/>
                          <a:latin typeface="Arial" panose="020B0604020202020204" pitchFamily="34" charset="0"/>
                          <a:ea typeface="標楷體" panose="03000509000000000000" pitchFamily="65" charset="-120"/>
                          <a:cs typeface="Arial" panose="020B0604020202020204" pitchFamily="34" charset="0"/>
                        </a:rPr>
                        <a:t>2F</a:t>
                      </a:r>
                      <a:r>
                        <a:rPr lang="zh-TW" sz="1800" kern="100" dirty="0">
                          <a:effectLst/>
                          <a:latin typeface="Arial" panose="020B0604020202020204" pitchFamily="34" charset="0"/>
                          <a:ea typeface="標楷體" panose="03000509000000000000" pitchFamily="65" charset="-120"/>
                          <a:cs typeface="Arial" panose="020B0604020202020204" pitchFamily="34" charset="0"/>
                        </a:rPr>
                        <a:t>機電教室、實測繪教室、第二電腦教室管理</a:t>
                      </a:r>
                    </a:p>
                  </a:txBody>
                  <a:tcPr marL="17780" marR="17780" marT="0" marB="0"/>
                </a:tc>
                <a:extLst>
                  <a:ext uri="{0D108BD9-81ED-4DB2-BD59-A6C34878D82A}">
                    <a16:rowId xmlns:a16="http://schemas.microsoft.com/office/drawing/2014/main" val="2926289205"/>
                  </a:ext>
                </a:extLst>
              </a:tr>
              <a:tr h="434340">
                <a:tc>
                  <a:txBody>
                    <a:bodyPr/>
                    <a:lstStyle/>
                    <a:p>
                      <a:pPr algn="ctr">
                        <a:spcAft>
                          <a:spcPts val="0"/>
                        </a:spcAft>
                      </a:pPr>
                      <a:r>
                        <a:rPr lang="en-US" altLang="zh-TW" sz="1800" kern="100" dirty="0">
                          <a:effectLst/>
                          <a:latin typeface="Arial" panose="020B0604020202020204" pitchFamily="34" charset="0"/>
                          <a:ea typeface="標楷體" panose="03000509000000000000" pitchFamily="65" charset="-120"/>
                          <a:cs typeface="Arial" panose="020B0604020202020204" pitchFamily="34" charset="0"/>
                        </a:rPr>
                        <a:t>49</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室設科技士</a:t>
                      </a:r>
                    </a:p>
                  </a:txBody>
                  <a:tcPr marL="17780" marR="17780" marT="0" marB="0" anchor="ctr"/>
                </a:tc>
                <a:tc>
                  <a:txBody>
                    <a:bodyPr/>
                    <a:lstStyle/>
                    <a:p>
                      <a:pPr algn="ctr">
                        <a:spcAft>
                          <a:spcPts val="0"/>
                        </a:spcAft>
                      </a:pPr>
                      <a:r>
                        <a:rPr lang="zh-TW" altLang="zh-TW" sz="1800" kern="100" dirty="0">
                          <a:solidFill>
                            <a:srgbClr val="FF0000"/>
                          </a:solidFill>
                          <a:effectLst/>
                          <a:latin typeface="Arial" panose="020B0604020202020204" pitchFamily="34" charset="0"/>
                          <a:ea typeface="標楷體" panose="03000509000000000000" pitchFamily="65" charset="-120"/>
                          <a:cs typeface="Arial" panose="020B0604020202020204" pitchFamily="34" charset="0"/>
                        </a:rPr>
                        <a:t>張漢桐</a:t>
                      </a:r>
                    </a:p>
                  </a:txBody>
                  <a:tcPr marL="17780" marR="17780" marT="0" marB="0" anchor="ctr"/>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展藝樓</a:t>
                      </a:r>
                      <a:r>
                        <a:rPr lang="en-US" sz="1800" kern="100" dirty="0">
                          <a:effectLst/>
                          <a:latin typeface="Arial" panose="020B0604020202020204" pitchFamily="34" charset="0"/>
                          <a:ea typeface="標楷體" panose="03000509000000000000" pitchFamily="65" charset="-120"/>
                        </a:rPr>
                        <a:t>3F</a:t>
                      </a:r>
                      <a:r>
                        <a:rPr lang="zh-TW" sz="1800" kern="100" dirty="0">
                          <a:effectLst/>
                          <a:latin typeface="Arial" panose="020B0604020202020204" pitchFamily="34" charset="0"/>
                          <a:ea typeface="標楷體" panose="03000509000000000000" pitchFamily="65" charset="-120"/>
                          <a:cs typeface="Arial" panose="020B0604020202020204" pitchFamily="34" charset="0"/>
                        </a:rPr>
                        <a:t>繪畫教室、造型教室、基本設計教室、鳳翔樓製圖教室、第二電腦教室等</a:t>
                      </a:r>
                      <a:endParaRPr lang="zh-TW" sz="1800" kern="100" dirty="0">
                        <a:effectLst/>
                        <a:latin typeface="Times New Roman" panose="02020603050405020304" pitchFamily="18" charset="0"/>
                        <a:ea typeface="標楷體" panose="03000509000000000000" pitchFamily="65" charset="-120"/>
                      </a:endParaRPr>
                    </a:p>
                  </a:txBody>
                  <a:tcPr marL="17780" marR="17780" marT="0" marB="0"/>
                </a:tc>
                <a:extLst>
                  <a:ext uri="{0D108BD9-81ED-4DB2-BD59-A6C34878D82A}">
                    <a16:rowId xmlns:a16="http://schemas.microsoft.com/office/drawing/2014/main" val="2784110738"/>
                  </a:ext>
                </a:extLst>
              </a:tr>
              <a:tr h="434340">
                <a:tc>
                  <a:txBody>
                    <a:bodyPr/>
                    <a:lstStyle/>
                    <a:p>
                      <a:pPr algn="ctr">
                        <a:spcAft>
                          <a:spcPts val="0"/>
                        </a:spcAft>
                      </a:pPr>
                      <a:r>
                        <a:rPr lang="en-US" altLang="zh-TW" sz="1800" kern="100" dirty="0">
                          <a:effectLst/>
                          <a:latin typeface="Arial" panose="020B0604020202020204" pitchFamily="34" charset="0"/>
                          <a:ea typeface="標楷體" panose="03000509000000000000" pitchFamily="65" charset="-120"/>
                          <a:cs typeface="Arial" panose="020B0604020202020204" pitchFamily="34" charset="0"/>
                        </a:rPr>
                        <a:t>50</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室設科技佐</a:t>
                      </a:r>
                    </a:p>
                  </a:txBody>
                  <a:tcPr marL="17780" marR="17780" marT="0" marB="0" anchor="ctr"/>
                </a:tc>
                <a:tc>
                  <a:txBody>
                    <a:bodyPr/>
                    <a:lstStyle/>
                    <a:p>
                      <a:pPr algn="ctr">
                        <a:spcAft>
                          <a:spcPts val="0"/>
                        </a:spcAft>
                      </a:pP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家設科第一、二工場、第一電腦教室、專題製作、成品展示室、革新樓製圖教室</a:t>
                      </a:r>
                      <a:endParaRPr lang="zh-TW" sz="1800" kern="100" dirty="0">
                        <a:effectLst/>
                        <a:latin typeface="Times New Roman" panose="02020603050405020304" pitchFamily="18" charset="0"/>
                        <a:ea typeface="標楷體" panose="03000509000000000000" pitchFamily="65" charset="-120"/>
                      </a:endParaRPr>
                    </a:p>
                  </a:txBody>
                  <a:tcPr marL="17780" marR="17780" marT="0" marB="0"/>
                </a:tc>
                <a:extLst>
                  <a:ext uri="{0D108BD9-81ED-4DB2-BD59-A6C34878D82A}">
                    <a16:rowId xmlns:a16="http://schemas.microsoft.com/office/drawing/2014/main" val="3809536362"/>
                  </a:ext>
                </a:extLst>
              </a:tr>
            </a:tbl>
          </a:graphicData>
        </a:graphic>
      </p:graphicFrame>
      <p:sp>
        <p:nvSpPr>
          <p:cNvPr id="8" name="標題 3">
            <a:extLst>
              <a:ext uri="{FF2B5EF4-FFF2-40B4-BE49-F238E27FC236}">
                <a16:creationId xmlns:a16="http://schemas.microsoft.com/office/drawing/2014/main" id="{08074EFF-202A-4CCA-9633-C75D480EE474}"/>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spTree>
    <p:extLst>
      <p:ext uri="{BB962C8B-B14F-4D97-AF65-F5344CB8AC3E}">
        <p14:creationId xmlns:p14="http://schemas.microsoft.com/office/powerpoint/2010/main" val="2243167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6206" y="865414"/>
            <a:ext cx="10652051" cy="560615"/>
          </a:xfrm>
        </p:spPr>
        <p:txBody>
          <a:bodyPr>
            <a:noAutofit/>
          </a:bodyPr>
          <a:lstStyle/>
          <a:p>
            <a:pPr>
              <a:buFont typeface="Wingdings" panose="05000000000000000000" pitchFamily="2" charset="2"/>
              <a:buChar char="l"/>
            </a:pPr>
            <a:r>
              <a:rPr lang="zh-TW" altLang="zh-TW" sz="2400" dirty="0"/>
              <a:t>實習</a:t>
            </a:r>
            <a:r>
              <a:rPr lang="en-US" altLang="zh-TW" sz="2400" dirty="0"/>
              <a:t>(</a:t>
            </a:r>
            <a:r>
              <a:rPr lang="zh-TW" altLang="zh-TW" sz="2400" dirty="0"/>
              <a:t>驗</a:t>
            </a:r>
            <a:r>
              <a:rPr lang="en-US" altLang="zh-TW" sz="2400" dirty="0"/>
              <a:t>)</a:t>
            </a:r>
            <a:r>
              <a:rPr lang="zh-TW" altLang="zh-TW" sz="2400" dirty="0"/>
              <a:t>工場安全衛生管理委員會、職業安全衛生委員會</a:t>
            </a:r>
            <a:r>
              <a:rPr lang="en-US" altLang="zh-TW" sz="2400" dirty="0">
                <a:solidFill>
                  <a:srgbClr val="FF0000"/>
                </a:solidFill>
              </a:rPr>
              <a:t>114</a:t>
            </a:r>
            <a:r>
              <a:rPr lang="zh-TW" altLang="zh-TW" sz="2400" dirty="0">
                <a:solidFill>
                  <a:srgbClr val="FF0000"/>
                </a:solidFill>
              </a:rPr>
              <a:t>年度工作計畫</a:t>
            </a:r>
            <a:endParaRPr lang="zh-TW" altLang="en-US" sz="24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graphicFrame>
        <p:nvGraphicFramePr>
          <p:cNvPr id="8" name="表格 7">
            <a:extLst>
              <a:ext uri="{FF2B5EF4-FFF2-40B4-BE49-F238E27FC236}">
                <a16:creationId xmlns:a16="http://schemas.microsoft.com/office/drawing/2014/main" id="{7EE78F89-A0CC-4926-BD08-CF937E7DF4ED}"/>
              </a:ext>
            </a:extLst>
          </p:cNvPr>
          <p:cNvGraphicFramePr>
            <a:graphicFrameLocks noGrp="1"/>
          </p:cNvGraphicFramePr>
          <p:nvPr>
            <p:extLst>
              <p:ext uri="{D42A27DB-BD31-4B8C-83A1-F6EECF244321}">
                <p14:modId xmlns:p14="http://schemas.microsoft.com/office/powerpoint/2010/main" val="1290854795"/>
              </p:ext>
            </p:extLst>
          </p:nvPr>
        </p:nvGraphicFramePr>
        <p:xfrm>
          <a:off x="657847" y="1407160"/>
          <a:ext cx="10390410" cy="5288280"/>
        </p:xfrm>
        <a:graphic>
          <a:graphicData uri="http://schemas.openxmlformats.org/drawingml/2006/table">
            <a:tbl>
              <a:tblPr firstRow="1" bandRow="1">
                <a:tableStyleId>{5C22544A-7EE6-4342-B048-85BDC9FD1C3A}</a:tableStyleId>
              </a:tblPr>
              <a:tblGrid>
                <a:gridCol w="2078082">
                  <a:extLst>
                    <a:ext uri="{9D8B030D-6E8A-4147-A177-3AD203B41FA5}">
                      <a16:colId xmlns:a16="http://schemas.microsoft.com/office/drawing/2014/main" val="3000151334"/>
                    </a:ext>
                  </a:extLst>
                </a:gridCol>
                <a:gridCol w="3497233">
                  <a:extLst>
                    <a:ext uri="{9D8B030D-6E8A-4147-A177-3AD203B41FA5}">
                      <a16:colId xmlns:a16="http://schemas.microsoft.com/office/drawing/2014/main" val="2774687884"/>
                    </a:ext>
                  </a:extLst>
                </a:gridCol>
                <a:gridCol w="1676400">
                  <a:extLst>
                    <a:ext uri="{9D8B030D-6E8A-4147-A177-3AD203B41FA5}">
                      <a16:colId xmlns:a16="http://schemas.microsoft.com/office/drawing/2014/main" val="2948698429"/>
                    </a:ext>
                  </a:extLst>
                </a:gridCol>
                <a:gridCol w="1249680">
                  <a:extLst>
                    <a:ext uri="{9D8B030D-6E8A-4147-A177-3AD203B41FA5}">
                      <a16:colId xmlns:a16="http://schemas.microsoft.com/office/drawing/2014/main" val="2499340653"/>
                    </a:ext>
                  </a:extLst>
                </a:gridCol>
                <a:gridCol w="1889015">
                  <a:extLst>
                    <a:ext uri="{9D8B030D-6E8A-4147-A177-3AD203B41FA5}">
                      <a16:colId xmlns:a16="http://schemas.microsoft.com/office/drawing/2014/main" val="1658909303"/>
                    </a:ext>
                  </a:extLst>
                </a:gridCol>
              </a:tblGrid>
              <a:tr h="370840">
                <a:tc>
                  <a:txBody>
                    <a:bodyPr/>
                    <a:lstStyle/>
                    <a:p>
                      <a:pPr algn="ct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工作事項</a:t>
                      </a:r>
                    </a:p>
                  </a:txBody>
                  <a:tcPr marL="17780" marR="17780" marT="0" marB="0" anchor="ctr"/>
                </a:tc>
                <a:tc>
                  <a:txBody>
                    <a:bodyPr/>
                    <a:lstStyle/>
                    <a:p>
                      <a:pPr algn="ct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計畫內容</a:t>
                      </a:r>
                    </a:p>
                  </a:txBody>
                  <a:tcPr marL="17780" marR="17780" marT="0" marB="0" anchor="ctr"/>
                </a:tc>
                <a:tc>
                  <a:txBody>
                    <a:bodyPr/>
                    <a:lstStyle/>
                    <a:p>
                      <a:pPr algn="ct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承辦單位</a:t>
                      </a:r>
                    </a:p>
                  </a:txBody>
                  <a:tcPr marL="17780" marR="17780" marT="0" marB="0" anchor="ctr"/>
                </a:tc>
                <a:tc>
                  <a:txBody>
                    <a:bodyPr/>
                    <a:lstStyle/>
                    <a:p>
                      <a:pPr algn="ct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辦理期限</a:t>
                      </a:r>
                    </a:p>
                  </a:txBody>
                  <a:tcPr marL="17780" marR="17780" marT="0" marB="0" anchor="ctr"/>
                </a:tc>
                <a:tc>
                  <a:txBody>
                    <a:bodyPr/>
                    <a:lstStyle/>
                    <a:p>
                      <a:pPr algn="ctr">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備註</a:t>
                      </a:r>
                    </a:p>
                  </a:txBody>
                  <a:tcPr marL="17780" marR="17780" marT="0" marB="0" anchor="ctr"/>
                </a:tc>
                <a:extLst>
                  <a:ext uri="{0D108BD9-81ED-4DB2-BD59-A6C34878D82A}">
                    <a16:rowId xmlns:a16="http://schemas.microsoft.com/office/drawing/2014/main" val="3395744983"/>
                  </a:ext>
                </a:extLst>
              </a:tr>
              <a:tr h="370840">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實施期末工場總檢</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各項機器設備總檢</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實習處</a:t>
                      </a:r>
                    </a:p>
                  </a:txBody>
                  <a:tcPr marL="17780" marR="17780" marT="0" marB="0" anchor="ctr"/>
                </a:tc>
                <a:tc>
                  <a:txBody>
                    <a:bodyPr/>
                    <a:lstStyle/>
                    <a:p>
                      <a:pPr algn="l">
                        <a:spcAft>
                          <a:spcPts val="0"/>
                        </a:spcAft>
                      </a:pPr>
                      <a:r>
                        <a:rPr lang="en-US" sz="1600" kern="100" dirty="0">
                          <a:effectLst/>
                          <a:latin typeface="Arial" panose="020B0604020202020204" pitchFamily="34" charset="0"/>
                          <a:ea typeface="標楷體" panose="03000509000000000000" pitchFamily="65" charset="-120"/>
                          <a:cs typeface="Arial" panose="020B0604020202020204" pitchFamily="34" charset="0"/>
                        </a:rPr>
                        <a:t>1/1</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5</a:t>
                      </a:r>
                      <a:endParaRPr lang="zh-TW" sz="16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實施期末工場總檢</a:t>
                      </a:r>
                    </a:p>
                  </a:txBody>
                  <a:tcPr marL="17780" marR="17780" marT="0" marB="0" anchor="ctr"/>
                </a:tc>
                <a:extLst>
                  <a:ext uri="{0D108BD9-81ED-4DB2-BD59-A6C34878D82A}">
                    <a16:rowId xmlns:a16="http://schemas.microsoft.com/office/drawing/2014/main" val="2291070950"/>
                  </a:ext>
                </a:extLst>
              </a:tr>
              <a:tr h="370840">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召開委員會</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審查年度工作計畫</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職業安全衛生委員會</a:t>
                      </a:r>
                    </a:p>
                  </a:txBody>
                  <a:tcPr marL="17780" marR="17780" marT="0" marB="0" anchor="ctr"/>
                </a:tc>
                <a:tc>
                  <a:txBody>
                    <a:bodyPr/>
                    <a:lstStyle/>
                    <a:p>
                      <a:pPr algn="l">
                        <a:spcAft>
                          <a:spcPts val="0"/>
                        </a:spcAft>
                      </a:pPr>
                      <a:r>
                        <a:rPr lang="en-US" sz="1600" kern="100" dirty="0">
                          <a:effectLst/>
                          <a:latin typeface="Arial" panose="020B0604020202020204" pitchFamily="34" charset="0"/>
                          <a:ea typeface="標楷體" panose="03000509000000000000" pitchFamily="65" charset="-120"/>
                          <a:cs typeface="Arial" panose="020B0604020202020204" pitchFamily="34" charset="0"/>
                        </a:rPr>
                        <a:t>3/2</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4</a:t>
                      </a:r>
                      <a:endParaRPr lang="zh-TW" sz="16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召開委員會</a:t>
                      </a:r>
                    </a:p>
                  </a:txBody>
                  <a:tcPr marL="17780" marR="17780" marT="0" marB="0" anchor="ctr"/>
                </a:tc>
                <a:extLst>
                  <a:ext uri="{0D108BD9-81ED-4DB2-BD59-A6C34878D82A}">
                    <a16:rowId xmlns:a16="http://schemas.microsoft.com/office/drawing/2014/main" val="2181473739"/>
                  </a:ext>
                </a:extLst>
              </a:tr>
              <a:tr h="370840">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編列預算爭取補助改善</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擬定申請緣由針對迫切性需求提報概算。</a:t>
                      </a:r>
                    </a:p>
                  </a:txBody>
                  <a:tcPr marL="17780" marR="17780" marT="0" marB="0" anchor="ctr"/>
                </a:tc>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各處室科</a:t>
                      </a:r>
                    </a:p>
                  </a:txBody>
                  <a:tcPr marL="17780" marR="17780" marT="0" marB="0" anchor="ctr"/>
                </a:tc>
                <a:tc>
                  <a:txBody>
                    <a:bodyPr/>
                    <a:lstStyle/>
                    <a:p>
                      <a:pPr algn="l">
                        <a:spcAft>
                          <a:spcPts val="0"/>
                        </a:spcAft>
                      </a:pPr>
                      <a:r>
                        <a:rPr lang="en-US" sz="1600" kern="100" dirty="0">
                          <a:effectLst/>
                          <a:latin typeface="Arial" panose="020B0604020202020204" pitchFamily="34" charset="0"/>
                          <a:ea typeface="標楷體" panose="03000509000000000000" pitchFamily="65" charset="-120"/>
                          <a:cs typeface="Arial" panose="020B0604020202020204" pitchFamily="34" charset="0"/>
                        </a:rPr>
                        <a:t>3/1-3/15</a:t>
                      </a:r>
                      <a:endParaRPr lang="zh-TW" sz="16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編列預算爭取補助改善</a:t>
                      </a:r>
                    </a:p>
                  </a:txBody>
                  <a:tcPr marL="17780" marR="17780" marT="0" marB="0" anchor="ctr"/>
                </a:tc>
                <a:extLst>
                  <a:ext uri="{0D108BD9-81ED-4DB2-BD59-A6C34878D82A}">
                    <a16:rowId xmlns:a16="http://schemas.microsoft.com/office/drawing/2014/main" val="2872147296"/>
                  </a:ext>
                </a:extLst>
              </a:tr>
              <a:tr h="370840">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第一次自動檢查</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環境及設施依檢查表辦理自評</a:t>
                      </a:r>
                    </a:p>
                  </a:txBody>
                  <a:tcPr marL="17780" marR="17780" marT="0" marB="0" anchor="ctr"/>
                </a:tc>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各管理人員</a:t>
                      </a:r>
                    </a:p>
                  </a:txBody>
                  <a:tcPr marL="17780" marR="17780" marT="0" marB="0" anchor="ctr"/>
                </a:tc>
                <a:tc>
                  <a:txBody>
                    <a:bodyPr/>
                    <a:lstStyle/>
                    <a:p>
                      <a:pPr algn="l">
                        <a:spcAft>
                          <a:spcPts val="0"/>
                        </a:spcAft>
                      </a:pPr>
                      <a:r>
                        <a:rPr lang="en-US" sz="1600" kern="100" dirty="0">
                          <a:effectLst/>
                          <a:latin typeface="Arial" panose="020B0604020202020204" pitchFamily="34" charset="0"/>
                          <a:ea typeface="標楷體" panose="03000509000000000000" pitchFamily="65" charset="-120"/>
                          <a:cs typeface="Arial" panose="020B0604020202020204" pitchFamily="34" charset="0"/>
                        </a:rPr>
                        <a:t>3/1</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7</a:t>
                      </a:r>
                      <a:r>
                        <a:rPr lang="en-US" sz="1600" kern="100" dirty="0">
                          <a:effectLst/>
                          <a:latin typeface="Arial" panose="020B0604020202020204" pitchFamily="34" charset="0"/>
                          <a:ea typeface="標楷體" panose="03000509000000000000" pitchFamily="65" charset="-120"/>
                          <a:cs typeface="Arial" panose="020B0604020202020204" pitchFamily="34" charset="0"/>
                        </a:rPr>
                        <a:t>-3/2</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1</a:t>
                      </a:r>
                      <a:endParaRPr lang="zh-TW" sz="16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第一次自動檢查</a:t>
                      </a:r>
                    </a:p>
                  </a:txBody>
                  <a:tcPr marL="17780" marR="17780" marT="0" marB="0" anchor="ctr"/>
                </a:tc>
                <a:extLst>
                  <a:ext uri="{0D108BD9-81ED-4DB2-BD59-A6C34878D82A}">
                    <a16:rowId xmlns:a16="http://schemas.microsoft.com/office/drawing/2014/main" val="3937891855"/>
                  </a:ext>
                </a:extLst>
              </a:tr>
              <a:tr h="370840">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自動檢查複評</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依據檢查結果辦理複評</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實習處</a:t>
                      </a:r>
                    </a:p>
                  </a:txBody>
                  <a:tcPr marL="17780" marR="17780" marT="0" marB="0" anchor="ctr"/>
                </a:tc>
                <a:tc>
                  <a:txBody>
                    <a:bodyPr/>
                    <a:lstStyle/>
                    <a:p>
                      <a:pPr algn="l">
                        <a:spcAft>
                          <a:spcPts val="0"/>
                        </a:spcAft>
                      </a:pPr>
                      <a:r>
                        <a:rPr lang="en-US" sz="1600" kern="100" dirty="0">
                          <a:effectLst/>
                          <a:latin typeface="Arial" panose="020B0604020202020204" pitchFamily="34" charset="0"/>
                          <a:ea typeface="標楷體" panose="03000509000000000000" pitchFamily="65" charset="-120"/>
                          <a:cs typeface="Arial" panose="020B0604020202020204" pitchFamily="34" charset="0"/>
                        </a:rPr>
                        <a:t>3/2</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4</a:t>
                      </a:r>
                      <a:r>
                        <a:rPr lang="en-US" sz="1600" kern="100" dirty="0">
                          <a:effectLst/>
                          <a:latin typeface="Arial" panose="020B0604020202020204" pitchFamily="34" charset="0"/>
                          <a:ea typeface="標楷體" panose="03000509000000000000" pitchFamily="65" charset="-120"/>
                          <a:cs typeface="Arial" panose="020B0604020202020204" pitchFamily="34" charset="0"/>
                        </a:rPr>
                        <a:t>-4/1</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1</a:t>
                      </a:r>
                      <a:endParaRPr lang="zh-TW" sz="16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自動檢查複評</a:t>
                      </a:r>
                    </a:p>
                  </a:txBody>
                  <a:tcPr marL="17780" marR="17780" marT="0" marB="0" anchor="ctr"/>
                </a:tc>
                <a:extLst>
                  <a:ext uri="{0D108BD9-81ED-4DB2-BD59-A6C34878D82A}">
                    <a16:rowId xmlns:a16="http://schemas.microsoft.com/office/drawing/2014/main" val="2921423152"/>
                  </a:ext>
                </a:extLst>
              </a:tr>
              <a:tr h="370840">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實施缺失改善</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依據複評結果辦理缺失改善</a:t>
                      </a:r>
                    </a:p>
                  </a:txBody>
                  <a:tcPr marL="17780" marR="17780" marT="0" marB="0" anchor="ctr"/>
                </a:tc>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各科</a:t>
                      </a:r>
                    </a:p>
                  </a:txBody>
                  <a:tcPr marL="17780" marR="17780" marT="0" marB="0" anchor="ctr"/>
                </a:tc>
                <a:tc>
                  <a:txBody>
                    <a:bodyPr/>
                    <a:lstStyle/>
                    <a:p>
                      <a:pPr algn="l">
                        <a:spcAft>
                          <a:spcPts val="0"/>
                        </a:spcAft>
                      </a:pPr>
                      <a:r>
                        <a:rPr lang="en-US" sz="1600" kern="100" dirty="0">
                          <a:effectLst/>
                          <a:latin typeface="Arial" panose="020B0604020202020204" pitchFamily="34" charset="0"/>
                          <a:ea typeface="標楷體" panose="03000509000000000000" pitchFamily="65" charset="-120"/>
                          <a:cs typeface="Arial" panose="020B0604020202020204" pitchFamily="34" charset="0"/>
                        </a:rPr>
                        <a:t>4/1</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4</a:t>
                      </a:r>
                      <a:r>
                        <a:rPr lang="en-US" sz="1600" kern="100" dirty="0">
                          <a:effectLst/>
                          <a:latin typeface="Arial" panose="020B0604020202020204" pitchFamily="34" charset="0"/>
                          <a:ea typeface="標楷體" panose="03000509000000000000" pitchFamily="65" charset="-120"/>
                          <a:cs typeface="Arial" panose="020B0604020202020204" pitchFamily="34" charset="0"/>
                        </a:rPr>
                        <a:t>-4/1</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8</a:t>
                      </a:r>
                      <a:endParaRPr lang="zh-TW" sz="16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實施缺失改善</a:t>
                      </a:r>
                    </a:p>
                  </a:txBody>
                  <a:tcPr marL="17780" marR="17780" marT="0" marB="0" anchor="ctr"/>
                </a:tc>
                <a:extLst>
                  <a:ext uri="{0D108BD9-81ED-4DB2-BD59-A6C34878D82A}">
                    <a16:rowId xmlns:a16="http://schemas.microsoft.com/office/drawing/2014/main" val="88146732"/>
                  </a:ext>
                </a:extLst>
              </a:tr>
              <a:tr h="370840">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實施期末工場總檢</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各項機器設備總檢</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實習處</a:t>
                      </a:r>
                    </a:p>
                  </a:txBody>
                  <a:tcPr marL="17780" marR="17780" marT="0" marB="0" anchor="ctr"/>
                </a:tc>
                <a:tc>
                  <a:txBody>
                    <a:bodyPr/>
                    <a:lstStyle/>
                    <a:p>
                      <a:pPr algn="l">
                        <a:spcAft>
                          <a:spcPts val="0"/>
                        </a:spcAft>
                      </a:pPr>
                      <a:r>
                        <a:rPr lang="en-US" sz="1600" kern="100" dirty="0">
                          <a:effectLst/>
                          <a:latin typeface="Arial" panose="020B0604020202020204" pitchFamily="34" charset="0"/>
                          <a:ea typeface="標楷體" panose="03000509000000000000" pitchFamily="65" charset="-120"/>
                          <a:cs typeface="Arial" panose="020B0604020202020204" pitchFamily="34" charset="0"/>
                        </a:rPr>
                        <a:t>6/25</a:t>
                      </a:r>
                      <a:endParaRPr lang="zh-TW" sz="16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實施期末工場總檢</a:t>
                      </a:r>
                    </a:p>
                  </a:txBody>
                  <a:tcPr marL="17780" marR="17780" marT="0" marB="0" anchor="ctr"/>
                </a:tc>
                <a:extLst>
                  <a:ext uri="{0D108BD9-81ED-4DB2-BD59-A6C34878D82A}">
                    <a16:rowId xmlns:a16="http://schemas.microsoft.com/office/drawing/2014/main" val="3259277816"/>
                  </a:ext>
                </a:extLst>
              </a:tr>
              <a:tr h="370840">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第二次自動檢查</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環境及設施依檢查表辦理自評</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各管理人員</a:t>
                      </a:r>
                    </a:p>
                  </a:txBody>
                  <a:tcPr marL="17780" marR="17780" marT="0" marB="0" anchor="ctr"/>
                </a:tc>
                <a:tc>
                  <a:txBody>
                    <a:bodyPr/>
                    <a:lstStyle/>
                    <a:p>
                      <a:pPr algn="l">
                        <a:spcAft>
                          <a:spcPts val="0"/>
                        </a:spcAft>
                      </a:pPr>
                      <a:r>
                        <a:rPr lang="en-US" sz="1600" kern="100" dirty="0">
                          <a:effectLst/>
                          <a:latin typeface="Arial" panose="020B0604020202020204" pitchFamily="34" charset="0"/>
                          <a:ea typeface="標楷體" panose="03000509000000000000" pitchFamily="65" charset="-120"/>
                          <a:cs typeface="Arial" panose="020B0604020202020204" pitchFamily="34" charset="0"/>
                        </a:rPr>
                        <a:t>9/</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8</a:t>
                      </a:r>
                      <a:r>
                        <a:rPr lang="en-US" sz="1600" kern="100" dirty="0">
                          <a:effectLst/>
                          <a:latin typeface="Arial" panose="020B0604020202020204" pitchFamily="34" charset="0"/>
                          <a:ea typeface="標楷體" panose="03000509000000000000" pitchFamily="65" charset="-120"/>
                          <a:cs typeface="Arial" panose="020B0604020202020204" pitchFamily="34" charset="0"/>
                        </a:rPr>
                        <a:t>-</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19</a:t>
                      </a:r>
                      <a:endParaRPr lang="zh-TW" sz="16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第二次自動檢查</a:t>
                      </a:r>
                    </a:p>
                  </a:txBody>
                  <a:tcPr marL="17780" marR="17780" marT="0" marB="0" anchor="ctr"/>
                </a:tc>
                <a:extLst>
                  <a:ext uri="{0D108BD9-81ED-4DB2-BD59-A6C34878D82A}">
                    <a16:rowId xmlns:a16="http://schemas.microsoft.com/office/drawing/2014/main" val="3913727809"/>
                  </a:ext>
                </a:extLst>
              </a:tr>
              <a:tr h="370840">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自動檢查複評</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依據檢查結果辦理複評</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實習處</a:t>
                      </a:r>
                    </a:p>
                  </a:txBody>
                  <a:tcPr marL="17780" marR="17780" marT="0" marB="0" anchor="ctr"/>
                </a:tc>
                <a:tc>
                  <a:txBody>
                    <a:bodyPr/>
                    <a:lstStyle/>
                    <a:p>
                      <a:pPr algn="l">
                        <a:spcAft>
                          <a:spcPts val="0"/>
                        </a:spcAft>
                      </a:pPr>
                      <a:r>
                        <a:rPr lang="en-US" sz="1600" kern="100" dirty="0">
                          <a:effectLst/>
                          <a:latin typeface="Arial" panose="020B0604020202020204" pitchFamily="34" charset="0"/>
                          <a:ea typeface="標楷體" panose="03000509000000000000" pitchFamily="65" charset="-120"/>
                          <a:cs typeface="Arial" panose="020B0604020202020204" pitchFamily="34" charset="0"/>
                        </a:rPr>
                        <a:t>9/2</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2</a:t>
                      </a:r>
                      <a:r>
                        <a:rPr lang="en-US" sz="1600" kern="100" dirty="0">
                          <a:effectLst/>
                          <a:latin typeface="Arial" panose="020B0604020202020204" pitchFamily="34" charset="0"/>
                          <a:ea typeface="標楷體" panose="03000509000000000000" pitchFamily="65" charset="-120"/>
                          <a:cs typeface="Arial" panose="020B0604020202020204" pitchFamily="34" charset="0"/>
                        </a:rPr>
                        <a:t>-</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26</a:t>
                      </a:r>
                      <a:endParaRPr lang="zh-TW" sz="16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自動檢查複評</a:t>
                      </a:r>
                    </a:p>
                  </a:txBody>
                  <a:tcPr marL="17780" marR="17780" marT="0" marB="0" anchor="ctr"/>
                </a:tc>
                <a:extLst>
                  <a:ext uri="{0D108BD9-81ED-4DB2-BD59-A6C34878D82A}">
                    <a16:rowId xmlns:a16="http://schemas.microsoft.com/office/drawing/2014/main" val="4024209453"/>
                  </a:ext>
                </a:extLst>
              </a:tr>
              <a:tr h="370840">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實施缺失改善</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依據複評結果辦理缺失改善</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各科</a:t>
                      </a:r>
                    </a:p>
                  </a:txBody>
                  <a:tcPr marL="17780" marR="17780" marT="0" marB="0" anchor="ctr"/>
                </a:tc>
                <a:tc>
                  <a:txBody>
                    <a:bodyPr/>
                    <a:lstStyle/>
                    <a:p>
                      <a:pPr algn="l">
                        <a:spcAft>
                          <a:spcPts val="0"/>
                        </a:spcAft>
                      </a:pPr>
                      <a:r>
                        <a:rPr lang="en-US" sz="1600" kern="100" dirty="0">
                          <a:effectLst/>
                          <a:latin typeface="Arial" panose="020B0604020202020204" pitchFamily="34" charset="0"/>
                          <a:ea typeface="標楷體" panose="03000509000000000000" pitchFamily="65" charset="-120"/>
                          <a:cs typeface="Arial" panose="020B0604020202020204" pitchFamily="34" charset="0"/>
                        </a:rPr>
                        <a:t>10/0</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6</a:t>
                      </a:r>
                      <a:r>
                        <a:rPr lang="en-US" sz="1600" kern="100" dirty="0">
                          <a:effectLst/>
                          <a:latin typeface="Arial" panose="020B0604020202020204" pitchFamily="34" charset="0"/>
                          <a:ea typeface="標楷體" panose="03000509000000000000" pitchFamily="65" charset="-120"/>
                          <a:cs typeface="Arial" panose="020B0604020202020204" pitchFamily="34" charset="0"/>
                        </a:rPr>
                        <a:t>-1</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4</a:t>
                      </a:r>
                      <a:endParaRPr lang="zh-TW" sz="16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實施缺失改善</a:t>
                      </a:r>
                    </a:p>
                  </a:txBody>
                  <a:tcPr marL="17780" marR="17780" marT="0" marB="0" anchor="ctr"/>
                </a:tc>
                <a:extLst>
                  <a:ext uri="{0D108BD9-81ED-4DB2-BD59-A6C34878D82A}">
                    <a16:rowId xmlns:a16="http://schemas.microsoft.com/office/drawing/2014/main" val="2504901872"/>
                  </a:ext>
                </a:extLst>
              </a:tr>
              <a:tr h="370840">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辦理職業安全衛生教育宣導活動</a:t>
                      </a:r>
                    </a:p>
                  </a:txBody>
                  <a:tcPr marL="17780" marR="17780" marT="0" marB="0" anchor="ctr"/>
                </a:tc>
                <a:tc>
                  <a:txBody>
                    <a:bodyPr/>
                    <a:lstStyle/>
                    <a:p>
                      <a:pPr marL="342900" lvl="0" indent="-342900" algn="l">
                        <a:spcAft>
                          <a:spcPts val="0"/>
                        </a:spcAft>
                        <a:buFont typeface="+mj-lt"/>
                        <a:buAutoNum type="arabicPeriod"/>
                        <a:tabLst>
                          <a:tab pos="290195" algn="l"/>
                        </a:tabLst>
                      </a:pPr>
                      <a:r>
                        <a:rPr lang="zh-TW" sz="1600" kern="100" dirty="0">
                          <a:effectLst/>
                          <a:latin typeface="Arial" panose="020B0604020202020204" pitchFamily="34" charset="0"/>
                          <a:ea typeface="標楷體" panose="03000509000000000000" pitchFamily="65" charset="-120"/>
                          <a:cs typeface="Arial" panose="020B0604020202020204" pitchFamily="34" charset="0"/>
                        </a:rPr>
                        <a:t>聘請專家蒞校演講及指導。</a:t>
                      </a:r>
                    </a:p>
                    <a:p>
                      <a:pPr marL="342900" lvl="0" indent="-342900" algn="l">
                        <a:spcAft>
                          <a:spcPts val="0"/>
                        </a:spcAft>
                        <a:buFont typeface="+mj-lt"/>
                        <a:buAutoNum type="arabicPeriod"/>
                        <a:tabLst>
                          <a:tab pos="290195" algn="l"/>
                        </a:tabLst>
                      </a:pPr>
                      <a:r>
                        <a:rPr lang="zh-TW" sz="1600" kern="100" dirty="0">
                          <a:effectLst/>
                          <a:latin typeface="Arial" panose="020B0604020202020204" pitchFamily="34" charset="0"/>
                          <a:ea typeface="標楷體" panose="03000509000000000000" pitchFamily="65" charset="-120"/>
                          <a:cs typeface="Arial" panose="020B0604020202020204" pitchFamily="34" charset="0"/>
                        </a:rPr>
                        <a:t>消防、逃生設施使用演練。</a:t>
                      </a:r>
                    </a:p>
                    <a:p>
                      <a:pPr marL="342900" lvl="0" indent="-342900" algn="l">
                        <a:spcAft>
                          <a:spcPts val="0"/>
                        </a:spcAft>
                        <a:buFont typeface="+mj-lt"/>
                        <a:buAutoNum type="arabicPeriod"/>
                        <a:tabLst>
                          <a:tab pos="290195" algn="l"/>
                        </a:tabLst>
                      </a:pPr>
                      <a:r>
                        <a:rPr lang="zh-TW" sz="1600" kern="100" dirty="0">
                          <a:effectLst/>
                          <a:latin typeface="Arial" panose="020B0604020202020204" pitchFamily="34" charset="0"/>
                          <a:ea typeface="標楷體" panose="03000509000000000000" pitchFamily="65" charset="-120"/>
                          <a:cs typeface="Arial" panose="020B0604020202020204" pitchFamily="34" charset="0"/>
                        </a:rPr>
                        <a:t>觀賞安全衛生教育影帶。</a:t>
                      </a:r>
                    </a:p>
                    <a:p>
                      <a:pPr marL="342900" lvl="0" indent="-342900" algn="l">
                        <a:spcAft>
                          <a:spcPts val="0"/>
                        </a:spcAft>
                        <a:buFont typeface="+mj-lt"/>
                        <a:buAutoNum type="arabicPeriod"/>
                        <a:tabLst>
                          <a:tab pos="290195" algn="l"/>
                        </a:tabLst>
                      </a:pPr>
                      <a:r>
                        <a:rPr lang="zh-TW" sz="1600" kern="100" dirty="0">
                          <a:effectLst/>
                          <a:latin typeface="Arial" panose="020B0604020202020204" pitchFamily="34" charset="0"/>
                          <a:ea typeface="標楷體" panose="03000509000000000000" pitchFamily="65" charset="-120"/>
                          <a:cs typeface="Arial" panose="020B0604020202020204" pitchFamily="34" charset="0"/>
                        </a:rPr>
                        <a:t>工業安全衛生海報競賽。</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實習處</a:t>
                      </a:r>
                    </a:p>
                  </a:txBody>
                  <a:tcPr marL="17780" marR="17780" marT="0" marB="0" anchor="ctr"/>
                </a:tc>
                <a:tc>
                  <a:txBody>
                    <a:bodyPr/>
                    <a:lstStyle/>
                    <a:p>
                      <a:pPr algn="l">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全年度辦理</a:t>
                      </a:r>
                    </a:p>
                  </a:txBody>
                  <a:tcPr marL="17780" marR="17780" marT="0" marB="0" anchor="ctr"/>
                </a:tc>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辦理職業安全衛生教育宣導活動</a:t>
                      </a:r>
                    </a:p>
                  </a:txBody>
                  <a:tcPr marL="17780" marR="17780" marT="0" marB="0" anchor="ctr"/>
                </a:tc>
                <a:extLst>
                  <a:ext uri="{0D108BD9-81ED-4DB2-BD59-A6C34878D82A}">
                    <a16:rowId xmlns:a16="http://schemas.microsoft.com/office/drawing/2014/main" val="485990451"/>
                  </a:ext>
                </a:extLst>
              </a:tr>
            </a:tbl>
          </a:graphicData>
        </a:graphic>
      </p:graphicFrame>
    </p:spTree>
    <p:extLst>
      <p:ext uri="{BB962C8B-B14F-4D97-AF65-F5344CB8AC3E}">
        <p14:creationId xmlns:p14="http://schemas.microsoft.com/office/powerpoint/2010/main" val="3851401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4" y="866006"/>
            <a:ext cx="10652051" cy="5504314"/>
          </a:xfrm>
        </p:spPr>
        <p:txBody>
          <a:bodyPr>
            <a:noAutofit/>
          </a:bodyPr>
          <a:lstStyle/>
          <a:p>
            <a:pPr>
              <a:buFont typeface="Wingdings" panose="05000000000000000000" pitchFamily="2" charset="2"/>
              <a:buChar char="l"/>
            </a:pPr>
            <a:r>
              <a:rPr lang="en-US" altLang="zh-TW" dirty="0">
                <a:latin typeface="Arial" panose="020B0604020202020204" pitchFamily="34" charset="0"/>
                <a:ea typeface="標楷體" panose="03000509000000000000" pitchFamily="65" charset="-120"/>
                <a:cs typeface="Arial" panose="020B0604020202020204" pitchFamily="34" charset="0"/>
              </a:rPr>
              <a:t>114</a:t>
            </a:r>
            <a:r>
              <a:rPr lang="zh-TW" altLang="zh-TW" dirty="0">
                <a:latin typeface="Arial" panose="020B0604020202020204" pitchFamily="34" charset="0"/>
                <a:ea typeface="標楷體" panose="03000509000000000000" pitchFamily="65" charset="-120"/>
                <a:cs typeface="Arial" panose="020B0604020202020204" pitchFamily="34" charset="0"/>
              </a:rPr>
              <a:t>年度職</a:t>
            </a:r>
            <a:r>
              <a:rPr lang="zh-TW" altLang="en-US" dirty="0">
                <a:latin typeface="Arial" panose="020B0604020202020204" pitchFamily="34" charset="0"/>
                <a:ea typeface="標楷體" panose="03000509000000000000" pitchFamily="65" charset="-120"/>
                <a:cs typeface="Arial" panose="020B0604020202020204" pitchFamily="34" charset="0"/>
              </a:rPr>
              <a:t>業</a:t>
            </a:r>
            <a:r>
              <a:rPr lang="zh-TW" altLang="zh-TW" dirty="0">
                <a:latin typeface="Arial" panose="020B0604020202020204" pitchFamily="34" charset="0"/>
                <a:ea typeface="標楷體" panose="03000509000000000000" pitchFamily="65" charset="-120"/>
                <a:cs typeface="Arial" panose="020B0604020202020204" pitchFamily="34" charset="0"/>
              </a:rPr>
              <a:t>安全健康週活動實施計畫</a:t>
            </a:r>
            <a:endParaRPr lang="en-US" altLang="zh-TW" dirty="0">
              <a:latin typeface="Arial" panose="020B0604020202020204" pitchFamily="34" charset="0"/>
              <a:ea typeface="標楷體" panose="03000509000000000000" pitchFamily="65" charset="-120"/>
              <a:cs typeface="Arial" panose="020B0604020202020204" pitchFamily="34" charset="0"/>
            </a:endParaRPr>
          </a:p>
          <a:p>
            <a:pPr marL="514350" lvl="0" indent="-514350">
              <a:buFont typeface="+mj-lt"/>
              <a:buAutoNum type="arabicPeriod"/>
            </a:pPr>
            <a:r>
              <a:rPr lang="zh-TW" altLang="zh-TW" sz="2000" dirty="0">
                <a:latin typeface="Arial" panose="020B0604020202020204" pitchFamily="34" charset="0"/>
                <a:ea typeface="標楷體" panose="03000509000000000000" pitchFamily="65" charset="-120"/>
                <a:cs typeface="Arial" panose="020B0604020202020204" pitchFamily="34" charset="0"/>
              </a:rPr>
              <a:t>依據：行政院勞動部「</a:t>
            </a:r>
            <a:r>
              <a:rPr lang="en-US" altLang="zh-TW" sz="2000" dirty="0">
                <a:latin typeface="Arial" panose="020B0604020202020204" pitchFamily="34" charset="0"/>
                <a:ea typeface="標楷體" panose="03000509000000000000" pitchFamily="65" charset="-120"/>
                <a:cs typeface="Arial" panose="020B0604020202020204" pitchFamily="34" charset="0"/>
              </a:rPr>
              <a:t>113</a:t>
            </a:r>
            <a:r>
              <a:rPr lang="zh-TW" altLang="zh-TW" sz="2000" dirty="0">
                <a:latin typeface="Arial" panose="020B0604020202020204" pitchFamily="34" charset="0"/>
                <a:ea typeface="標楷體" panose="03000509000000000000" pitchFamily="65" charset="-120"/>
                <a:cs typeface="Arial" panose="020B0604020202020204" pitchFamily="34" charset="0"/>
              </a:rPr>
              <a:t>年全國職場安全健康週實施計畫」</a:t>
            </a:r>
          </a:p>
          <a:p>
            <a:pPr marL="514350" lvl="0" indent="-514350">
              <a:buFont typeface="+mj-lt"/>
              <a:buAutoNum type="arabicPeriod"/>
            </a:pPr>
            <a:r>
              <a:rPr lang="zh-TW" altLang="zh-TW" sz="2000" dirty="0">
                <a:latin typeface="Arial" panose="020B0604020202020204" pitchFamily="34" charset="0"/>
                <a:ea typeface="標楷體" panose="03000509000000000000" pitchFamily="65" charset="-120"/>
                <a:cs typeface="Arial" panose="020B0604020202020204" pitchFamily="34" charset="0"/>
              </a:rPr>
              <a:t>目的：推展實習場所安全及健康活動，營造安全健康之工作環境</a:t>
            </a:r>
          </a:p>
          <a:p>
            <a:pPr marL="514350" lvl="0" indent="-514350">
              <a:buFont typeface="+mj-lt"/>
              <a:buAutoNum type="arabicPeriod"/>
            </a:pPr>
            <a:r>
              <a:rPr lang="zh-TW" altLang="zh-TW" sz="2000" dirty="0">
                <a:latin typeface="Arial" panose="020B0604020202020204" pitchFamily="34" charset="0"/>
                <a:ea typeface="標楷體" panose="03000509000000000000" pitchFamily="65" charset="-120"/>
                <a:cs typeface="Arial" panose="020B0604020202020204" pitchFamily="34" charset="0"/>
              </a:rPr>
              <a:t>辦理單位：國立鳳山高級商工職業學校</a:t>
            </a:r>
          </a:p>
          <a:p>
            <a:pPr marL="514350" lvl="0" indent="-514350">
              <a:buFont typeface="+mj-lt"/>
              <a:buAutoNum type="arabicPeriod"/>
            </a:pPr>
            <a:r>
              <a:rPr lang="zh-TW" altLang="zh-TW" sz="2000" dirty="0">
                <a:latin typeface="Arial" panose="020B0604020202020204" pitchFamily="34" charset="0"/>
                <a:ea typeface="標楷體" panose="03000509000000000000" pitchFamily="65" charset="-120"/>
                <a:cs typeface="Arial" panose="020B0604020202020204" pitchFamily="34" charset="0"/>
              </a:rPr>
              <a:t>計畫期程：</a:t>
            </a:r>
            <a:r>
              <a:rPr lang="en-US" altLang="zh-TW" sz="2000" b="1" dirty="0">
                <a:solidFill>
                  <a:srgbClr val="FF0000"/>
                </a:solidFill>
                <a:latin typeface="Arial" panose="020B0604020202020204" pitchFamily="34" charset="0"/>
                <a:ea typeface="標楷體" panose="03000509000000000000" pitchFamily="65" charset="-120"/>
                <a:cs typeface="Arial" panose="020B0604020202020204" pitchFamily="34" charset="0"/>
              </a:rPr>
              <a:t>114</a:t>
            </a:r>
            <a:r>
              <a:rPr lang="zh-TW" altLang="zh-TW" sz="2000" b="1" dirty="0">
                <a:solidFill>
                  <a:srgbClr val="FF0000"/>
                </a:solidFill>
                <a:latin typeface="Arial" panose="020B0604020202020204" pitchFamily="34" charset="0"/>
                <a:ea typeface="標楷體" panose="03000509000000000000" pitchFamily="65" charset="-120"/>
                <a:cs typeface="Arial" panose="020B0604020202020204" pitchFamily="34" charset="0"/>
              </a:rPr>
              <a:t>年</a:t>
            </a:r>
            <a:r>
              <a:rPr lang="en-US" altLang="zh-TW" sz="2000" b="1" dirty="0">
                <a:solidFill>
                  <a:srgbClr val="FF0000"/>
                </a:solidFill>
                <a:latin typeface="Arial" panose="020B0604020202020204" pitchFamily="34" charset="0"/>
                <a:ea typeface="標楷體" panose="03000509000000000000" pitchFamily="65" charset="-120"/>
                <a:cs typeface="Arial" panose="020B0604020202020204" pitchFamily="34" charset="0"/>
              </a:rPr>
              <a:t>3</a:t>
            </a:r>
            <a:r>
              <a:rPr lang="zh-TW" altLang="zh-TW" sz="2000" b="1" dirty="0">
                <a:solidFill>
                  <a:srgbClr val="FF0000"/>
                </a:solidFill>
                <a:latin typeface="Arial" panose="020B0604020202020204" pitchFamily="34" charset="0"/>
                <a:ea typeface="標楷體" panose="03000509000000000000" pitchFamily="65" charset="-120"/>
                <a:cs typeface="Arial" panose="020B0604020202020204" pitchFamily="34" charset="0"/>
              </a:rPr>
              <a:t>月</a:t>
            </a:r>
            <a:r>
              <a:rPr lang="en-US" altLang="zh-TW" sz="2000" b="1" dirty="0">
                <a:solidFill>
                  <a:srgbClr val="FF0000"/>
                </a:solidFill>
                <a:latin typeface="Arial" panose="020B0604020202020204" pitchFamily="34" charset="0"/>
                <a:ea typeface="標楷體" panose="03000509000000000000" pitchFamily="65" charset="-120"/>
                <a:cs typeface="Arial" panose="020B0604020202020204" pitchFamily="34" charset="0"/>
              </a:rPr>
              <a:t>~12</a:t>
            </a:r>
            <a:r>
              <a:rPr lang="zh-TW" altLang="zh-TW" sz="2000" b="1" dirty="0">
                <a:solidFill>
                  <a:srgbClr val="FF0000"/>
                </a:solidFill>
                <a:latin typeface="Arial" panose="020B0604020202020204" pitchFamily="34" charset="0"/>
                <a:ea typeface="標楷體" panose="03000509000000000000" pitchFamily="65" charset="-120"/>
                <a:cs typeface="Arial" panose="020B0604020202020204" pitchFamily="34" charset="0"/>
              </a:rPr>
              <a:t>月</a:t>
            </a:r>
          </a:p>
          <a:p>
            <a:pPr marL="514350" lvl="0" indent="-514350">
              <a:buFont typeface="+mj-lt"/>
              <a:buAutoNum type="arabicPeriod"/>
            </a:pPr>
            <a:r>
              <a:rPr lang="zh-TW" altLang="zh-TW" sz="2000" dirty="0">
                <a:latin typeface="Arial" panose="020B0604020202020204" pitchFamily="34" charset="0"/>
                <a:ea typeface="標楷體" panose="03000509000000000000" pitchFamily="65" charset="-120"/>
                <a:cs typeface="Arial" panose="020B0604020202020204" pitchFamily="34" charset="0"/>
              </a:rPr>
              <a:t>實施對象：全校師生</a:t>
            </a:r>
          </a:p>
          <a:p>
            <a:pPr marL="514350" lvl="0" indent="-514350">
              <a:buFont typeface="+mj-lt"/>
              <a:buAutoNum type="arabicPeriod"/>
            </a:pPr>
            <a:r>
              <a:rPr lang="zh-TW" altLang="zh-TW" sz="2000" dirty="0">
                <a:latin typeface="Arial" panose="020B0604020202020204" pitchFamily="34" charset="0"/>
                <a:ea typeface="標楷體" panose="03000509000000000000" pitchFamily="65" charset="-120"/>
                <a:cs typeface="Arial" panose="020B0604020202020204" pitchFamily="34" charset="0"/>
              </a:rPr>
              <a:t>實施方式及內容：如附件一</a:t>
            </a:r>
          </a:p>
          <a:p>
            <a:pPr marL="514350" lvl="0" indent="-514350">
              <a:buFont typeface="+mj-lt"/>
              <a:buAutoNum type="arabicPeriod"/>
            </a:pPr>
            <a:r>
              <a:rPr lang="zh-TW" altLang="zh-TW" sz="2000" dirty="0">
                <a:latin typeface="Arial" panose="020B0604020202020204" pitchFamily="34" charset="0"/>
                <a:ea typeface="標楷體" panose="03000509000000000000" pitchFamily="65" charset="-120"/>
                <a:cs typeface="Arial" panose="020B0604020202020204" pitchFamily="34" charset="0"/>
              </a:rPr>
              <a:t>預定進度表：如附件一。</a:t>
            </a:r>
          </a:p>
          <a:p>
            <a:pPr marL="514350" lvl="0" indent="-514350">
              <a:buFont typeface="+mj-lt"/>
              <a:buAutoNum type="arabicPeriod"/>
            </a:pPr>
            <a:r>
              <a:rPr lang="zh-TW" altLang="zh-TW" sz="2000" dirty="0">
                <a:latin typeface="Arial" panose="020B0604020202020204" pitchFamily="34" charset="0"/>
                <a:ea typeface="標楷體" panose="03000509000000000000" pitchFamily="65" charset="-120"/>
                <a:cs typeface="Arial" panose="020B0604020202020204" pitchFamily="34" charset="0"/>
              </a:rPr>
              <a:t>經費需求：由本校相關經費項下支應。</a:t>
            </a:r>
          </a:p>
          <a:p>
            <a:pPr marL="514350" lvl="0" indent="-514350">
              <a:buFont typeface="+mj-lt"/>
              <a:buAutoNum type="arabicPeriod"/>
            </a:pPr>
            <a:r>
              <a:rPr lang="zh-TW" altLang="zh-TW" sz="2000" dirty="0">
                <a:latin typeface="Arial" panose="020B0604020202020204" pitchFamily="34" charset="0"/>
                <a:ea typeface="標楷體" panose="03000509000000000000" pitchFamily="65" charset="-120"/>
                <a:cs typeface="Arial" panose="020B0604020202020204" pitchFamily="34" charset="0"/>
              </a:rPr>
              <a:t>預期效益：增進職場防災知識與技能，提升工安水準，降低實習場所災害。</a:t>
            </a:r>
          </a:p>
          <a:p>
            <a:pPr marL="514350" lvl="0" indent="-514350">
              <a:buFont typeface="+mj-lt"/>
              <a:buAutoNum type="arabicPeriod"/>
            </a:pPr>
            <a:r>
              <a:rPr lang="zh-TW" altLang="zh-TW" sz="2000" dirty="0">
                <a:latin typeface="Arial" panose="020B0604020202020204" pitchFamily="34" charset="0"/>
                <a:ea typeface="標楷體" panose="03000509000000000000" pitchFamily="65" charset="-120"/>
                <a:cs typeface="Arial" panose="020B0604020202020204" pitchFamily="34" charset="0"/>
              </a:rPr>
              <a:t>計畫考核：依據實施內容進行各項活動工作，並將實施成果彙整成冊，依年度工作內容進行考核與行政獎勵。</a:t>
            </a:r>
          </a:p>
          <a:p>
            <a:pPr marL="514350" lvl="0" indent="-514350">
              <a:buFont typeface="+mj-lt"/>
              <a:buAutoNum type="arabicPeriod"/>
            </a:pPr>
            <a:r>
              <a:rPr lang="zh-TW" altLang="zh-TW" sz="2000" dirty="0">
                <a:latin typeface="Arial" panose="020B0604020202020204" pitchFamily="34" charset="0"/>
                <a:ea typeface="標楷體" panose="03000509000000000000" pitchFamily="65" charset="-120"/>
                <a:cs typeface="Arial" panose="020B0604020202020204" pitchFamily="34" charset="0"/>
              </a:rPr>
              <a:t>本計畫經本校「職業安全衛生委員會」會議討論通過，陳請校長核可後公佈實施，修正亦同。</a:t>
            </a:r>
          </a:p>
          <a:p>
            <a:pPr>
              <a:buFont typeface="Wingdings" panose="05000000000000000000" pitchFamily="2" charset="2"/>
              <a:buChar char="l"/>
            </a:pPr>
            <a:endParaRPr lang="zh-TW" altLang="en-US" sz="3200" dirty="0">
              <a:latin typeface="Arial" panose="020B0604020202020204" pitchFamily="34" charset="0"/>
              <a:ea typeface="標楷體" panose="03000509000000000000" pitchFamily="65" charset="-120"/>
              <a:cs typeface="Arial" panose="020B0604020202020204" pitchFamily="34" charset="0"/>
            </a:endParaRPr>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spTree>
    <p:extLst>
      <p:ext uri="{BB962C8B-B14F-4D97-AF65-F5344CB8AC3E}">
        <p14:creationId xmlns:p14="http://schemas.microsoft.com/office/powerpoint/2010/main" val="1667496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41375" y="865414"/>
            <a:ext cx="10652051" cy="560614"/>
          </a:xfrm>
        </p:spPr>
        <p:txBody>
          <a:bodyPr>
            <a:noAutofit/>
          </a:bodyPr>
          <a:lstStyle/>
          <a:p>
            <a:pPr>
              <a:buFont typeface="Wingdings" panose="05000000000000000000" pitchFamily="2" charset="2"/>
              <a:buChar char="l"/>
            </a:pPr>
            <a:r>
              <a:rPr lang="en-US" altLang="zh-TW" dirty="0"/>
              <a:t>114</a:t>
            </a:r>
            <a:r>
              <a:rPr lang="zh-TW" altLang="zh-TW" dirty="0"/>
              <a:t>年全國職</a:t>
            </a:r>
            <a:r>
              <a:rPr lang="zh-TW" altLang="en-US" dirty="0"/>
              <a:t>業</a:t>
            </a:r>
            <a:r>
              <a:rPr lang="zh-TW" altLang="zh-TW" dirty="0"/>
              <a:t>安全健康週系列活動一覽表</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graphicFrame>
        <p:nvGraphicFramePr>
          <p:cNvPr id="2" name="表格 1">
            <a:extLst>
              <a:ext uri="{FF2B5EF4-FFF2-40B4-BE49-F238E27FC236}">
                <a16:creationId xmlns:a16="http://schemas.microsoft.com/office/drawing/2014/main" id="{D0ECAAA2-CA9A-4A1A-A965-8FEE89DABC42}"/>
              </a:ext>
            </a:extLst>
          </p:cNvPr>
          <p:cNvGraphicFramePr>
            <a:graphicFrameLocks noGrp="1"/>
          </p:cNvGraphicFramePr>
          <p:nvPr>
            <p:extLst>
              <p:ext uri="{D42A27DB-BD31-4B8C-83A1-F6EECF244321}">
                <p14:modId xmlns:p14="http://schemas.microsoft.com/office/powerpoint/2010/main" val="1984568798"/>
              </p:ext>
            </p:extLst>
          </p:nvPr>
        </p:nvGraphicFramePr>
        <p:xfrm>
          <a:off x="675640" y="1426028"/>
          <a:ext cx="10517790" cy="4912360"/>
        </p:xfrm>
        <a:graphic>
          <a:graphicData uri="http://schemas.openxmlformats.org/drawingml/2006/table">
            <a:tbl>
              <a:tblPr firstRow="1" bandRow="1">
                <a:tableStyleId>{5C22544A-7EE6-4342-B048-85BDC9FD1C3A}</a:tableStyleId>
              </a:tblPr>
              <a:tblGrid>
                <a:gridCol w="1336040">
                  <a:extLst>
                    <a:ext uri="{9D8B030D-6E8A-4147-A177-3AD203B41FA5}">
                      <a16:colId xmlns:a16="http://schemas.microsoft.com/office/drawing/2014/main" val="339644167"/>
                    </a:ext>
                  </a:extLst>
                </a:gridCol>
                <a:gridCol w="975360">
                  <a:extLst>
                    <a:ext uri="{9D8B030D-6E8A-4147-A177-3AD203B41FA5}">
                      <a16:colId xmlns:a16="http://schemas.microsoft.com/office/drawing/2014/main" val="3118958924"/>
                    </a:ext>
                  </a:extLst>
                </a:gridCol>
                <a:gridCol w="1066800">
                  <a:extLst>
                    <a:ext uri="{9D8B030D-6E8A-4147-A177-3AD203B41FA5}">
                      <a16:colId xmlns:a16="http://schemas.microsoft.com/office/drawing/2014/main" val="2815075581"/>
                    </a:ext>
                  </a:extLst>
                </a:gridCol>
                <a:gridCol w="975360">
                  <a:extLst>
                    <a:ext uri="{9D8B030D-6E8A-4147-A177-3AD203B41FA5}">
                      <a16:colId xmlns:a16="http://schemas.microsoft.com/office/drawing/2014/main" val="506159108"/>
                    </a:ext>
                  </a:extLst>
                </a:gridCol>
                <a:gridCol w="1051560">
                  <a:extLst>
                    <a:ext uri="{9D8B030D-6E8A-4147-A177-3AD203B41FA5}">
                      <a16:colId xmlns:a16="http://schemas.microsoft.com/office/drawing/2014/main" val="1184027724"/>
                    </a:ext>
                  </a:extLst>
                </a:gridCol>
                <a:gridCol w="905554">
                  <a:extLst>
                    <a:ext uri="{9D8B030D-6E8A-4147-A177-3AD203B41FA5}">
                      <a16:colId xmlns:a16="http://schemas.microsoft.com/office/drawing/2014/main" val="1792909500"/>
                    </a:ext>
                  </a:extLst>
                </a:gridCol>
                <a:gridCol w="1051779">
                  <a:extLst>
                    <a:ext uri="{9D8B030D-6E8A-4147-A177-3AD203B41FA5}">
                      <a16:colId xmlns:a16="http://schemas.microsoft.com/office/drawing/2014/main" val="4044260379"/>
                    </a:ext>
                  </a:extLst>
                </a:gridCol>
                <a:gridCol w="1258307">
                  <a:extLst>
                    <a:ext uri="{9D8B030D-6E8A-4147-A177-3AD203B41FA5}">
                      <a16:colId xmlns:a16="http://schemas.microsoft.com/office/drawing/2014/main" val="3771311306"/>
                    </a:ext>
                  </a:extLst>
                </a:gridCol>
                <a:gridCol w="1005840">
                  <a:extLst>
                    <a:ext uri="{9D8B030D-6E8A-4147-A177-3AD203B41FA5}">
                      <a16:colId xmlns:a16="http://schemas.microsoft.com/office/drawing/2014/main" val="922460524"/>
                    </a:ext>
                  </a:extLst>
                </a:gridCol>
                <a:gridCol w="891190">
                  <a:extLst>
                    <a:ext uri="{9D8B030D-6E8A-4147-A177-3AD203B41FA5}">
                      <a16:colId xmlns:a16="http://schemas.microsoft.com/office/drawing/2014/main" val="2696374411"/>
                    </a:ext>
                  </a:extLst>
                </a:gridCol>
              </a:tblGrid>
              <a:tr h="370840">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活動名稱</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執行單位</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預定日期</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預定地點</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與會對象</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參加人數</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活動類型</a:t>
                      </a:r>
                      <a:endParaRPr lang="zh-TW" sz="1400" kern="100">
                        <a:effectLst/>
                        <a:latin typeface="Times New Roman" panose="02020603050405020304" pitchFamily="18" charset="0"/>
                        <a:ea typeface="標楷體" panose="03000509000000000000" pitchFamily="65" charset="-120"/>
                      </a:endParaRPr>
                    </a:p>
                    <a:p>
                      <a:pPr algn="ctr">
                        <a:spcAft>
                          <a:spcPts val="0"/>
                        </a:spcAft>
                      </a:pPr>
                      <a:r>
                        <a:rPr lang="en-US" sz="1400" kern="0">
                          <a:effectLst/>
                          <a:latin typeface="Arial" panose="020B0604020202020204" pitchFamily="34" charset="0"/>
                          <a:ea typeface="標楷體" panose="03000509000000000000" pitchFamily="65" charset="-120"/>
                        </a:rPr>
                        <a:t>(</a:t>
                      </a:r>
                      <a:r>
                        <a:rPr lang="zh-TW" sz="1400" kern="0">
                          <a:effectLst/>
                          <a:latin typeface="Arial" panose="020B0604020202020204" pitchFamily="34" charset="0"/>
                          <a:ea typeface="標楷體" panose="03000509000000000000" pitchFamily="65" charset="-120"/>
                          <a:cs typeface="Arial" panose="020B0604020202020204" pitchFamily="34" charset="0"/>
                        </a:rPr>
                        <a:t>宣示</a:t>
                      </a:r>
                      <a:r>
                        <a:rPr lang="en-US" sz="1400" kern="0">
                          <a:effectLst/>
                          <a:latin typeface="Arial" panose="020B0604020202020204" pitchFamily="34" charset="0"/>
                          <a:ea typeface="標楷體" panose="03000509000000000000" pitchFamily="65" charset="-120"/>
                        </a:rPr>
                        <a:t>,</a:t>
                      </a:r>
                      <a:r>
                        <a:rPr lang="zh-TW" sz="1400" kern="0">
                          <a:effectLst/>
                          <a:latin typeface="Arial" panose="020B0604020202020204" pitchFamily="34" charset="0"/>
                          <a:ea typeface="標楷體" panose="03000509000000000000" pitchFamily="65" charset="-120"/>
                          <a:cs typeface="Arial" panose="020B0604020202020204" pitchFamily="34" charset="0"/>
                        </a:rPr>
                        <a:t>研討</a:t>
                      </a:r>
                      <a:r>
                        <a:rPr lang="en-US" sz="1400" kern="0">
                          <a:effectLst/>
                          <a:latin typeface="Arial" panose="020B0604020202020204" pitchFamily="34" charset="0"/>
                          <a:ea typeface="標楷體" panose="03000509000000000000" pitchFamily="65" charset="-120"/>
                        </a:rPr>
                        <a:t>,</a:t>
                      </a:r>
                      <a:r>
                        <a:rPr lang="zh-TW" sz="1400" kern="0">
                          <a:effectLst/>
                          <a:latin typeface="Arial" panose="020B0604020202020204" pitchFamily="34" charset="0"/>
                          <a:ea typeface="標楷體" panose="03000509000000000000" pitchFamily="65" charset="-120"/>
                          <a:cs typeface="Arial" panose="020B0604020202020204" pitchFamily="34" charset="0"/>
                        </a:rPr>
                        <a:t>宣導</a:t>
                      </a:r>
                      <a:r>
                        <a:rPr lang="en-US" sz="1400" kern="0">
                          <a:effectLst/>
                          <a:latin typeface="Arial" panose="020B0604020202020204" pitchFamily="34" charset="0"/>
                          <a:ea typeface="標楷體" panose="03000509000000000000" pitchFamily="65" charset="-120"/>
                        </a:rPr>
                        <a:t>)</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內容概述</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活動性質</a:t>
                      </a:r>
                      <a:r>
                        <a:rPr lang="en-US" sz="1400" kern="0">
                          <a:effectLst/>
                          <a:latin typeface="Arial" panose="020B0604020202020204" pitchFamily="34" charset="0"/>
                          <a:ea typeface="標楷體" panose="03000509000000000000" pitchFamily="65" charset="-120"/>
                        </a:rPr>
                        <a:t>(</a:t>
                      </a:r>
                      <a:r>
                        <a:rPr lang="zh-TW" sz="1400" kern="0">
                          <a:effectLst/>
                          <a:latin typeface="Arial" panose="020B0604020202020204" pitchFamily="34" charset="0"/>
                          <a:ea typeface="標楷體" panose="03000509000000000000" pitchFamily="65" charset="-120"/>
                          <a:cs typeface="Arial" panose="020B0604020202020204" pitchFamily="34" charset="0"/>
                        </a:rPr>
                        <a:t>對內或對外</a:t>
                      </a:r>
                      <a:r>
                        <a:rPr lang="en-US" sz="1400" kern="0">
                          <a:effectLst/>
                          <a:latin typeface="Arial" panose="020B0604020202020204" pitchFamily="34" charset="0"/>
                          <a:ea typeface="標楷體" panose="03000509000000000000" pitchFamily="65" charset="-120"/>
                        </a:rPr>
                        <a:t>)</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是否邀請本會長官</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1566675044"/>
                  </a:ext>
                </a:extLst>
              </a:tr>
              <a:tr h="370840">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主題壁報</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學務處</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11</a:t>
                      </a:r>
                      <a:r>
                        <a:rPr lang="en-US" altLang="zh-TW" sz="1600" kern="0" dirty="0">
                          <a:effectLst/>
                          <a:latin typeface="Arial" panose="020B0604020202020204" pitchFamily="34" charset="0"/>
                          <a:ea typeface="標楷體" panose="03000509000000000000" pitchFamily="65" charset="-120"/>
                        </a:rPr>
                        <a:t>4</a:t>
                      </a:r>
                      <a:r>
                        <a:rPr lang="en-US" sz="1600" kern="0" dirty="0">
                          <a:effectLst/>
                          <a:latin typeface="Arial" panose="020B0604020202020204" pitchFamily="34" charset="0"/>
                          <a:ea typeface="標楷體" panose="03000509000000000000" pitchFamily="65" charset="-120"/>
                        </a:rPr>
                        <a:t>.3</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校內</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全校師生</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19</a:t>
                      </a:r>
                      <a:r>
                        <a:rPr lang="en-US" altLang="zh-TW" sz="1600" kern="0" dirty="0">
                          <a:effectLst/>
                          <a:latin typeface="Arial" panose="020B0604020202020204" pitchFamily="34" charset="0"/>
                          <a:ea typeface="標楷體" panose="03000509000000000000" pitchFamily="65" charset="-120"/>
                        </a:rPr>
                        <a:t>52</a:t>
                      </a:r>
                      <a:r>
                        <a:rPr lang="zh-TW" sz="1600" kern="0" dirty="0">
                          <a:effectLst/>
                          <a:latin typeface="Arial" panose="020B0604020202020204" pitchFamily="34" charset="0"/>
                          <a:ea typeface="標楷體" panose="03000509000000000000" pitchFamily="65" charset="-120"/>
                          <a:cs typeface="Arial" panose="020B0604020202020204" pitchFamily="34" charset="0"/>
                        </a:rPr>
                        <a:t>人</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宣導</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展示</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對內</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否</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4103032827"/>
                  </a:ext>
                </a:extLst>
              </a:tr>
              <a:tr h="370840">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召開職業安全衛生管理委員會</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委員會</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11</a:t>
                      </a:r>
                      <a:r>
                        <a:rPr lang="en-US" altLang="zh-TW" sz="1600" kern="0" dirty="0">
                          <a:effectLst/>
                          <a:latin typeface="Arial" panose="020B0604020202020204" pitchFamily="34" charset="0"/>
                          <a:ea typeface="標楷體" panose="03000509000000000000" pitchFamily="65" charset="-120"/>
                        </a:rPr>
                        <a:t>4</a:t>
                      </a:r>
                      <a:r>
                        <a:rPr lang="en-US" sz="1600" kern="0" dirty="0">
                          <a:effectLst/>
                          <a:latin typeface="Arial" panose="020B0604020202020204" pitchFamily="34" charset="0"/>
                          <a:ea typeface="標楷體" panose="03000509000000000000" pitchFamily="65" charset="-120"/>
                        </a:rPr>
                        <a:t>.3.</a:t>
                      </a:r>
                      <a:r>
                        <a:rPr lang="en-US" altLang="zh-TW" sz="1600" kern="0" dirty="0">
                          <a:effectLst/>
                          <a:latin typeface="Arial" panose="020B0604020202020204" pitchFamily="34" charset="0"/>
                          <a:ea typeface="標楷體" panose="03000509000000000000" pitchFamily="65" charset="-120"/>
                        </a:rPr>
                        <a:t>24</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校內</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委員</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21</a:t>
                      </a:r>
                      <a:r>
                        <a:rPr lang="zh-TW" sz="1600" kern="0" dirty="0">
                          <a:effectLst/>
                          <a:latin typeface="Arial" panose="020B0604020202020204" pitchFamily="34" charset="0"/>
                          <a:ea typeface="標楷體" panose="03000509000000000000" pitchFamily="65" charset="-120"/>
                          <a:cs typeface="Arial" panose="020B0604020202020204" pitchFamily="34" charset="0"/>
                        </a:rPr>
                        <a:t>人</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宣導</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職場安全衛生管理委員會議</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對內</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否</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1010197160"/>
                  </a:ext>
                </a:extLst>
              </a:tr>
              <a:tr h="370840">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「全國職場健康週」宣導</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實習處</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11</a:t>
                      </a:r>
                      <a:r>
                        <a:rPr lang="en-US" altLang="zh-TW" sz="1600" kern="0" dirty="0">
                          <a:effectLst/>
                          <a:latin typeface="Arial" panose="020B0604020202020204" pitchFamily="34" charset="0"/>
                          <a:ea typeface="標楷體" panose="03000509000000000000" pitchFamily="65" charset="-120"/>
                        </a:rPr>
                        <a:t>4</a:t>
                      </a:r>
                      <a:r>
                        <a:rPr lang="en-US" sz="1600" kern="0" dirty="0">
                          <a:effectLst/>
                          <a:latin typeface="Arial" panose="020B0604020202020204" pitchFamily="34" charset="0"/>
                          <a:ea typeface="標楷體" panose="03000509000000000000" pitchFamily="65" charset="-120"/>
                        </a:rPr>
                        <a:t>.5.1~7</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校內</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全校師生</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19</a:t>
                      </a:r>
                      <a:r>
                        <a:rPr lang="en-US" altLang="zh-TW" sz="1600" kern="0" dirty="0">
                          <a:effectLst/>
                          <a:latin typeface="Arial" panose="020B0604020202020204" pitchFamily="34" charset="0"/>
                          <a:ea typeface="標楷體" panose="03000509000000000000" pitchFamily="65" charset="-120"/>
                        </a:rPr>
                        <a:t>52</a:t>
                      </a:r>
                      <a:r>
                        <a:rPr lang="zh-TW" sz="1600" kern="0" dirty="0">
                          <a:effectLst/>
                          <a:latin typeface="Arial" panose="020B0604020202020204" pitchFamily="34" charset="0"/>
                          <a:ea typeface="標楷體" panose="03000509000000000000" pitchFamily="65" charset="-120"/>
                          <a:cs typeface="Arial" panose="020B0604020202020204" pitchFamily="34" charset="0"/>
                        </a:rPr>
                        <a:t>人</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宣示</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跑馬燈宣導勞動部「職場健康週」活動</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對內</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否</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1794670158"/>
                  </a:ext>
                </a:extLst>
              </a:tr>
              <a:tr h="370840">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召開職業安全衛生管理委員會</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委員會</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11</a:t>
                      </a:r>
                      <a:r>
                        <a:rPr lang="en-US" altLang="zh-TW" sz="1600" kern="0" dirty="0">
                          <a:effectLst/>
                          <a:latin typeface="Arial" panose="020B0604020202020204" pitchFamily="34" charset="0"/>
                          <a:ea typeface="標楷體" panose="03000509000000000000" pitchFamily="65" charset="-120"/>
                        </a:rPr>
                        <a:t>4</a:t>
                      </a:r>
                      <a:r>
                        <a:rPr lang="en-US" sz="1600" kern="0" dirty="0">
                          <a:effectLst/>
                          <a:latin typeface="Arial" panose="020B0604020202020204" pitchFamily="34" charset="0"/>
                          <a:ea typeface="標楷體" panose="03000509000000000000" pitchFamily="65" charset="-120"/>
                        </a:rPr>
                        <a:t>.6.2</a:t>
                      </a:r>
                      <a:r>
                        <a:rPr lang="en-US" altLang="zh-TW" sz="1600" kern="0" dirty="0">
                          <a:effectLst/>
                          <a:latin typeface="Arial" panose="020B0604020202020204" pitchFamily="34" charset="0"/>
                          <a:ea typeface="標楷體" panose="03000509000000000000" pitchFamily="65" charset="-120"/>
                        </a:rPr>
                        <a:t>3</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校內</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委員</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21</a:t>
                      </a:r>
                      <a:r>
                        <a:rPr lang="zh-TW" sz="1600" kern="0" dirty="0">
                          <a:effectLst/>
                          <a:latin typeface="Arial" panose="020B0604020202020204" pitchFamily="34" charset="0"/>
                          <a:ea typeface="標楷體" panose="03000509000000000000" pitchFamily="65" charset="-120"/>
                          <a:cs typeface="Arial" panose="020B0604020202020204" pitchFamily="34" charset="0"/>
                        </a:rPr>
                        <a:t>人</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宣導</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職場安全衛生管理委員會議</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對內</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否</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2419976970"/>
                  </a:ext>
                </a:extLst>
              </a:tr>
              <a:tr h="370840">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實習</a:t>
                      </a:r>
                      <a:r>
                        <a:rPr lang="en-US" sz="1600" kern="0">
                          <a:effectLst/>
                          <a:latin typeface="Arial" panose="020B0604020202020204" pitchFamily="34" charset="0"/>
                          <a:ea typeface="標楷體" panose="03000509000000000000" pitchFamily="65" charset="-120"/>
                        </a:rPr>
                        <a:t>(</a:t>
                      </a:r>
                      <a:r>
                        <a:rPr lang="zh-TW" sz="1600" kern="0">
                          <a:effectLst/>
                          <a:latin typeface="Arial" panose="020B0604020202020204" pitchFamily="34" charset="0"/>
                          <a:ea typeface="標楷體" panose="03000509000000000000" pitchFamily="65" charset="-120"/>
                          <a:cs typeface="Arial" panose="020B0604020202020204" pitchFamily="34" charset="0"/>
                        </a:rPr>
                        <a:t>驗</a:t>
                      </a:r>
                      <a:r>
                        <a:rPr lang="en-US" sz="1600" kern="0">
                          <a:effectLst/>
                          <a:latin typeface="Arial" panose="020B0604020202020204" pitchFamily="34" charset="0"/>
                          <a:ea typeface="標楷體" panose="03000509000000000000" pitchFamily="65" charset="-120"/>
                        </a:rPr>
                        <a:t>)</a:t>
                      </a:r>
                      <a:r>
                        <a:rPr lang="zh-TW" sz="1600" kern="0">
                          <a:effectLst/>
                          <a:latin typeface="Arial" panose="020B0604020202020204" pitchFamily="34" charset="0"/>
                          <a:ea typeface="標楷體" panose="03000509000000000000" pitchFamily="65" charset="-120"/>
                          <a:cs typeface="Arial" panose="020B0604020202020204" pitchFamily="34" charset="0"/>
                        </a:rPr>
                        <a:t>工廠期末總檢</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實習處</a:t>
                      </a:r>
                      <a:endParaRPr lang="zh-TW" sz="1600" kern="100">
                        <a:effectLst/>
                        <a:latin typeface="Times New Roman" panose="02020603050405020304" pitchFamily="18" charset="0"/>
                        <a:ea typeface="標楷體" panose="03000509000000000000" pitchFamily="65" charset="-120"/>
                      </a:endParaRPr>
                    </a:p>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總務處</a:t>
                      </a:r>
                      <a:endParaRPr lang="zh-TW" sz="1600" kern="100">
                        <a:effectLst/>
                        <a:latin typeface="Times New Roman" panose="02020603050405020304" pitchFamily="18" charset="0"/>
                        <a:ea typeface="標楷體" panose="03000509000000000000" pitchFamily="65" charset="-120"/>
                      </a:endParaRPr>
                    </a:p>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學務處</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11</a:t>
                      </a:r>
                      <a:r>
                        <a:rPr lang="en-US" altLang="zh-TW" sz="1600" kern="0" dirty="0">
                          <a:effectLst/>
                          <a:latin typeface="Arial" panose="020B0604020202020204" pitchFamily="34" charset="0"/>
                          <a:ea typeface="標楷體" panose="03000509000000000000" pitchFamily="65" charset="-120"/>
                        </a:rPr>
                        <a:t>4</a:t>
                      </a:r>
                      <a:r>
                        <a:rPr lang="en-US" sz="1600" kern="0" dirty="0">
                          <a:effectLst/>
                          <a:latin typeface="Arial" panose="020B0604020202020204" pitchFamily="34" charset="0"/>
                          <a:ea typeface="標楷體" panose="03000509000000000000" pitchFamily="65" charset="-120"/>
                        </a:rPr>
                        <a:t>.6.25</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校內</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工科教師、技士、技佐</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a:effectLst/>
                          <a:latin typeface="Arial" panose="020B0604020202020204" pitchFamily="34" charset="0"/>
                          <a:ea typeface="標楷體" panose="03000509000000000000" pitchFamily="65" charset="-120"/>
                        </a:rPr>
                        <a:t>30</a:t>
                      </a:r>
                      <a:r>
                        <a:rPr lang="zh-TW" sz="1600" kern="0">
                          <a:effectLst/>
                          <a:latin typeface="Arial" panose="020B0604020202020204" pitchFamily="34" charset="0"/>
                          <a:ea typeface="標楷體" panose="03000509000000000000" pitchFamily="65" charset="-120"/>
                          <a:cs typeface="Arial" panose="020B0604020202020204" pitchFamily="34" charset="0"/>
                        </a:rPr>
                        <a:t>人</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工場檢查</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實習</a:t>
                      </a:r>
                      <a:r>
                        <a:rPr lang="en-US" sz="1600" kern="0" dirty="0">
                          <a:effectLst/>
                          <a:latin typeface="Arial" panose="020B0604020202020204" pitchFamily="34" charset="0"/>
                          <a:ea typeface="標楷體" panose="03000509000000000000" pitchFamily="65" charset="-120"/>
                        </a:rPr>
                        <a:t>(</a:t>
                      </a:r>
                      <a:r>
                        <a:rPr lang="zh-TW" sz="1600" kern="0" dirty="0">
                          <a:effectLst/>
                          <a:latin typeface="Arial" panose="020B0604020202020204" pitchFamily="34" charset="0"/>
                          <a:ea typeface="標楷體" panose="03000509000000000000" pitchFamily="65" charset="-120"/>
                          <a:cs typeface="Arial" panose="020B0604020202020204" pitchFamily="34" charset="0"/>
                        </a:rPr>
                        <a:t>驗</a:t>
                      </a:r>
                      <a:r>
                        <a:rPr lang="en-US" sz="1600" kern="0" dirty="0">
                          <a:effectLst/>
                          <a:latin typeface="Arial" panose="020B0604020202020204" pitchFamily="34" charset="0"/>
                          <a:ea typeface="標楷體" panose="03000509000000000000" pitchFamily="65" charset="-120"/>
                        </a:rPr>
                        <a:t>)</a:t>
                      </a:r>
                      <a:r>
                        <a:rPr lang="zh-TW" sz="1600" kern="0" dirty="0">
                          <a:effectLst/>
                          <a:latin typeface="Arial" panose="020B0604020202020204" pitchFamily="34" charset="0"/>
                          <a:ea typeface="標楷體" panose="03000509000000000000" pitchFamily="65" charset="-120"/>
                          <a:cs typeface="Arial" panose="020B0604020202020204" pitchFamily="34" charset="0"/>
                        </a:rPr>
                        <a:t>工廠期末總檢</a:t>
                      </a:r>
                      <a:endParaRPr lang="zh-TW" sz="1600" kern="100" dirty="0">
                        <a:effectLst/>
                        <a:latin typeface="Times New Roman" panose="02020603050405020304" pitchFamily="18" charset="0"/>
                        <a:ea typeface="標楷體" panose="03000509000000000000" pitchFamily="65" charset="-120"/>
                      </a:endParaRPr>
                    </a:p>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分</a:t>
                      </a:r>
                      <a:r>
                        <a:rPr lang="en-US" sz="1600" kern="0" dirty="0">
                          <a:effectLst/>
                          <a:latin typeface="Arial" panose="020B0604020202020204" pitchFamily="34" charset="0"/>
                          <a:ea typeface="標楷體" panose="03000509000000000000" pitchFamily="65" charset="-120"/>
                        </a:rPr>
                        <a:t>4</a:t>
                      </a:r>
                      <a:r>
                        <a:rPr lang="zh-TW" sz="1600" kern="0" dirty="0">
                          <a:effectLst/>
                          <a:latin typeface="Arial" panose="020B0604020202020204" pitchFamily="34" charset="0"/>
                          <a:ea typeface="標楷體" panose="03000509000000000000" pitchFamily="65" charset="-120"/>
                          <a:cs typeface="Arial" panose="020B0604020202020204" pitchFamily="34" charset="0"/>
                        </a:rPr>
                        <a:t>個項目檢查</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對內</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否</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3456859861"/>
                  </a:ext>
                </a:extLst>
              </a:tr>
              <a:tr h="370840">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「全國職場安全週」宣導</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實習處</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11</a:t>
                      </a:r>
                      <a:r>
                        <a:rPr lang="en-US" altLang="zh-TW" sz="1600" kern="0" dirty="0">
                          <a:effectLst/>
                          <a:latin typeface="Arial" panose="020B0604020202020204" pitchFamily="34" charset="0"/>
                          <a:ea typeface="標楷體" panose="03000509000000000000" pitchFamily="65" charset="-120"/>
                        </a:rPr>
                        <a:t>4</a:t>
                      </a:r>
                      <a:r>
                        <a:rPr lang="en-US" sz="1600" kern="0" dirty="0">
                          <a:effectLst/>
                          <a:latin typeface="Arial" panose="020B0604020202020204" pitchFamily="34" charset="0"/>
                          <a:ea typeface="標楷體" panose="03000509000000000000" pitchFamily="65" charset="-120"/>
                        </a:rPr>
                        <a:t>.7.1~7</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校內</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全校師生</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19</a:t>
                      </a:r>
                      <a:r>
                        <a:rPr lang="en-US" altLang="zh-TW" sz="1600" kern="0" dirty="0">
                          <a:effectLst/>
                          <a:latin typeface="Arial" panose="020B0604020202020204" pitchFamily="34" charset="0"/>
                          <a:ea typeface="標楷體" panose="03000509000000000000" pitchFamily="65" charset="-120"/>
                        </a:rPr>
                        <a:t>5</a:t>
                      </a:r>
                      <a:r>
                        <a:rPr lang="en-US" sz="1600" kern="0" dirty="0">
                          <a:effectLst/>
                          <a:latin typeface="Arial" panose="020B0604020202020204" pitchFamily="34" charset="0"/>
                          <a:ea typeface="標楷體" panose="03000509000000000000" pitchFamily="65" charset="-120"/>
                        </a:rPr>
                        <a:t>2</a:t>
                      </a:r>
                      <a:r>
                        <a:rPr lang="zh-TW" sz="1600" kern="0" dirty="0">
                          <a:effectLst/>
                          <a:latin typeface="Arial" panose="020B0604020202020204" pitchFamily="34" charset="0"/>
                          <a:ea typeface="標楷體" panose="03000509000000000000" pitchFamily="65" charset="-120"/>
                          <a:cs typeface="Arial" panose="020B0604020202020204" pitchFamily="34" charset="0"/>
                        </a:rPr>
                        <a:t>人</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宣示</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跑馬燈宣導勞動部「職場安全週」活動</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對內</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否</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823612406"/>
                  </a:ext>
                </a:extLst>
              </a:tr>
            </a:tbl>
          </a:graphicData>
        </a:graphic>
      </p:graphicFrame>
    </p:spTree>
    <p:extLst>
      <p:ext uri="{BB962C8B-B14F-4D97-AF65-F5344CB8AC3E}">
        <p14:creationId xmlns:p14="http://schemas.microsoft.com/office/powerpoint/2010/main" val="13145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769975" y="1113111"/>
            <a:ext cx="10652051" cy="2255731"/>
          </a:xfrm>
        </p:spPr>
        <p:txBody>
          <a:bodyPr anchor="ctr">
            <a:normAutofit/>
          </a:bodyPr>
          <a:lstStyle/>
          <a:p>
            <a:pPr marL="0" indent="0" algn="ctr">
              <a:buNone/>
            </a:pPr>
            <a:r>
              <a:rPr lang="zh-TW" altLang="en-US" sz="9600" dirty="0">
                <a:solidFill>
                  <a:srgbClr val="FF0000"/>
                </a:solidFill>
                <a:latin typeface="Arial" panose="020B0604020202020204" pitchFamily="34" charset="0"/>
                <a:ea typeface="標楷體" panose="03000509000000000000" pitchFamily="65" charset="-120"/>
                <a:cs typeface="Arial" panose="020B0604020202020204" pitchFamily="34" charset="0"/>
              </a:rPr>
              <a:t>主席致詞</a:t>
            </a:r>
          </a:p>
        </p:txBody>
      </p:sp>
      <p:sp>
        <p:nvSpPr>
          <p:cNvPr id="3" name="標題 3">
            <a:extLst>
              <a:ext uri="{FF2B5EF4-FFF2-40B4-BE49-F238E27FC236}">
                <a16:creationId xmlns:a16="http://schemas.microsoft.com/office/drawing/2014/main" id="{15D52346-E81C-4180-8537-8133352429FD}"/>
              </a:ext>
            </a:extLst>
          </p:cNvPr>
          <p:cNvSpPr>
            <a:spLocks noGrp="1"/>
          </p:cNvSpPr>
          <p:nvPr>
            <p:ph type="title"/>
          </p:nvPr>
        </p:nvSpPr>
        <p:spPr>
          <a:xfrm>
            <a:off x="430299" y="272716"/>
            <a:ext cx="8957399" cy="433138"/>
          </a:xfrm>
        </p:spPr>
        <p:txBody>
          <a:bodyPr/>
          <a:lstStyle/>
          <a:p>
            <a:pPr lvl="0"/>
            <a:r>
              <a:rPr lang="zh-TW" altLang="zh-TW" dirty="0">
                <a:solidFill>
                  <a:srgbClr val="FF66FF"/>
                </a:solidFill>
              </a:rPr>
              <a:t>實習輔導暨職業安全衛生工作聯席會議</a:t>
            </a:r>
            <a:endParaRPr lang="zh-TW" altLang="en-US" dirty="0">
              <a:solidFill>
                <a:srgbClr val="FF66FF"/>
              </a:solidFill>
            </a:endParaRPr>
          </a:p>
        </p:txBody>
      </p:sp>
    </p:spTree>
    <p:extLst>
      <p:ext uri="{BB962C8B-B14F-4D97-AF65-F5344CB8AC3E}">
        <p14:creationId xmlns:p14="http://schemas.microsoft.com/office/powerpoint/2010/main" val="205617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41375" y="865414"/>
            <a:ext cx="10652051" cy="560614"/>
          </a:xfrm>
        </p:spPr>
        <p:txBody>
          <a:bodyPr>
            <a:noAutofit/>
          </a:bodyPr>
          <a:lstStyle/>
          <a:p>
            <a:pPr>
              <a:buFont typeface="Wingdings" panose="05000000000000000000" pitchFamily="2" charset="2"/>
              <a:buChar char="l"/>
            </a:pPr>
            <a:r>
              <a:rPr lang="en-US" altLang="zh-TW" dirty="0"/>
              <a:t>114</a:t>
            </a:r>
            <a:r>
              <a:rPr lang="zh-TW" altLang="zh-TW" dirty="0"/>
              <a:t>年全國職</a:t>
            </a:r>
            <a:r>
              <a:rPr lang="zh-TW" altLang="en-US" dirty="0"/>
              <a:t>業</a:t>
            </a:r>
            <a:r>
              <a:rPr lang="zh-TW" altLang="zh-TW" dirty="0"/>
              <a:t>安全健康週系列活動一覽表</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graphicFrame>
        <p:nvGraphicFramePr>
          <p:cNvPr id="2" name="表格 1">
            <a:extLst>
              <a:ext uri="{FF2B5EF4-FFF2-40B4-BE49-F238E27FC236}">
                <a16:creationId xmlns:a16="http://schemas.microsoft.com/office/drawing/2014/main" id="{D0ECAAA2-CA9A-4A1A-A965-8FEE89DABC42}"/>
              </a:ext>
            </a:extLst>
          </p:cNvPr>
          <p:cNvGraphicFramePr>
            <a:graphicFrameLocks noGrp="1"/>
          </p:cNvGraphicFramePr>
          <p:nvPr>
            <p:extLst>
              <p:ext uri="{D42A27DB-BD31-4B8C-83A1-F6EECF244321}">
                <p14:modId xmlns:p14="http://schemas.microsoft.com/office/powerpoint/2010/main" val="2449798366"/>
              </p:ext>
            </p:extLst>
          </p:nvPr>
        </p:nvGraphicFramePr>
        <p:xfrm>
          <a:off x="675640" y="1426028"/>
          <a:ext cx="10517790" cy="4837614"/>
        </p:xfrm>
        <a:graphic>
          <a:graphicData uri="http://schemas.openxmlformats.org/drawingml/2006/table">
            <a:tbl>
              <a:tblPr firstRow="1" bandRow="1">
                <a:tableStyleId>{5C22544A-7EE6-4342-B048-85BDC9FD1C3A}</a:tableStyleId>
              </a:tblPr>
              <a:tblGrid>
                <a:gridCol w="1473200">
                  <a:extLst>
                    <a:ext uri="{9D8B030D-6E8A-4147-A177-3AD203B41FA5}">
                      <a16:colId xmlns:a16="http://schemas.microsoft.com/office/drawing/2014/main" val="339644167"/>
                    </a:ext>
                  </a:extLst>
                </a:gridCol>
                <a:gridCol w="838200">
                  <a:extLst>
                    <a:ext uri="{9D8B030D-6E8A-4147-A177-3AD203B41FA5}">
                      <a16:colId xmlns:a16="http://schemas.microsoft.com/office/drawing/2014/main" val="3118958924"/>
                    </a:ext>
                  </a:extLst>
                </a:gridCol>
                <a:gridCol w="1066800">
                  <a:extLst>
                    <a:ext uri="{9D8B030D-6E8A-4147-A177-3AD203B41FA5}">
                      <a16:colId xmlns:a16="http://schemas.microsoft.com/office/drawing/2014/main" val="2815075581"/>
                    </a:ext>
                  </a:extLst>
                </a:gridCol>
                <a:gridCol w="975360">
                  <a:extLst>
                    <a:ext uri="{9D8B030D-6E8A-4147-A177-3AD203B41FA5}">
                      <a16:colId xmlns:a16="http://schemas.microsoft.com/office/drawing/2014/main" val="506159108"/>
                    </a:ext>
                  </a:extLst>
                </a:gridCol>
                <a:gridCol w="1051560">
                  <a:extLst>
                    <a:ext uri="{9D8B030D-6E8A-4147-A177-3AD203B41FA5}">
                      <a16:colId xmlns:a16="http://schemas.microsoft.com/office/drawing/2014/main" val="1184027724"/>
                    </a:ext>
                  </a:extLst>
                </a:gridCol>
                <a:gridCol w="905554">
                  <a:extLst>
                    <a:ext uri="{9D8B030D-6E8A-4147-A177-3AD203B41FA5}">
                      <a16:colId xmlns:a16="http://schemas.microsoft.com/office/drawing/2014/main" val="1792909500"/>
                    </a:ext>
                  </a:extLst>
                </a:gridCol>
                <a:gridCol w="1051779">
                  <a:extLst>
                    <a:ext uri="{9D8B030D-6E8A-4147-A177-3AD203B41FA5}">
                      <a16:colId xmlns:a16="http://schemas.microsoft.com/office/drawing/2014/main" val="4044260379"/>
                    </a:ext>
                  </a:extLst>
                </a:gridCol>
                <a:gridCol w="1258307">
                  <a:extLst>
                    <a:ext uri="{9D8B030D-6E8A-4147-A177-3AD203B41FA5}">
                      <a16:colId xmlns:a16="http://schemas.microsoft.com/office/drawing/2014/main" val="3771311306"/>
                    </a:ext>
                  </a:extLst>
                </a:gridCol>
                <a:gridCol w="1005840">
                  <a:extLst>
                    <a:ext uri="{9D8B030D-6E8A-4147-A177-3AD203B41FA5}">
                      <a16:colId xmlns:a16="http://schemas.microsoft.com/office/drawing/2014/main" val="922460524"/>
                    </a:ext>
                  </a:extLst>
                </a:gridCol>
                <a:gridCol w="891190">
                  <a:extLst>
                    <a:ext uri="{9D8B030D-6E8A-4147-A177-3AD203B41FA5}">
                      <a16:colId xmlns:a16="http://schemas.microsoft.com/office/drawing/2014/main" val="2696374411"/>
                    </a:ext>
                  </a:extLst>
                </a:gridCol>
              </a:tblGrid>
              <a:tr h="812718">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活動名稱</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執行單位</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預定日期</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預定地點</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與會對象</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參加人數</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活動類型</a:t>
                      </a:r>
                      <a:endParaRPr lang="zh-TW" sz="1400" kern="100">
                        <a:effectLst/>
                        <a:latin typeface="Times New Roman" panose="02020603050405020304" pitchFamily="18" charset="0"/>
                        <a:ea typeface="標楷體" panose="03000509000000000000" pitchFamily="65" charset="-120"/>
                      </a:endParaRPr>
                    </a:p>
                    <a:p>
                      <a:pPr algn="ctr">
                        <a:spcAft>
                          <a:spcPts val="0"/>
                        </a:spcAft>
                      </a:pPr>
                      <a:r>
                        <a:rPr lang="en-US" sz="1400" kern="0">
                          <a:effectLst/>
                          <a:latin typeface="Arial" panose="020B0604020202020204" pitchFamily="34" charset="0"/>
                          <a:ea typeface="標楷體" panose="03000509000000000000" pitchFamily="65" charset="-120"/>
                        </a:rPr>
                        <a:t>(</a:t>
                      </a:r>
                      <a:r>
                        <a:rPr lang="zh-TW" sz="1400" kern="0">
                          <a:effectLst/>
                          <a:latin typeface="Arial" panose="020B0604020202020204" pitchFamily="34" charset="0"/>
                          <a:ea typeface="標楷體" panose="03000509000000000000" pitchFamily="65" charset="-120"/>
                          <a:cs typeface="Arial" panose="020B0604020202020204" pitchFamily="34" charset="0"/>
                        </a:rPr>
                        <a:t>宣示</a:t>
                      </a:r>
                      <a:r>
                        <a:rPr lang="en-US" sz="1400" kern="0">
                          <a:effectLst/>
                          <a:latin typeface="Arial" panose="020B0604020202020204" pitchFamily="34" charset="0"/>
                          <a:ea typeface="標楷體" panose="03000509000000000000" pitchFamily="65" charset="-120"/>
                        </a:rPr>
                        <a:t>,</a:t>
                      </a:r>
                      <a:r>
                        <a:rPr lang="zh-TW" sz="1400" kern="0">
                          <a:effectLst/>
                          <a:latin typeface="Arial" panose="020B0604020202020204" pitchFamily="34" charset="0"/>
                          <a:ea typeface="標楷體" panose="03000509000000000000" pitchFamily="65" charset="-120"/>
                          <a:cs typeface="Arial" panose="020B0604020202020204" pitchFamily="34" charset="0"/>
                        </a:rPr>
                        <a:t>研討</a:t>
                      </a:r>
                      <a:r>
                        <a:rPr lang="en-US" sz="1400" kern="0">
                          <a:effectLst/>
                          <a:latin typeface="Arial" panose="020B0604020202020204" pitchFamily="34" charset="0"/>
                          <a:ea typeface="標楷體" panose="03000509000000000000" pitchFamily="65" charset="-120"/>
                        </a:rPr>
                        <a:t>,</a:t>
                      </a:r>
                      <a:r>
                        <a:rPr lang="zh-TW" sz="1400" kern="0">
                          <a:effectLst/>
                          <a:latin typeface="Arial" panose="020B0604020202020204" pitchFamily="34" charset="0"/>
                          <a:ea typeface="標楷體" panose="03000509000000000000" pitchFamily="65" charset="-120"/>
                          <a:cs typeface="Arial" panose="020B0604020202020204" pitchFamily="34" charset="0"/>
                        </a:rPr>
                        <a:t>宣導</a:t>
                      </a:r>
                      <a:r>
                        <a:rPr lang="en-US" sz="1400" kern="0">
                          <a:effectLst/>
                          <a:latin typeface="Arial" panose="020B0604020202020204" pitchFamily="34" charset="0"/>
                          <a:ea typeface="標楷體" panose="03000509000000000000" pitchFamily="65" charset="-120"/>
                        </a:rPr>
                        <a:t>)</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內容概述</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活動性質</a:t>
                      </a:r>
                      <a:r>
                        <a:rPr lang="en-US" sz="1400" kern="0">
                          <a:effectLst/>
                          <a:latin typeface="Arial" panose="020B0604020202020204" pitchFamily="34" charset="0"/>
                          <a:ea typeface="標楷體" panose="03000509000000000000" pitchFamily="65" charset="-120"/>
                        </a:rPr>
                        <a:t>(</a:t>
                      </a:r>
                      <a:r>
                        <a:rPr lang="zh-TW" sz="1400" kern="0">
                          <a:effectLst/>
                          <a:latin typeface="Arial" panose="020B0604020202020204" pitchFamily="34" charset="0"/>
                          <a:ea typeface="標楷體" panose="03000509000000000000" pitchFamily="65" charset="-120"/>
                          <a:cs typeface="Arial" panose="020B0604020202020204" pitchFamily="34" charset="0"/>
                        </a:rPr>
                        <a:t>對內或對外</a:t>
                      </a:r>
                      <a:r>
                        <a:rPr lang="en-US" sz="1400" kern="0">
                          <a:effectLst/>
                          <a:latin typeface="Arial" panose="020B0604020202020204" pitchFamily="34" charset="0"/>
                          <a:ea typeface="標楷體" panose="03000509000000000000" pitchFamily="65" charset="-120"/>
                        </a:rPr>
                        <a:t>)</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400" kern="0">
                          <a:effectLst/>
                          <a:latin typeface="Arial" panose="020B0604020202020204" pitchFamily="34" charset="0"/>
                          <a:ea typeface="標楷體" panose="03000509000000000000" pitchFamily="65" charset="-120"/>
                          <a:cs typeface="Arial" panose="020B0604020202020204" pitchFamily="34" charset="0"/>
                        </a:rPr>
                        <a:t>是否邀請本會長官</a:t>
                      </a:r>
                      <a:endParaRPr lang="zh-TW" sz="1400" kern="10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1566675044"/>
                  </a:ext>
                </a:extLst>
              </a:tr>
              <a:tr h="619215">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召開職業安全衛生管理委員會</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委員會</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11</a:t>
                      </a:r>
                      <a:r>
                        <a:rPr lang="en-US" altLang="zh-TW" sz="1600" kern="0" dirty="0">
                          <a:effectLst/>
                          <a:latin typeface="Arial" panose="020B0604020202020204" pitchFamily="34" charset="0"/>
                          <a:ea typeface="標楷體" panose="03000509000000000000" pitchFamily="65" charset="-120"/>
                        </a:rPr>
                        <a:t>4</a:t>
                      </a:r>
                      <a:r>
                        <a:rPr lang="en-US" sz="1600" kern="0" dirty="0">
                          <a:effectLst/>
                          <a:latin typeface="Arial" panose="020B0604020202020204" pitchFamily="34" charset="0"/>
                          <a:ea typeface="標楷體" panose="03000509000000000000" pitchFamily="65" charset="-120"/>
                        </a:rPr>
                        <a:t>.9.</a:t>
                      </a:r>
                      <a:r>
                        <a:rPr lang="en-US" altLang="zh-TW" sz="1600" kern="0" dirty="0">
                          <a:effectLst/>
                          <a:latin typeface="Arial" panose="020B0604020202020204" pitchFamily="34" charset="0"/>
                          <a:ea typeface="標楷體" panose="03000509000000000000" pitchFamily="65" charset="-120"/>
                        </a:rPr>
                        <a:t>22</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校內</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委員</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21</a:t>
                      </a:r>
                      <a:r>
                        <a:rPr lang="zh-TW" sz="1600" kern="0" dirty="0">
                          <a:effectLst/>
                          <a:latin typeface="Arial" panose="020B0604020202020204" pitchFamily="34" charset="0"/>
                          <a:ea typeface="標楷體" panose="03000509000000000000" pitchFamily="65" charset="-120"/>
                          <a:cs typeface="Arial" panose="020B0604020202020204" pitchFamily="34" charset="0"/>
                        </a:rPr>
                        <a:t>人</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宣導</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職場安全衛生管理委員會議</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對內</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否</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4103032827"/>
                  </a:ext>
                </a:extLst>
              </a:tr>
              <a:tr h="619215">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召開職業安全衛生管理工作會議</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實習處</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11</a:t>
                      </a:r>
                      <a:r>
                        <a:rPr lang="en-US" altLang="zh-TW" sz="1600" kern="0" dirty="0">
                          <a:effectLst/>
                          <a:latin typeface="Arial" panose="020B0604020202020204" pitchFamily="34" charset="0"/>
                          <a:ea typeface="標楷體" panose="03000509000000000000" pitchFamily="65" charset="-120"/>
                        </a:rPr>
                        <a:t>4</a:t>
                      </a:r>
                      <a:r>
                        <a:rPr lang="en-US" sz="1600" kern="0" dirty="0">
                          <a:effectLst/>
                          <a:latin typeface="Arial" panose="020B0604020202020204" pitchFamily="34" charset="0"/>
                          <a:ea typeface="標楷體" panose="03000509000000000000" pitchFamily="65" charset="-120"/>
                        </a:rPr>
                        <a:t>.9</a:t>
                      </a:r>
                      <a:r>
                        <a:rPr lang="en-US" altLang="zh-TW" sz="1600" kern="0" dirty="0">
                          <a:effectLst/>
                          <a:latin typeface="Arial" panose="020B0604020202020204" pitchFamily="34" charset="0"/>
                          <a:ea typeface="標楷體" panose="03000509000000000000" pitchFamily="65" charset="-120"/>
                        </a:rPr>
                        <a:t>.</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校內</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各實習驗場所管理老師</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48</a:t>
                      </a:r>
                      <a:r>
                        <a:rPr lang="zh-TW" sz="1600" kern="0" dirty="0">
                          <a:effectLst/>
                          <a:latin typeface="Arial" panose="020B0604020202020204" pitchFamily="34" charset="0"/>
                          <a:ea typeface="標楷體" panose="03000509000000000000" pitchFamily="65" charset="-120"/>
                          <a:cs typeface="Arial" panose="020B0604020202020204" pitchFamily="34" charset="0"/>
                        </a:rPr>
                        <a:t>人</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宣導</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職業安全衛生管理工作會議</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對內</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否</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1010197160"/>
                  </a:ext>
                </a:extLst>
              </a:tr>
              <a:tr h="619215">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健康檢查</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學務處</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11</a:t>
                      </a:r>
                      <a:r>
                        <a:rPr lang="en-US" altLang="zh-TW" sz="1600" kern="0" dirty="0">
                          <a:effectLst/>
                          <a:latin typeface="Arial" panose="020B0604020202020204" pitchFamily="34" charset="0"/>
                          <a:ea typeface="標楷體" panose="03000509000000000000" pitchFamily="65" charset="-120"/>
                        </a:rPr>
                        <a:t>4</a:t>
                      </a:r>
                      <a:r>
                        <a:rPr lang="en-US" sz="1600" kern="0" dirty="0">
                          <a:effectLst/>
                          <a:latin typeface="Arial" panose="020B0604020202020204" pitchFamily="34" charset="0"/>
                          <a:ea typeface="標楷體" panose="03000509000000000000" pitchFamily="65" charset="-120"/>
                        </a:rPr>
                        <a:t>.9</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校內</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新生一年級</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6</a:t>
                      </a:r>
                      <a:r>
                        <a:rPr lang="en-US" altLang="zh-TW" sz="1600" kern="0" dirty="0">
                          <a:effectLst/>
                          <a:latin typeface="Arial" panose="020B0604020202020204" pitchFamily="34" charset="0"/>
                          <a:ea typeface="標楷體" panose="03000509000000000000" pitchFamily="65" charset="-120"/>
                        </a:rPr>
                        <a:t>8</a:t>
                      </a:r>
                      <a:r>
                        <a:rPr lang="en-US" sz="1600" kern="0" dirty="0">
                          <a:effectLst/>
                          <a:latin typeface="Arial" panose="020B0604020202020204" pitchFamily="34" charset="0"/>
                          <a:ea typeface="標楷體" panose="03000509000000000000" pitchFamily="65" charset="-120"/>
                        </a:rPr>
                        <a:t>0</a:t>
                      </a:r>
                      <a:r>
                        <a:rPr lang="zh-TW" sz="1600" kern="0" dirty="0">
                          <a:effectLst/>
                          <a:latin typeface="Arial" panose="020B0604020202020204" pitchFamily="34" charset="0"/>
                          <a:ea typeface="標楷體" panose="03000509000000000000" pitchFamily="65" charset="-120"/>
                          <a:cs typeface="Arial" panose="020B0604020202020204" pitchFamily="34" charset="0"/>
                        </a:rPr>
                        <a:t>人</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健康檢查</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新生身體健康檢查</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對內</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否</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1794670158"/>
                  </a:ext>
                </a:extLst>
              </a:tr>
              <a:tr h="928821">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防災演練</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總務處</a:t>
                      </a:r>
                      <a:endParaRPr lang="zh-TW" sz="1600" kern="100">
                        <a:effectLst/>
                        <a:latin typeface="Times New Roman" panose="02020603050405020304" pitchFamily="18" charset="0"/>
                        <a:ea typeface="標楷體" panose="03000509000000000000" pitchFamily="65" charset="-120"/>
                      </a:endParaRPr>
                    </a:p>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學務處</a:t>
                      </a:r>
                      <a:endParaRPr lang="zh-TW" sz="1600" kern="100">
                        <a:effectLst/>
                        <a:latin typeface="Times New Roman" panose="02020603050405020304" pitchFamily="18" charset="0"/>
                        <a:ea typeface="標楷體" panose="03000509000000000000" pitchFamily="65" charset="-120"/>
                      </a:endParaRPr>
                    </a:p>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實習處</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11</a:t>
                      </a:r>
                      <a:r>
                        <a:rPr lang="en-US" altLang="zh-TW" sz="1600" kern="0" dirty="0">
                          <a:effectLst/>
                          <a:latin typeface="Arial" panose="020B0604020202020204" pitchFamily="34" charset="0"/>
                          <a:ea typeface="標楷體" panose="03000509000000000000" pitchFamily="65" charset="-120"/>
                        </a:rPr>
                        <a:t>4</a:t>
                      </a:r>
                      <a:r>
                        <a:rPr lang="en-US" sz="1600" kern="0" dirty="0">
                          <a:effectLst/>
                          <a:latin typeface="Arial" panose="020B0604020202020204" pitchFamily="34" charset="0"/>
                          <a:ea typeface="標楷體" panose="03000509000000000000" pitchFamily="65" charset="-120"/>
                        </a:rPr>
                        <a:t>.9</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校內</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全校師生</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a:t>
                      </a:r>
                      <a:r>
                        <a:rPr lang="en-US" altLang="zh-TW" sz="1600" kern="0" dirty="0">
                          <a:effectLst/>
                          <a:latin typeface="Arial" panose="020B0604020202020204" pitchFamily="34" charset="0"/>
                          <a:ea typeface="標楷體" panose="03000509000000000000" pitchFamily="65" charset="-120"/>
                        </a:rPr>
                        <a:t>952</a:t>
                      </a:r>
                      <a:r>
                        <a:rPr lang="zh-TW" sz="1600" kern="0" dirty="0">
                          <a:effectLst/>
                          <a:latin typeface="Arial" panose="020B0604020202020204" pitchFamily="34" charset="0"/>
                          <a:ea typeface="標楷體" panose="03000509000000000000" pitchFamily="65" charset="-120"/>
                          <a:cs typeface="Arial" panose="020B0604020202020204" pitchFamily="34" charset="0"/>
                        </a:rPr>
                        <a:t>人</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實地操練</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地震災害逃生演練</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對內</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否</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2419976970"/>
                  </a:ext>
                </a:extLst>
              </a:tr>
              <a:tr h="619215">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職業安全衛生</a:t>
                      </a:r>
                      <a:endParaRPr lang="zh-TW" sz="1600" kern="100" dirty="0">
                        <a:effectLst/>
                        <a:latin typeface="Times New Roman" panose="02020603050405020304" pitchFamily="18" charset="0"/>
                        <a:ea typeface="標楷體" panose="03000509000000000000" pitchFamily="65" charset="-120"/>
                      </a:endParaRPr>
                    </a:p>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海報競賽</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實習處</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11</a:t>
                      </a:r>
                      <a:r>
                        <a:rPr lang="en-US" altLang="zh-TW" sz="1600" kern="0" dirty="0">
                          <a:effectLst/>
                          <a:latin typeface="Arial" panose="020B0604020202020204" pitchFamily="34" charset="0"/>
                          <a:ea typeface="標楷體" panose="03000509000000000000" pitchFamily="65" charset="-120"/>
                        </a:rPr>
                        <a:t>4</a:t>
                      </a:r>
                      <a:r>
                        <a:rPr lang="en-US" sz="1600" kern="0" dirty="0">
                          <a:effectLst/>
                          <a:latin typeface="Arial" panose="020B0604020202020204" pitchFamily="34" charset="0"/>
                          <a:ea typeface="標楷體" panose="03000509000000000000" pitchFamily="65" charset="-120"/>
                        </a:rPr>
                        <a:t>.10~11</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校內</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全校一、二年級</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a:t>
                      </a:r>
                      <a:r>
                        <a:rPr lang="en-US" altLang="zh-TW" sz="1600" kern="0" dirty="0">
                          <a:effectLst/>
                          <a:latin typeface="Arial" panose="020B0604020202020204" pitchFamily="34" charset="0"/>
                          <a:ea typeface="標楷體" panose="03000509000000000000" pitchFamily="65" charset="-120"/>
                        </a:rPr>
                        <a:t>3</a:t>
                      </a:r>
                      <a:r>
                        <a:rPr lang="en-US" sz="1600" kern="0" dirty="0">
                          <a:effectLst/>
                          <a:latin typeface="Arial" panose="020B0604020202020204" pitchFamily="34" charset="0"/>
                          <a:ea typeface="標楷體" panose="03000509000000000000" pitchFamily="65" charset="-120"/>
                        </a:rPr>
                        <a:t>0</a:t>
                      </a:r>
                      <a:r>
                        <a:rPr lang="en-US" altLang="zh-TW" sz="1600" kern="0" dirty="0">
                          <a:effectLst/>
                          <a:latin typeface="Arial" panose="020B0604020202020204" pitchFamily="34" charset="0"/>
                          <a:ea typeface="標楷體" panose="03000509000000000000" pitchFamily="65" charset="-120"/>
                        </a:rPr>
                        <a:t>7</a:t>
                      </a:r>
                      <a:r>
                        <a:rPr lang="zh-TW" sz="1600" kern="0" dirty="0">
                          <a:effectLst/>
                          <a:latin typeface="Arial" panose="020B0604020202020204" pitchFamily="34" charset="0"/>
                          <a:ea typeface="標楷體" panose="03000509000000000000" pitchFamily="65" charset="-120"/>
                          <a:cs typeface="Arial" panose="020B0604020202020204" pitchFamily="34" charset="0"/>
                        </a:rPr>
                        <a:t>人</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宣導</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競賽、展示</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對內</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否</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3456859861"/>
                  </a:ext>
                </a:extLst>
              </a:tr>
              <a:tr h="619215">
                <a:tc>
                  <a:txBody>
                    <a:bodyPr/>
                    <a:lstStyle/>
                    <a:p>
                      <a:pP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召開職業安全衛生管理委員會</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委員會</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11</a:t>
                      </a:r>
                      <a:r>
                        <a:rPr lang="en-US" altLang="zh-TW" sz="1600" kern="0" dirty="0">
                          <a:effectLst/>
                          <a:latin typeface="Arial" panose="020B0604020202020204" pitchFamily="34" charset="0"/>
                          <a:ea typeface="標楷體" panose="03000509000000000000" pitchFamily="65" charset="-120"/>
                        </a:rPr>
                        <a:t>4</a:t>
                      </a:r>
                      <a:r>
                        <a:rPr lang="en-US" sz="1600" kern="0" dirty="0">
                          <a:effectLst/>
                          <a:latin typeface="Arial" panose="020B0604020202020204" pitchFamily="34" charset="0"/>
                          <a:ea typeface="標楷體" panose="03000509000000000000" pitchFamily="65" charset="-120"/>
                        </a:rPr>
                        <a:t>.12.</a:t>
                      </a:r>
                      <a:r>
                        <a:rPr lang="en-US" altLang="zh-TW" sz="1600" kern="0" dirty="0">
                          <a:effectLst/>
                          <a:latin typeface="Arial" panose="020B0604020202020204" pitchFamily="34" charset="0"/>
                          <a:ea typeface="標楷體" panose="03000509000000000000" pitchFamily="65" charset="-120"/>
                        </a:rPr>
                        <a:t>15</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校內</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委員</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600" kern="0" dirty="0">
                          <a:effectLst/>
                          <a:latin typeface="Arial" panose="020B0604020202020204" pitchFamily="34" charset="0"/>
                          <a:ea typeface="標楷體" panose="03000509000000000000" pitchFamily="65" charset="-120"/>
                        </a:rPr>
                        <a:t>21</a:t>
                      </a:r>
                      <a:r>
                        <a:rPr lang="zh-TW" sz="1600" kern="0" dirty="0">
                          <a:effectLst/>
                          <a:latin typeface="Arial" panose="020B0604020202020204" pitchFamily="34" charset="0"/>
                          <a:ea typeface="標楷體" panose="03000509000000000000" pitchFamily="65" charset="-120"/>
                          <a:cs typeface="Arial" panose="020B0604020202020204" pitchFamily="34" charset="0"/>
                        </a:rPr>
                        <a:t>人</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宣導</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spcAft>
                          <a:spcPts val="0"/>
                        </a:spcAft>
                      </a:pPr>
                      <a:r>
                        <a:rPr lang="zh-TW" sz="1600" kern="0">
                          <a:effectLst/>
                          <a:latin typeface="Arial" panose="020B0604020202020204" pitchFamily="34" charset="0"/>
                          <a:ea typeface="標楷體" panose="03000509000000000000" pitchFamily="65" charset="-120"/>
                          <a:cs typeface="Arial" panose="020B0604020202020204" pitchFamily="34" charset="0"/>
                        </a:rPr>
                        <a:t>職場安全衛生管理委員會議</a:t>
                      </a:r>
                      <a:endParaRPr lang="zh-TW" sz="16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對內</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否</a:t>
                      </a:r>
                      <a:endParaRPr lang="zh-TW" sz="16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823612406"/>
                  </a:ext>
                </a:extLst>
              </a:tr>
            </a:tbl>
          </a:graphicData>
        </a:graphic>
      </p:graphicFrame>
    </p:spTree>
    <p:extLst>
      <p:ext uri="{BB962C8B-B14F-4D97-AF65-F5344CB8AC3E}">
        <p14:creationId xmlns:p14="http://schemas.microsoft.com/office/powerpoint/2010/main" val="854164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4" y="921569"/>
            <a:ext cx="10907676" cy="373831"/>
          </a:xfrm>
        </p:spPr>
        <p:txBody>
          <a:bodyPr>
            <a:noAutofit/>
          </a:bodyPr>
          <a:lstStyle/>
          <a:p>
            <a:pPr>
              <a:buFont typeface="Wingdings" panose="05000000000000000000" pitchFamily="2" charset="2"/>
              <a:buChar char="l"/>
            </a:pPr>
            <a:r>
              <a:rPr lang="en-US" altLang="zh-TW" dirty="0"/>
              <a:t>114</a:t>
            </a:r>
            <a:r>
              <a:rPr lang="zh-TW" altLang="zh-TW" dirty="0"/>
              <a:t>年</a:t>
            </a:r>
            <a:r>
              <a:rPr lang="zh-TW" altLang="en-US" dirty="0"/>
              <a:t>上</a:t>
            </a:r>
            <a:r>
              <a:rPr lang="zh-TW" altLang="zh-TW" dirty="0"/>
              <a:t>半年度</a:t>
            </a:r>
            <a:r>
              <a:rPr lang="zh-TW" altLang="en-US" dirty="0"/>
              <a:t>辦理</a:t>
            </a:r>
            <a:r>
              <a:rPr lang="zh-TW" altLang="zh-TW" dirty="0"/>
              <a:t>各項職業安全衛生教育宣導活動</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graphicFrame>
        <p:nvGraphicFramePr>
          <p:cNvPr id="2" name="表格 1">
            <a:extLst>
              <a:ext uri="{FF2B5EF4-FFF2-40B4-BE49-F238E27FC236}">
                <a16:creationId xmlns:a16="http://schemas.microsoft.com/office/drawing/2014/main" id="{89BD194E-B5C2-46F0-A4DF-1A30BF624F25}"/>
              </a:ext>
            </a:extLst>
          </p:cNvPr>
          <p:cNvGraphicFramePr>
            <a:graphicFrameLocks noGrp="1"/>
          </p:cNvGraphicFramePr>
          <p:nvPr>
            <p:extLst>
              <p:ext uri="{D42A27DB-BD31-4B8C-83A1-F6EECF244321}">
                <p14:modId xmlns:p14="http://schemas.microsoft.com/office/powerpoint/2010/main" val="2336714121"/>
              </p:ext>
            </p:extLst>
          </p:nvPr>
        </p:nvGraphicFramePr>
        <p:xfrm>
          <a:off x="922311" y="1481282"/>
          <a:ext cx="10319665" cy="4822536"/>
        </p:xfrm>
        <a:graphic>
          <a:graphicData uri="http://schemas.openxmlformats.org/drawingml/2006/table">
            <a:tbl>
              <a:tblPr firstRow="1" bandRow="1">
                <a:tableStyleId>{5C22544A-7EE6-4342-B048-85BDC9FD1C3A}</a:tableStyleId>
              </a:tblPr>
              <a:tblGrid>
                <a:gridCol w="2997201">
                  <a:extLst>
                    <a:ext uri="{9D8B030D-6E8A-4147-A177-3AD203B41FA5}">
                      <a16:colId xmlns:a16="http://schemas.microsoft.com/office/drawing/2014/main" val="3910085602"/>
                    </a:ext>
                  </a:extLst>
                </a:gridCol>
                <a:gridCol w="1554480">
                  <a:extLst>
                    <a:ext uri="{9D8B030D-6E8A-4147-A177-3AD203B41FA5}">
                      <a16:colId xmlns:a16="http://schemas.microsoft.com/office/drawing/2014/main" val="2136189328"/>
                    </a:ext>
                  </a:extLst>
                </a:gridCol>
                <a:gridCol w="1156793">
                  <a:extLst>
                    <a:ext uri="{9D8B030D-6E8A-4147-A177-3AD203B41FA5}">
                      <a16:colId xmlns:a16="http://schemas.microsoft.com/office/drawing/2014/main" val="72698360"/>
                    </a:ext>
                  </a:extLst>
                </a:gridCol>
                <a:gridCol w="1203960">
                  <a:extLst>
                    <a:ext uri="{9D8B030D-6E8A-4147-A177-3AD203B41FA5}">
                      <a16:colId xmlns:a16="http://schemas.microsoft.com/office/drawing/2014/main" val="2536592251"/>
                    </a:ext>
                  </a:extLst>
                </a:gridCol>
                <a:gridCol w="3407231">
                  <a:extLst>
                    <a:ext uri="{9D8B030D-6E8A-4147-A177-3AD203B41FA5}">
                      <a16:colId xmlns:a16="http://schemas.microsoft.com/office/drawing/2014/main" val="1948845755"/>
                    </a:ext>
                  </a:extLst>
                </a:gridCol>
              </a:tblGrid>
              <a:tr h="517163">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名</a:t>
                      </a:r>
                      <a:r>
                        <a:rPr lang="en-US" sz="1800" kern="100" dirty="0">
                          <a:effectLst/>
                          <a:latin typeface="Arial" panose="020B0604020202020204" pitchFamily="34" charset="0"/>
                          <a:ea typeface="標楷體" panose="03000509000000000000" pitchFamily="65" charset="-120"/>
                        </a:rPr>
                        <a:t>  </a:t>
                      </a:r>
                      <a:r>
                        <a:rPr lang="zh-TW" sz="1800" kern="100" dirty="0">
                          <a:effectLst/>
                          <a:latin typeface="Arial" panose="020B0604020202020204" pitchFamily="34" charset="0"/>
                          <a:ea typeface="標楷體" panose="03000509000000000000" pitchFamily="65" charset="-120"/>
                          <a:cs typeface="Arial" panose="020B0604020202020204" pitchFamily="34" charset="0"/>
                        </a:rPr>
                        <a:t>稱</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辦理日期</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辦理場次</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參與人數</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活動特殊績效說明</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extLst>
                  <a:ext uri="{0D108BD9-81ED-4DB2-BD59-A6C34878D82A}">
                    <a16:rowId xmlns:a16="http://schemas.microsoft.com/office/drawing/2014/main" val="2512532585"/>
                  </a:ext>
                </a:extLst>
              </a:tr>
              <a:tr h="573186">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職業安全衛生管理委員會</a:t>
                      </a: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zh-TW" sz="1800" kern="100" dirty="0">
                          <a:effectLst/>
                          <a:latin typeface="Arial" panose="020B0604020202020204" pitchFamily="34" charset="0"/>
                          <a:ea typeface="標楷體" panose="03000509000000000000" pitchFamily="65" charset="-120"/>
                          <a:cs typeface="Arial" panose="020B0604020202020204" pitchFamily="34" charset="0"/>
                        </a:rPr>
                        <a:t>年第</a:t>
                      </a:r>
                      <a:r>
                        <a:rPr lang="en-US" sz="1800" kern="100" dirty="0">
                          <a:effectLst/>
                          <a:latin typeface="Arial" panose="020B0604020202020204" pitchFamily="34" charset="0"/>
                          <a:ea typeface="標楷體" panose="03000509000000000000" pitchFamily="65" charset="-120"/>
                        </a:rPr>
                        <a:t>1</a:t>
                      </a:r>
                      <a:r>
                        <a:rPr lang="zh-TW" sz="1800" kern="100" dirty="0">
                          <a:effectLst/>
                          <a:latin typeface="Arial" panose="020B0604020202020204" pitchFamily="34" charset="0"/>
                          <a:ea typeface="標楷體" panose="03000509000000000000" pitchFamily="65" charset="-120"/>
                          <a:cs typeface="Arial" panose="020B0604020202020204" pitchFamily="34" charset="0"/>
                        </a:rPr>
                        <a:t>次</a:t>
                      </a:r>
                      <a:r>
                        <a:rPr lang="en-US" sz="1800" kern="100" dirty="0">
                          <a:effectLst/>
                          <a:latin typeface="Arial" panose="020B0604020202020204" pitchFamily="34" charset="0"/>
                          <a:ea typeface="標楷體" panose="03000509000000000000" pitchFamily="65" charset="-120"/>
                        </a:rPr>
                        <a:t>)</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/3/2</a:t>
                      </a:r>
                      <a:r>
                        <a:rPr lang="en-US" altLang="zh-TW" sz="1800" kern="100" dirty="0">
                          <a:effectLst/>
                          <a:latin typeface="Arial" panose="020B0604020202020204" pitchFamily="34" charset="0"/>
                          <a:ea typeface="標楷體" panose="03000509000000000000" pitchFamily="65" charset="-120"/>
                        </a:rPr>
                        <a:t>4</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1</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21</a:t>
                      </a:r>
                      <a:r>
                        <a:rPr lang="zh-TW" sz="1800" kern="100">
                          <a:effectLst/>
                          <a:latin typeface="Arial" panose="020B0604020202020204" pitchFamily="34" charset="0"/>
                          <a:ea typeface="標楷體" panose="03000509000000000000" pitchFamily="65" charset="-120"/>
                          <a:cs typeface="Arial" panose="020B0604020202020204" pitchFamily="34" charset="0"/>
                        </a:rPr>
                        <a:t>人</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職業安全衛生管理委員會工作會議</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2934002362"/>
                  </a:ext>
                </a:extLst>
              </a:tr>
              <a:tr h="573186">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實習</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驗</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工場</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室</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安全檢核</a:t>
                      </a: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3</a:t>
                      </a:r>
                      <a:r>
                        <a:rPr lang="zh-TW" sz="1800" kern="100" dirty="0">
                          <a:effectLst/>
                          <a:latin typeface="Arial" panose="020B0604020202020204" pitchFamily="34" charset="0"/>
                          <a:ea typeface="標楷體" panose="03000509000000000000" pitchFamily="65" charset="-120"/>
                          <a:cs typeface="Arial" panose="020B0604020202020204" pitchFamily="34" charset="0"/>
                        </a:rPr>
                        <a:t>學年第</a:t>
                      </a:r>
                      <a:r>
                        <a:rPr lang="en-US" sz="1800" kern="100" dirty="0">
                          <a:effectLst/>
                          <a:latin typeface="Arial" panose="020B0604020202020204" pitchFamily="34" charset="0"/>
                          <a:ea typeface="標楷體" panose="03000509000000000000" pitchFamily="65" charset="-120"/>
                        </a:rPr>
                        <a:t>2</a:t>
                      </a:r>
                      <a:r>
                        <a:rPr lang="zh-TW" sz="1800" kern="100" dirty="0">
                          <a:effectLst/>
                          <a:latin typeface="Arial" panose="020B0604020202020204" pitchFamily="34" charset="0"/>
                          <a:ea typeface="標楷體" panose="03000509000000000000" pitchFamily="65" charset="-120"/>
                          <a:cs typeface="Arial" panose="020B0604020202020204" pitchFamily="34" charset="0"/>
                        </a:rPr>
                        <a:t>學期第</a:t>
                      </a:r>
                      <a:r>
                        <a:rPr lang="en-US" sz="1800" kern="100" dirty="0">
                          <a:effectLst/>
                          <a:latin typeface="Arial" panose="020B0604020202020204" pitchFamily="34" charset="0"/>
                          <a:ea typeface="標楷體" panose="03000509000000000000" pitchFamily="65" charset="-120"/>
                        </a:rPr>
                        <a:t>1</a:t>
                      </a:r>
                      <a:r>
                        <a:rPr lang="zh-TW" sz="1800" kern="100" dirty="0">
                          <a:effectLst/>
                          <a:latin typeface="Arial" panose="020B0604020202020204" pitchFamily="34" charset="0"/>
                          <a:ea typeface="標楷體" panose="03000509000000000000" pitchFamily="65" charset="-120"/>
                          <a:cs typeface="Arial" panose="020B0604020202020204" pitchFamily="34" charset="0"/>
                        </a:rPr>
                        <a:t>、</a:t>
                      </a:r>
                      <a:r>
                        <a:rPr lang="en-US" sz="1800" kern="100" dirty="0">
                          <a:effectLst/>
                          <a:latin typeface="Arial" panose="020B0604020202020204" pitchFamily="34" charset="0"/>
                          <a:ea typeface="標楷體" panose="03000509000000000000" pitchFamily="65" charset="-120"/>
                        </a:rPr>
                        <a:t>2</a:t>
                      </a:r>
                      <a:r>
                        <a:rPr lang="zh-TW" sz="1800" kern="100" dirty="0">
                          <a:effectLst/>
                          <a:latin typeface="Arial" panose="020B0604020202020204" pitchFamily="34" charset="0"/>
                          <a:ea typeface="標楷體" panose="03000509000000000000" pitchFamily="65" charset="-120"/>
                          <a:cs typeface="Arial" panose="020B0604020202020204" pitchFamily="34" charset="0"/>
                        </a:rPr>
                        <a:t>次</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/3/1</a:t>
                      </a:r>
                      <a:r>
                        <a:rPr lang="en-US" altLang="zh-TW" sz="1800" kern="100" dirty="0">
                          <a:effectLst/>
                          <a:latin typeface="Arial" panose="020B0604020202020204" pitchFamily="34" charset="0"/>
                          <a:ea typeface="標楷體" panose="03000509000000000000" pitchFamily="65" charset="-120"/>
                        </a:rPr>
                        <a:t>7</a:t>
                      </a:r>
                      <a:endParaRPr lang="zh-TW" sz="1800" kern="100" dirty="0">
                        <a:effectLst/>
                        <a:latin typeface="Times New Roman" panose="02020603050405020304" pitchFamily="18" charset="0"/>
                        <a:ea typeface="標楷體" panose="03000509000000000000" pitchFamily="65" charset="-120"/>
                      </a:endParaRPr>
                    </a:p>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/5/1</a:t>
                      </a:r>
                      <a:r>
                        <a:rPr lang="en-US" altLang="zh-TW" sz="1800" kern="100" dirty="0">
                          <a:effectLst/>
                          <a:latin typeface="Arial" panose="020B0604020202020204" pitchFamily="34" charset="0"/>
                          <a:ea typeface="標楷體" panose="03000509000000000000" pitchFamily="65" charset="-120"/>
                        </a:rPr>
                        <a:t>9</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2</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15</a:t>
                      </a:r>
                      <a:r>
                        <a:rPr lang="zh-TW" sz="1800" kern="100" dirty="0">
                          <a:effectLst/>
                          <a:latin typeface="Arial" panose="020B0604020202020204" pitchFamily="34" charset="0"/>
                          <a:ea typeface="標楷體" panose="03000509000000000000" pitchFamily="65" charset="-120"/>
                          <a:cs typeface="Arial" panose="020B0604020202020204" pitchFamily="34" charset="0"/>
                        </a:rPr>
                        <a:t>人</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機械、製圖、</a:t>
                      </a:r>
                      <a:r>
                        <a:rPr lang="zh-TW" altLang="en-US" sz="1800" kern="100" dirty="0">
                          <a:effectLst/>
                          <a:latin typeface="Arial" panose="020B0604020202020204" pitchFamily="34" charset="0"/>
                          <a:ea typeface="標楷體" panose="03000509000000000000" pitchFamily="65" charset="-120"/>
                          <a:cs typeface="Arial" panose="020B0604020202020204" pitchFamily="34" charset="0"/>
                        </a:rPr>
                        <a:t>家</a:t>
                      </a:r>
                      <a:r>
                        <a:rPr lang="zh-TW" sz="1800" kern="100" dirty="0">
                          <a:effectLst/>
                          <a:latin typeface="Arial" panose="020B0604020202020204" pitchFamily="34" charset="0"/>
                          <a:ea typeface="標楷體" panose="03000509000000000000" pitchFamily="65" charset="-120"/>
                          <a:cs typeface="Arial" panose="020B0604020202020204" pitchFamily="34" charset="0"/>
                        </a:rPr>
                        <a:t>設、特教等實習</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驗</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工場</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室</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檢核</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557832853"/>
                  </a:ext>
                </a:extLst>
              </a:tr>
              <a:tr h="517163">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實習工廠自動檢查</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/3/1</a:t>
                      </a:r>
                      <a:r>
                        <a:rPr lang="en-US" altLang="zh-TW" sz="1800" kern="100" dirty="0">
                          <a:effectLst/>
                          <a:latin typeface="Arial" panose="020B0604020202020204" pitchFamily="34" charset="0"/>
                          <a:ea typeface="標楷體" panose="03000509000000000000" pitchFamily="65" charset="-120"/>
                        </a:rPr>
                        <a:t>7</a:t>
                      </a:r>
                      <a:r>
                        <a:rPr lang="en-US" sz="1800" kern="100" dirty="0">
                          <a:effectLst/>
                          <a:latin typeface="Arial" panose="020B0604020202020204" pitchFamily="34" charset="0"/>
                          <a:ea typeface="標楷體" panose="03000509000000000000" pitchFamily="65" charset="-120"/>
                        </a:rPr>
                        <a:t>~2</a:t>
                      </a:r>
                      <a:r>
                        <a:rPr lang="en-US" altLang="zh-TW" sz="1800" kern="100" dirty="0">
                          <a:effectLst/>
                          <a:latin typeface="Arial" panose="020B0604020202020204" pitchFamily="34" charset="0"/>
                          <a:ea typeface="標楷體" panose="03000509000000000000" pitchFamily="65" charset="-120"/>
                        </a:rPr>
                        <a:t>1</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1</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26</a:t>
                      </a:r>
                      <a:r>
                        <a:rPr lang="zh-TW" sz="1800" kern="100">
                          <a:effectLst/>
                          <a:latin typeface="Arial" panose="020B0604020202020204" pitchFamily="34" charset="0"/>
                          <a:ea typeface="標楷體" panose="03000509000000000000" pitchFamily="65" charset="-120"/>
                          <a:cs typeface="Arial" panose="020B0604020202020204" pitchFamily="34" charset="0"/>
                        </a:rPr>
                        <a:t>人</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所有實習</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驗</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工場自動檢查</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3645425737"/>
                  </a:ext>
                </a:extLst>
              </a:tr>
              <a:tr h="517163">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職醫第</a:t>
                      </a:r>
                      <a:r>
                        <a:rPr lang="en-US" sz="1800" kern="100" dirty="0">
                          <a:effectLst/>
                          <a:latin typeface="Arial" panose="020B0604020202020204" pitchFamily="34" charset="0"/>
                          <a:ea typeface="標楷體" panose="03000509000000000000" pitchFamily="65" charset="-120"/>
                        </a:rPr>
                        <a:t>1</a:t>
                      </a:r>
                      <a:r>
                        <a:rPr lang="zh-TW" sz="1800" kern="100" dirty="0">
                          <a:effectLst/>
                          <a:latin typeface="Arial" panose="020B0604020202020204" pitchFamily="34" charset="0"/>
                          <a:ea typeface="標楷體" panose="03000509000000000000" pitchFamily="65" charset="-120"/>
                          <a:cs typeface="Arial" panose="020B0604020202020204" pitchFamily="34" charset="0"/>
                        </a:rPr>
                        <a:t>次臨校服務</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a:t>
                      </a:r>
                      <a:r>
                        <a:rPr lang="en-US" altLang="zh-TW" sz="1800" kern="100" dirty="0">
                          <a:effectLst/>
                          <a:latin typeface="Arial" panose="020B0604020202020204" pitchFamily="34" charset="0"/>
                          <a:ea typeface="標楷體" panose="03000509000000000000" pitchFamily="65" charset="-120"/>
                        </a:rPr>
                        <a:t>11</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1</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7</a:t>
                      </a:r>
                      <a:r>
                        <a:rPr lang="zh-TW" sz="1800" kern="100">
                          <a:effectLst/>
                          <a:latin typeface="Arial" panose="020B0604020202020204" pitchFamily="34" charset="0"/>
                          <a:ea typeface="標楷體" panose="03000509000000000000" pitchFamily="65" charset="-120"/>
                          <a:cs typeface="Arial" panose="020B0604020202020204" pitchFamily="34" charset="0"/>
                        </a:rPr>
                        <a:t>人</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鳳翔樓</a:t>
                      </a:r>
                      <a:r>
                        <a:rPr lang="en-US" sz="1800" kern="100" dirty="0">
                          <a:effectLst/>
                          <a:latin typeface="Arial" panose="020B0604020202020204" pitchFamily="34" charset="0"/>
                          <a:ea typeface="標楷體" panose="03000509000000000000" pitchFamily="65" charset="-120"/>
                        </a:rPr>
                        <a:t>1F 14:00~16:00</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4274236283"/>
                  </a:ext>
                </a:extLst>
              </a:tr>
              <a:tr h="517163">
                <a:tc>
                  <a:txBody>
                    <a:bodyPr/>
                    <a:lstStyle/>
                    <a:p>
                      <a:pPr algn="just">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職醫第</a:t>
                      </a:r>
                      <a:r>
                        <a:rPr lang="en-US" sz="1800" kern="100">
                          <a:effectLst/>
                          <a:latin typeface="Arial" panose="020B0604020202020204" pitchFamily="34" charset="0"/>
                          <a:ea typeface="標楷體" panose="03000509000000000000" pitchFamily="65" charset="-120"/>
                        </a:rPr>
                        <a:t>2</a:t>
                      </a:r>
                      <a:r>
                        <a:rPr lang="zh-TW" sz="1800" kern="100">
                          <a:effectLst/>
                          <a:latin typeface="Arial" panose="020B0604020202020204" pitchFamily="34" charset="0"/>
                          <a:ea typeface="標楷體" panose="03000509000000000000" pitchFamily="65" charset="-120"/>
                          <a:cs typeface="Arial" panose="020B0604020202020204" pitchFamily="34" charset="0"/>
                        </a:rPr>
                        <a:t>次臨校服務</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/6/</a:t>
                      </a:r>
                      <a:r>
                        <a:rPr lang="en-US" altLang="zh-TW" sz="1800" kern="100" dirty="0">
                          <a:effectLst/>
                          <a:latin typeface="Arial" panose="020B0604020202020204" pitchFamily="34" charset="0"/>
                          <a:ea typeface="標楷體" panose="03000509000000000000" pitchFamily="65" charset="-120"/>
                        </a:rPr>
                        <a:t>20</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1</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6</a:t>
                      </a:r>
                      <a:r>
                        <a:rPr lang="zh-TW" sz="1800" kern="100">
                          <a:effectLst/>
                          <a:latin typeface="Arial" panose="020B0604020202020204" pitchFamily="34" charset="0"/>
                          <a:ea typeface="標楷體" panose="03000509000000000000" pitchFamily="65" charset="-120"/>
                          <a:cs typeface="Arial" panose="020B0604020202020204" pitchFamily="34" charset="0"/>
                        </a:rPr>
                        <a:t>人</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鳳翔樓</a:t>
                      </a:r>
                      <a:r>
                        <a:rPr lang="en-US" sz="1800" kern="100" dirty="0">
                          <a:effectLst/>
                          <a:latin typeface="Arial" panose="020B0604020202020204" pitchFamily="34" charset="0"/>
                          <a:ea typeface="標楷體" panose="03000509000000000000" pitchFamily="65" charset="-120"/>
                        </a:rPr>
                        <a:t>1F 14:00~16:00</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299163966"/>
                  </a:ext>
                </a:extLst>
              </a:tr>
              <a:tr h="573186">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職業安全衛生管理委員會</a:t>
                      </a: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zh-TW" sz="1800" kern="100" dirty="0">
                          <a:effectLst/>
                          <a:latin typeface="Arial" panose="020B0604020202020204" pitchFamily="34" charset="0"/>
                          <a:ea typeface="標楷體" panose="03000509000000000000" pitchFamily="65" charset="-120"/>
                          <a:cs typeface="Arial" panose="020B0604020202020204" pitchFamily="34" charset="0"/>
                        </a:rPr>
                        <a:t>年第</a:t>
                      </a:r>
                      <a:r>
                        <a:rPr lang="en-US" sz="1800" kern="100" dirty="0">
                          <a:effectLst/>
                          <a:latin typeface="Arial" panose="020B0604020202020204" pitchFamily="34" charset="0"/>
                          <a:ea typeface="標楷體" panose="03000509000000000000" pitchFamily="65" charset="-120"/>
                        </a:rPr>
                        <a:t>2</a:t>
                      </a:r>
                      <a:r>
                        <a:rPr lang="zh-TW" sz="1800" kern="100" dirty="0">
                          <a:effectLst/>
                          <a:latin typeface="Arial" panose="020B0604020202020204" pitchFamily="34" charset="0"/>
                          <a:ea typeface="標楷體" panose="03000509000000000000" pitchFamily="65" charset="-120"/>
                          <a:cs typeface="Arial" panose="020B0604020202020204" pitchFamily="34" charset="0"/>
                        </a:rPr>
                        <a:t>次</a:t>
                      </a:r>
                      <a:r>
                        <a:rPr lang="en-US" sz="1800" kern="100" dirty="0">
                          <a:effectLst/>
                          <a:latin typeface="Arial" panose="020B0604020202020204" pitchFamily="34" charset="0"/>
                          <a:ea typeface="標楷體" panose="03000509000000000000" pitchFamily="65" charset="-120"/>
                        </a:rPr>
                        <a:t>)</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/6/2</a:t>
                      </a:r>
                      <a:r>
                        <a:rPr lang="en-US" altLang="zh-TW" sz="1800" kern="100" dirty="0">
                          <a:effectLst/>
                          <a:latin typeface="Arial" panose="020B0604020202020204" pitchFamily="34" charset="0"/>
                          <a:ea typeface="標楷體" panose="03000509000000000000" pitchFamily="65" charset="-120"/>
                        </a:rPr>
                        <a:t>3</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1</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21</a:t>
                      </a:r>
                      <a:r>
                        <a:rPr lang="zh-TW" sz="1800" kern="100">
                          <a:effectLst/>
                          <a:latin typeface="Arial" panose="020B0604020202020204" pitchFamily="34" charset="0"/>
                          <a:ea typeface="標楷體" panose="03000509000000000000" pitchFamily="65" charset="-120"/>
                          <a:cs typeface="Arial" panose="020B0604020202020204" pitchFamily="34" charset="0"/>
                        </a:rPr>
                        <a:t>人</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職業安全衛生管理委員會工作會議</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3126043083"/>
                  </a:ext>
                </a:extLst>
              </a:tr>
              <a:tr h="517163">
                <a:tc>
                  <a:txBody>
                    <a:bodyPr/>
                    <a:lstStyle/>
                    <a:p>
                      <a:pPr algn="just">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實習工廠自動檢查複查</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/6/25</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1</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26</a:t>
                      </a:r>
                      <a:r>
                        <a:rPr lang="zh-TW" sz="1800" kern="100">
                          <a:effectLst/>
                          <a:latin typeface="Arial" panose="020B0604020202020204" pitchFamily="34" charset="0"/>
                          <a:ea typeface="標楷體" panose="03000509000000000000" pitchFamily="65" charset="-120"/>
                          <a:cs typeface="Arial" panose="020B0604020202020204" pitchFamily="34" charset="0"/>
                        </a:rPr>
                        <a:t>人</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所有實習</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驗</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工場自動檢查</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2809850371"/>
                  </a:ext>
                </a:extLst>
              </a:tr>
              <a:tr h="517163">
                <a:tc>
                  <a:txBody>
                    <a:bodyPr/>
                    <a:lstStyle/>
                    <a:p>
                      <a:pPr algn="just">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實習</a:t>
                      </a:r>
                      <a:r>
                        <a:rPr lang="en-US" sz="1800" kern="100">
                          <a:effectLst/>
                          <a:latin typeface="Arial" panose="020B0604020202020204" pitchFamily="34" charset="0"/>
                          <a:ea typeface="標楷體" panose="03000509000000000000" pitchFamily="65" charset="-120"/>
                        </a:rPr>
                        <a:t>(</a:t>
                      </a:r>
                      <a:r>
                        <a:rPr lang="zh-TW" sz="1800" kern="100">
                          <a:effectLst/>
                          <a:latin typeface="Arial" panose="020B0604020202020204" pitchFamily="34" charset="0"/>
                          <a:ea typeface="標楷體" panose="03000509000000000000" pitchFamily="65" charset="-120"/>
                          <a:cs typeface="Arial" panose="020B0604020202020204" pitchFamily="34" charset="0"/>
                        </a:rPr>
                        <a:t>驗</a:t>
                      </a:r>
                      <a:r>
                        <a:rPr lang="en-US" sz="1800" kern="100">
                          <a:effectLst/>
                          <a:latin typeface="Arial" panose="020B0604020202020204" pitchFamily="34" charset="0"/>
                          <a:ea typeface="標楷體" panose="03000509000000000000" pitchFamily="65" charset="-120"/>
                        </a:rPr>
                        <a:t>)</a:t>
                      </a:r>
                      <a:r>
                        <a:rPr lang="zh-TW" sz="1800" kern="100">
                          <a:effectLst/>
                          <a:latin typeface="Arial" panose="020B0604020202020204" pitchFamily="34" charset="0"/>
                          <a:ea typeface="標楷體" panose="03000509000000000000" pitchFamily="65" charset="-120"/>
                          <a:cs typeface="Arial" panose="020B0604020202020204" pitchFamily="34" charset="0"/>
                        </a:rPr>
                        <a:t>工場</a:t>
                      </a:r>
                      <a:r>
                        <a:rPr lang="en-US" sz="1800" kern="100">
                          <a:effectLst/>
                          <a:latin typeface="Arial" panose="020B0604020202020204" pitchFamily="34" charset="0"/>
                          <a:ea typeface="標楷體" panose="03000509000000000000" pitchFamily="65" charset="-120"/>
                        </a:rPr>
                        <a:t>(</a:t>
                      </a:r>
                      <a:r>
                        <a:rPr lang="zh-TW" sz="1800" kern="100">
                          <a:effectLst/>
                          <a:latin typeface="Arial" panose="020B0604020202020204" pitchFamily="34" charset="0"/>
                          <a:ea typeface="標楷體" panose="03000509000000000000" pitchFamily="65" charset="-120"/>
                          <a:cs typeface="Arial" panose="020B0604020202020204" pitchFamily="34" charset="0"/>
                        </a:rPr>
                        <a:t>室</a:t>
                      </a:r>
                      <a:r>
                        <a:rPr lang="en-US" sz="1800" kern="100">
                          <a:effectLst/>
                          <a:latin typeface="Arial" panose="020B0604020202020204" pitchFamily="34" charset="0"/>
                          <a:ea typeface="標楷體" panose="03000509000000000000" pitchFamily="65" charset="-120"/>
                        </a:rPr>
                        <a:t>)</a:t>
                      </a:r>
                      <a:r>
                        <a:rPr lang="zh-TW" sz="1800" kern="100">
                          <a:effectLst/>
                          <a:latin typeface="Arial" panose="020B0604020202020204" pitchFamily="34" charset="0"/>
                          <a:ea typeface="標楷體" panose="03000509000000000000" pitchFamily="65" charset="-120"/>
                          <a:cs typeface="Arial" panose="020B0604020202020204" pitchFamily="34" charset="0"/>
                        </a:rPr>
                        <a:t>期末總檢</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/6/25</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1</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34</a:t>
                      </a:r>
                      <a:r>
                        <a:rPr lang="zh-TW" sz="1800" kern="100">
                          <a:effectLst/>
                          <a:latin typeface="Arial" panose="020B0604020202020204" pitchFamily="34" charset="0"/>
                          <a:ea typeface="標楷體" panose="03000509000000000000" pitchFamily="65" charset="-120"/>
                          <a:cs typeface="Arial" panose="020B0604020202020204" pitchFamily="34" charset="0"/>
                        </a:rPr>
                        <a:t>人</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實習</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驗</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工場</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室</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、電腦教室檢查</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1532968696"/>
                  </a:ext>
                </a:extLst>
              </a:tr>
            </a:tbl>
          </a:graphicData>
        </a:graphic>
      </p:graphicFrame>
    </p:spTree>
    <p:extLst>
      <p:ext uri="{BB962C8B-B14F-4D97-AF65-F5344CB8AC3E}">
        <p14:creationId xmlns:p14="http://schemas.microsoft.com/office/powerpoint/2010/main" val="3531845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2" y="830118"/>
            <a:ext cx="10652051" cy="560615"/>
          </a:xfrm>
        </p:spPr>
        <p:txBody>
          <a:bodyPr>
            <a:noAutofit/>
          </a:bodyPr>
          <a:lstStyle/>
          <a:p>
            <a:pPr>
              <a:buFont typeface="Wingdings" panose="05000000000000000000" pitchFamily="2" charset="2"/>
              <a:buChar char="l"/>
            </a:pPr>
            <a:r>
              <a:rPr lang="en-US" altLang="zh-TW" dirty="0"/>
              <a:t>114</a:t>
            </a:r>
            <a:r>
              <a:rPr lang="zh-TW" altLang="zh-TW" dirty="0"/>
              <a:t>年下半年度</a:t>
            </a:r>
            <a:r>
              <a:rPr lang="zh-TW" altLang="en-US" dirty="0"/>
              <a:t>預計辦理</a:t>
            </a:r>
            <a:r>
              <a:rPr lang="zh-TW" altLang="zh-TW" dirty="0"/>
              <a:t>各項職業安全衛生</a:t>
            </a:r>
            <a:r>
              <a:rPr lang="zh-TW" altLang="en-US" dirty="0"/>
              <a:t>教育宣導</a:t>
            </a:r>
            <a:r>
              <a:rPr lang="zh-TW" altLang="zh-TW" dirty="0"/>
              <a:t>活動</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graphicFrame>
        <p:nvGraphicFramePr>
          <p:cNvPr id="2" name="表格 1">
            <a:extLst>
              <a:ext uri="{FF2B5EF4-FFF2-40B4-BE49-F238E27FC236}">
                <a16:creationId xmlns:a16="http://schemas.microsoft.com/office/drawing/2014/main" id="{89BD194E-B5C2-46F0-A4DF-1A30BF624F25}"/>
              </a:ext>
            </a:extLst>
          </p:cNvPr>
          <p:cNvGraphicFramePr>
            <a:graphicFrameLocks noGrp="1"/>
          </p:cNvGraphicFramePr>
          <p:nvPr>
            <p:extLst>
              <p:ext uri="{D42A27DB-BD31-4B8C-83A1-F6EECF244321}">
                <p14:modId xmlns:p14="http://schemas.microsoft.com/office/powerpoint/2010/main" val="1376386191"/>
              </p:ext>
            </p:extLst>
          </p:nvPr>
        </p:nvGraphicFramePr>
        <p:xfrm>
          <a:off x="936164" y="1326737"/>
          <a:ext cx="10319665" cy="5516880"/>
        </p:xfrm>
        <a:graphic>
          <a:graphicData uri="http://schemas.openxmlformats.org/drawingml/2006/table">
            <a:tbl>
              <a:tblPr firstRow="1" bandRow="1">
                <a:tableStyleId>{5C22544A-7EE6-4342-B048-85BDC9FD1C3A}</a:tableStyleId>
              </a:tblPr>
              <a:tblGrid>
                <a:gridCol w="2997201">
                  <a:extLst>
                    <a:ext uri="{9D8B030D-6E8A-4147-A177-3AD203B41FA5}">
                      <a16:colId xmlns:a16="http://schemas.microsoft.com/office/drawing/2014/main" val="3910085602"/>
                    </a:ext>
                  </a:extLst>
                </a:gridCol>
                <a:gridCol w="1554480">
                  <a:extLst>
                    <a:ext uri="{9D8B030D-6E8A-4147-A177-3AD203B41FA5}">
                      <a16:colId xmlns:a16="http://schemas.microsoft.com/office/drawing/2014/main" val="2136189328"/>
                    </a:ext>
                  </a:extLst>
                </a:gridCol>
                <a:gridCol w="1156793">
                  <a:extLst>
                    <a:ext uri="{9D8B030D-6E8A-4147-A177-3AD203B41FA5}">
                      <a16:colId xmlns:a16="http://schemas.microsoft.com/office/drawing/2014/main" val="72698360"/>
                    </a:ext>
                  </a:extLst>
                </a:gridCol>
                <a:gridCol w="1203960">
                  <a:extLst>
                    <a:ext uri="{9D8B030D-6E8A-4147-A177-3AD203B41FA5}">
                      <a16:colId xmlns:a16="http://schemas.microsoft.com/office/drawing/2014/main" val="2536592251"/>
                    </a:ext>
                  </a:extLst>
                </a:gridCol>
                <a:gridCol w="3407231">
                  <a:extLst>
                    <a:ext uri="{9D8B030D-6E8A-4147-A177-3AD203B41FA5}">
                      <a16:colId xmlns:a16="http://schemas.microsoft.com/office/drawing/2014/main" val="1948845755"/>
                    </a:ext>
                  </a:extLst>
                </a:gridCol>
              </a:tblGrid>
              <a:tr h="370840">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名</a:t>
                      </a:r>
                      <a:r>
                        <a:rPr lang="en-US" sz="1800" kern="100" dirty="0">
                          <a:effectLst/>
                          <a:latin typeface="Arial" panose="020B0604020202020204" pitchFamily="34" charset="0"/>
                          <a:ea typeface="標楷體" panose="03000509000000000000" pitchFamily="65" charset="-120"/>
                        </a:rPr>
                        <a:t>  </a:t>
                      </a:r>
                      <a:r>
                        <a:rPr lang="zh-TW" sz="1800" kern="100" dirty="0">
                          <a:effectLst/>
                          <a:latin typeface="Arial" panose="020B0604020202020204" pitchFamily="34" charset="0"/>
                          <a:ea typeface="標楷體" panose="03000509000000000000" pitchFamily="65" charset="-120"/>
                          <a:cs typeface="Arial" panose="020B0604020202020204" pitchFamily="34" charset="0"/>
                        </a:rPr>
                        <a:t>稱</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辦理日期</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辦理場次</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參與人數</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活動特殊績效說明</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tc>
                <a:extLst>
                  <a:ext uri="{0D108BD9-81ED-4DB2-BD59-A6C34878D82A}">
                    <a16:rowId xmlns:a16="http://schemas.microsoft.com/office/drawing/2014/main" val="2512532585"/>
                  </a:ext>
                </a:extLst>
              </a:tr>
              <a:tr h="370840">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職業安全衛生工作會議</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/9/</a:t>
                      </a:r>
                      <a:r>
                        <a:rPr lang="en-US" altLang="zh-TW" sz="1800" kern="100" dirty="0">
                          <a:effectLst/>
                          <a:latin typeface="Arial" panose="020B0604020202020204" pitchFamily="34" charset="0"/>
                          <a:ea typeface="標楷體" panose="03000509000000000000" pitchFamily="65" charset="-120"/>
                        </a:rPr>
                        <a:t>18</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5</a:t>
                      </a:r>
                      <a:r>
                        <a:rPr lang="zh-TW" sz="1800" kern="100" dirty="0">
                          <a:effectLst/>
                          <a:latin typeface="Arial" panose="020B0604020202020204" pitchFamily="34" charset="0"/>
                          <a:ea typeface="標楷體" panose="03000509000000000000" pitchFamily="65" charset="-120"/>
                          <a:cs typeface="Arial" panose="020B0604020202020204" pitchFamily="34" charset="0"/>
                        </a:rPr>
                        <a:t>人</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工場安全衛生工作會議</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2934002362"/>
                  </a:ext>
                </a:extLst>
              </a:tr>
              <a:tr h="370840">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實習</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驗</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工場</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室</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安全檢核</a:t>
                      </a: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zh-TW" sz="1800" kern="100" dirty="0">
                          <a:effectLst/>
                          <a:latin typeface="Arial" panose="020B0604020202020204" pitchFamily="34" charset="0"/>
                          <a:ea typeface="標楷體" panose="03000509000000000000" pitchFamily="65" charset="-120"/>
                          <a:cs typeface="Arial" panose="020B0604020202020204" pitchFamily="34" charset="0"/>
                        </a:rPr>
                        <a:t>學年第</a:t>
                      </a:r>
                      <a:r>
                        <a:rPr lang="en-US" sz="1800" kern="100" dirty="0">
                          <a:effectLst/>
                          <a:latin typeface="Arial" panose="020B0604020202020204" pitchFamily="34" charset="0"/>
                          <a:ea typeface="標楷體" panose="03000509000000000000" pitchFamily="65" charset="-120"/>
                        </a:rPr>
                        <a:t>1</a:t>
                      </a:r>
                      <a:r>
                        <a:rPr lang="zh-TW" sz="1800" kern="100" dirty="0">
                          <a:effectLst/>
                          <a:latin typeface="Arial" panose="020B0604020202020204" pitchFamily="34" charset="0"/>
                          <a:ea typeface="標楷體" panose="03000509000000000000" pitchFamily="65" charset="-120"/>
                          <a:cs typeface="Arial" panose="020B0604020202020204" pitchFamily="34" charset="0"/>
                        </a:rPr>
                        <a:t>學期第</a:t>
                      </a:r>
                      <a:r>
                        <a:rPr lang="en-US" sz="1800" kern="100" dirty="0">
                          <a:effectLst/>
                          <a:latin typeface="Arial" panose="020B0604020202020204" pitchFamily="34" charset="0"/>
                          <a:ea typeface="標楷體" panose="03000509000000000000" pitchFamily="65" charset="-120"/>
                        </a:rPr>
                        <a:t>1</a:t>
                      </a:r>
                      <a:r>
                        <a:rPr lang="zh-TW" sz="1800" kern="100" dirty="0">
                          <a:effectLst/>
                          <a:latin typeface="Arial" panose="020B0604020202020204" pitchFamily="34" charset="0"/>
                          <a:ea typeface="標楷體" panose="03000509000000000000" pitchFamily="65" charset="-120"/>
                          <a:cs typeface="Arial" panose="020B0604020202020204" pitchFamily="34" charset="0"/>
                        </a:rPr>
                        <a:t>次</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/9</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15</a:t>
                      </a:r>
                      <a:r>
                        <a:rPr lang="zh-TW" sz="1800" kern="100" dirty="0">
                          <a:effectLst/>
                          <a:latin typeface="Arial" panose="020B0604020202020204" pitchFamily="34" charset="0"/>
                          <a:ea typeface="標楷體" panose="03000509000000000000" pitchFamily="65" charset="-120"/>
                          <a:cs typeface="Arial" panose="020B0604020202020204" pitchFamily="34" charset="0"/>
                        </a:rPr>
                        <a:t>人</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機械、製圖、室設、家設、特教等實習</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驗</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工場</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室</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檢核</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557832853"/>
                  </a:ext>
                </a:extLst>
              </a:tr>
              <a:tr h="370840">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職護服務</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每月第</a:t>
                      </a:r>
                      <a:r>
                        <a:rPr lang="en-US" sz="1800" kern="100" dirty="0">
                          <a:effectLst/>
                          <a:latin typeface="Arial" panose="020B0604020202020204" pitchFamily="34" charset="0"/>
                          <a:ea typeface="標楷體" panose="03000509000000000000" pitchFamily="65" charset="-120"/>
                        </a:rPr>
                        <a:t>4</a:t>
                      </a:r>
                      <a:r>
                        <a:rPr lang="zh-TW" sz="1800" kern="100" dirty="0">
                          <a:effectLst/>
                          <a:latin typeface="Arial" panose="020B0604020202020204" pitchFamily="34" charset="0"/>
                          <a:ea typeface="標楷體" panose="03000509000000000000" pitchFamily="65" charset="-120"/>
                          <a:cs typeface="Arial" panose="020B0604020202020204" pitchFamily="34" charset="0"/>
                        </a:rPr>
                        <a:t>週</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五</a:t>
                      </a:r>
                      <a:r>
                        <a:rPr lang="en-US" sz="1800" kern="100" dirty="0">
                          <a:effectLst/>
                          <a:latin typeface="Arial" panose="020B0604020202020204" pitchFamily="34" charset="0"/>
                          <a:ea typeface="標楷體" panose="03000509000000000000" pitchFamily="65" charset="-120"/>
                        </a:rPr>
                        <a:t>)</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4</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20</a:t>
                      </a:r>
                      <a:r>
                        <a:rPr lang="zh-TW" sz="1800" kern="100">
                          <a:effectLst/>
                          <a:latin typeface="Arial" panose="020B0604020202020204" pitchFamily="34" charset="0"/>
                          <a:ea typeface="標楷體" panose="03000509000000000000" pitchFamily="65" charset="-120"/>
                          <a:cs typeface="Arial" panose="020B0604020202020204" pitchFamily="34" charset="0"/>
                        </a:rPr>
                        <a:t>人</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每月第</a:t>
                      </a:r>
                      <a:r>
                        <a:rPr lang="en-US" sz="1800" kern="100" dirty="0">
                          <a:effectLst/>
                          <a:latin typeface="Arial" panose="020B0604020202020204" pitchFamily="34" charset="0"/>
                          <a:ea typeface="標楷體" panose="03000509000000000000" pitchFamily="65" charset="-120"/>
                        </a:rPr>
                        <a:t>4</a:t>
                      </a:r>
                      <a:r>
                        <a:rPr lang="zh-TW" sz="1800" kern="100" dirty="0">
                          <a:effectLst/>
                          <a:latin typeface="Arial" panose="020B0604020202020204" pitchFamily="34" charset="0"/>
                          <a:ea typeface="標楷體" panose="03000509000000000000" pitchFamily="65" charset="-120"/>
                          <a:cs typeface="Arial" panose="020B0604020202020204" pitchFamily="34" charset="0"/>
                        </a:rPr>
                        <a:t>週</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五</a:t>
                      </a:r>
                      <a:r>
                        <a:rPr lang="en-US" sz="1800" kern="100" dirty="0">
                          <a:effectLst/>
                          <a:latin typeface="Arial" panose="020B0604020202020204" pitchFamily="34" charset="0"/>
                          <a:ea typeface="標楷體" panose="03000509000000000000" pitchFamily="65" charset="-120"/>
                        </a:rPr>
                        <a:t>) 11:00~13:00</a:t>
                      </a:r>
                      <a:r>
                        <a:rPr lang="zh-TW" sz="1800" kern="100" dirty="0">
                          <a:effectLst/>
                          <a:latin typeface="Arial" panose="020B0604020202020204" pitchFamily="34" charset="0"/>
                          <a:ea typeface="標楷體" panose="03000509000000000000" pitchFamily="65" charset="-120"/>
                          <a:cs typeface="Arial" panose="020B0604020202020204" pitchFamily="34" charset="0"/>
                        </a:rPr>
                        <a:t>鳳翔樓</a:t>
                      </a:r>
                      <a:r>
                        <a:rPr lang="en-US" sz="1800" kern="100" dirty="0">
                          <a:effectLst/>
                          <a:latin typeface="Arial" panose="020B0604020202020204" pitchFamily="34" charset="0"/>
                          <a:ea typeface="標楷體" panose="03000509000000000000" pitchFamily="65" charset="-120"/>
                        </a:rPr>
                        <a:t>1F</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3645425737"/>
                  </a:ext>
                </a:extLst>
              </a:tr>
              <a:tr h="370840">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職醫第</a:t>
                      </a:r>
                      <a:r>
                        <a:rPr lang="en-US" sz="1800" kern="100" dirty="0">
                          <a:effectLst/>
                          <a:latin typeface="Arial" panose="020B0604020202020204" pitchFamily="34" charset="0"/>
                          <a:ea typeface="標楷體" panose="03000509000000000000" pitchFamily="65" charset="-120"/>
                        </a:rPr>
                        <a:t>3</a:t>
                      </a:r>
                      <a:r>
                        <a:rPr lang="zh-TW" sz="1800" kern="100" dirty="0">
                          <a:effectLst/>
                          <a:latin typeface="Arial" panose="020B0604020202020204" pitchFamily="34" charset="0"/>
                          <a:ea typeface="標楷體" panose="03000509000000000000" pitchFamily="65" charset="-120"/>
                          <a:cs typeface="Arial" panose="020B0604020202020204" pitchFamily="34" charset="0"/>
                        </a:rPr>
                        <a:t>次臨校服務</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9/2</a:t>
                      </a:r>
                      <a:r>
                        <a:rPr lang="en-US" altLang="zh-TW" sz="1800" kern="100" dirty="0">
                          <a:effectLst/>
                          <a:latin typeface="Arial" panose="020B0604020202020204" pitchFamily="34" charset="0"/>
                          <a:ea typeface="標楷體" panose="03000509000000000000" pitchFamily="65" charset="-120"/>
                        </a:rPr>
                        <a:t>6</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1</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5</a:t>
                      </a:r>
                      <a:r>
                        <a:rPr lang="zh-TW" sz="1800" kern="100">
                          <a:effectLst/>
                          <a:latin typeface="Arial" panose="020B0604020202020204" pitchFamily="34" charset="0"/>
                          <a:ea typeface="標楷體" panose="03000509000000000000" pitchFamily="65" charset="-120"/>
                          <a:cs typeface="Arial" panose="020B0604020202020204" pitchFamily="34" charset="0"/>
                        </a:rPr>
                        <a:t>人</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鳳翔樓</a:t>
                      </a:r>
                      <a:r>
                        <a:rPr lang="en-US" sz="1800" kern="100" dirty="0">
                          <a:effectLst/>
                          <a:latin typeface="Arial" panose="020B0604020202020204" pitchFamily="34" charset="0"/>
                          <a:ea typeface="標楷體" panose="03000509000000000000" pitchFamily="65" charset="-120"/>
                        </a:rPr>
                        <a:t>1F 14:00~16:00</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4274236283"/>
                  </a:ext>
                </a:extLst>
              </a:tr>
              <a:tr h="370840">
                <a:tc>
                  <a:txBody>
                    <a:bodyPr/>
                    <a:lstStyle/>
                    <a:p>
                      <a:pPr algn="just">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職業安全衛生管理委員會</a:t>
                      </a:r>
                      <a:r>
                        <a:rPr lang="en-US" sz="1800" kern="100">
                          <a:effectLst/>
                          <a:latin typeface="Arial" panose="020B0604020202020204" pitchFamily="34" charset="0"/>
                          <a:ea typeface="標楷體" panose="03000509000000000000" pitchFamily="65" charset="-120"/>
                        </a:rPr>
                        <a:t>(</a:t>
                      </a:r>
                      <a:r>
                        <a:rPr lang="zh-TW" sz="1800" kern="100">
                          <a:effectLst/>
                          <a:latin typeface="Arial" panose="020B0604020202020204" pitchFamily="34" charset="0"/>
                          <a:ea typeface="標楷體" panose="03000509000000000000" pitchFamily="65" charset="-120"/>
                          <a:cs typeface="Arial" panose="020B0604020202020204" pitchFamily="34" charset="0"/>
                        </a:rPr>
                        <a:t>第</a:t>
                      </a:r>
                      <a:r>
                        <a:rPr lang="en-US" sz="1800" kern="100">
                          <a:effectLst/>
                          <a:latin typeface="Arial" panose="020B0604020202020204" pitchFamily="34" charset="0"/>
                          <a:ea typeface="標楷體" panose="03000509000000000000" pitchFamily="65" charset="-120"/>
                        </a:rPr>
                        <a:t>3</a:t>
                      </a:r>
                      <a:r>
                        <a:rPr lang="zh-TW" sz="1800" kern="100">
                          <a:effectLst/>
                          <a:latin typeface="Arial" panose="020B0604020202020204" pitchFamily="34" charset="0"/>
                          <a:ea typeface="標楷體" panose="03000509000000000000" pitchFamily="65" charset="-120"/>
                          <a:cs typeface="Arial" panose="020B0604020202020204" pitchFamily="34" charset="0"/>
                        </a:rPr>
                        <a:t>次</a:t>
                      </a:r>
                      <a:r>
                        <a:rPr lang="en-US" sz="1800" kern="100">
                          <a:effectLst/>
                          <a:latin typeface="Arial" panose="020B0604020202020204" pitchFamily="34" charset="0"/>
                          <a:ea typeface="標楷體" panose="03000509000000000000" pitchFamily="65" charset="-120"/>
                        </a:rPr>
                        <a:t>)</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/9/</a:t>
                      </a:r>
                      <a:r>
                        <a:rPr lang="en-US" altLang="zh-TW" sz="1800" kern="100" dirty="0">
                          <a:effectLst/>
                          <a:latin typeface="Arial" panose="020B0604020202020204" pitchFamily="34" charset="0"/>
                          <a:ea typeface="標楷體" panose="03000509000000000000" pitchFamily="65" charset="-120"/>
                        </a:rPr>
                        <a:t>22</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1</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21</a:t>
                      </a:r>
                      <a:r>
                        <a:rPr lang="zh-TW" sz="1800" kern="100">
                          <a:effectLst/>
                          <a:latin typeface="Arial" panose="020B0604020202020204" pitchFamily="34" charset="0"/>
                          <a:ea typeface="標楷體" panose="03000509000000000000" pitchFamily="65" charset="-120"/>
                          <a:cs typeface="Arial" panose="020B0604020202020204" pitchFamily="34" charset="0"/>
                        </a:rPr>
                        <a:t>人</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職業安全衛生管理委員會工作會議</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299163966"/>
                  </a:ext>
                </a:extLst>
              </a:tr>
              <a:tr h="370840">
                <a:tc>
                  <a:txBody>
                    <a:bodyPr/>
                    <a:lstStyle/>
                    <a:p>
                      <a:pPr algn="just">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實習工廠自動檢查</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/10</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1</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26</a:t>
                      </a:r>
                      <a:r>
                        <a:rPr lang="zh-TW" sz="1800" kern="100">
                          <a:effectLst/>
                          <a:latin typeface="Arial" panose="020B0604020202020204" pitchFamily="34" charset="0"/>
                          <a:ea typeface="標楷體" panose="03000509000000000000" pitchFamily="65" charset="-120"/>
                          <a:cs typeface="Arial" panose="020B0604020202020204" pitchFamily="34" charset="0"/>
                        </a:rPr>
                        <a:t>人</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所有實習</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驗</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工場自動檢查</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3126043083"/>
                  </a:ext>
                </a:extLst>
              </a:tr>
              <a:tr h="370840">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勞工安全衛生海報競賽</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/10/14~11/</a:t>
                      </a:r>
                      <a:r>
                        <a:rPr lang="en-US" altLang="zh-TW" sz="1800" kern="100" dirty="0">
                          <a:effectLst/>
                          <a:latin typeface="Arial" panose="020B0604020202020204" pitchFamily="34" charset="0"/>
                          <a:ea typeface="標楷體" panose="03000509000000000000" pitchFamily="65" charset="-120"/>
                        </a:rPr>
                        <a:t>24</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1</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627</a:t>
                      </a:r>
                      <a:r>
                        <a:rPr lang="zh-TW" sz="1800" kern="100">
                          <a:effectLst/>
                          <a:latin typeface="Arial" panose="020B0604020202020204" pitchFamily="34" charset="0"/>
                          <a:ea typeface="標楷體" panose="03000509000000000000" pitchFamily="65" charset="-120"/>
                          <a:cs typeface="Arial" panose="020B0604020202020204" pitchFamily="34" charset="0"/>
                        </a:rPr>
                        <a:t>人</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工科一、二年級</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2809850371"/>
                  </a:ext>
                </a:extLst>
              </a:tr>
              <a:tr h="370840">
                <a:tc>
                  <a:txBody>
                    <a:bodyPr/>
                    <a:lstStyle/>
                    <a:p>
                      <a:pPr algn="just">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職業安全衛生管理委員會</a:t>
                      </a:r>
                      <a:r>
                        <a:rPr lang="en-US" sz="1800" kern="100">
                          <a:effectLst/>
                          <a:latin typeface="Arial" panose="020B0604020202020204" pitchFamily="34" charset="0"/>
                          <a:ea typeface="標楷體" panose="03000509000000000000" pitchFamily="65" charset="-120"/>
                        </a:rPr>
                        <a:t>(</a:t>
                      </a:r>
                      <a:r>
                        <a:rPr lang="zh-TW" sz="1800" kern="100">
                          <a:effectLst/>
                          <a:latin typeface="Arial" panose="020B0604020202020204" pitchFamily="34" charset="0"/>
                          <a:ea typeface="標楷體" panose="03000509000000000000" pitchFamily="65" charset="-120"/>
                          <a:cs typeface="Arial" panose="020B0604020202020204" pitchFamily="34" charset="0"/>
                        </a:rPr>
                        <a:t>第</a:t>
                      </a:r>
                      <a:r>
                        <a:rPr lang="en-US" sz="1800" kern="100">
                          <a:effectLst/>
                          <a:latin typeface="Arial" panose="020B0604020202020204" pitchFamily="34" charset="0"/>
                          <a:ea typeface="標楷體" panose="03000509000000000000" pitchFamily="65" charset="-120"/>
                        </a:rPr>
                        <a:t>4</a:t>
                      </a:r>
                      <a:r>
                        <a:rPr lang="zh-TW" sz="1800" kern="100">
                          <a:effectLst/>
                          <a:latin typeface="Arial" panose="020B0604020202020204" pitchFamily="34" charset="0"/>
                          <a:ea typeface="標楷體" panose="03000509000000000000" pitchFamily="65" charset="-120"/>
                          <a:cs typeface="Arial" panose="020B0604020202020204" pitchFamily="34" charset="0"/>
                        </a:rPr>
                        <a:t>次</a:t>
                      </a:r>
                      <a:r>
                        <a:rPr lang="en-US" sz="1800" kern="100">
                          <a:effectLst/>
                          <a:latin typeface="Arial" panose="020B0604020202020204" pitchFamily="34" charset="0"/>
                          <a:ea typeface="標楷體" panose="03000509000000000000" pitchFamily="65" charset="-120"/>
                        </a:rPr>
                        <a:t>)</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/12/</a:t>
                      </a:r>
                      <a:r>
                        <a:rPr lang="en-US" altLang="zh-TW" sz="1800" kern="100" dirty="0">
                          <a:effectLst/>
                          <a:latin typeface="Arial" panose="020B0604020202020204" pitchFamily="34" charset="0"/>
                          <a:ea typeface="標楷體" panose="03000509000000000000" pitchFamily="65" charset="-120"/>
                        </a:rPr>
                        <a:t>15</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1</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21</a:t>
                      </a:r>
                      <a:r>
                        <a:rPr lang="zh-TW" sz="1800" kern="100">
                          <a:effectLst/>
                          <a:latin typeface="Arial" panose="020B0604020202020204" pitchFamily="34" charset="0"/>
                          <a:ea typeface="標楷體" panose="03000509000000000000" pitchFamily="65" charset="-120"/>
                          <a:cs typeface="Arial" panose="020B0604020202020204" pitchFamily="34" charset="0"/>
                        </a:rPr>
                        <a:t>人</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制定工場安全衛生年度工作計畫</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1532968696"/>
                  </a:ext>
                </a:extLst>
              </a:tr>
              <a:tr h="370840">
                <a:tc>
                  <a:txBody>
                    <a:bodyPr/>
                    <a:lstStyle/>
                    <a:p>
                      <a:pPr algn="just">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實習</a:t>
                      </a:r>
                      <a:r>
                        <a:rPr lang="en-US" sz="1800" kern="100">
                          <a:effectLst/>
                          <a:latin typeface="Arial" panose="020B0604020202020204" pitchFamily="34" charset="0"/>
                          <a:ea typeface="標楷體" panose="03000509000000000000" pitchFamily="65" charset="-120"/>
                        </a:rPr>
                        <a:t>(</a:t>
                      </a:r>
                      <a:r>
                        <a:rPr lang="zh-TW" sz="1800" kern="100">
                          <a:effectLst/>
                          <a:latin typeface="Arial" panose="020B0604020202020204" pitchFamily="34" charset="0"/>
                          <a:ea typeface="標楷體" panose="03000509000000000000" pitchFamily="65" charset="-120"/>
                          <a:cs typeface="Arial" panose="020B0604020202020204" pitchFamily="34" charset="0"/>
                        </a:rPr>
                        <a:t>驗</a:t>
                      </a:r>
                      <a:r>
                        <a:rPr lang="en-US" sz="1800" kern="100">
                          <a:effectLst/>
                          <a:latin typeface="Arial" panose="020B0604020202020204" pitchFamily="34" charset="0"/>
                          <a:ea typeface="標楷體" panose="03000509000000000000" pitchFamily="65" charset="-120"/>
                        </a:rPr>
                        <a:t>)</a:t>
                      </a:r>
                      <a:r>
                        <a:rPr lang="zh-TW" sz="1800" kern="100">
                          <a:effectLst/>
                          <a:latin typeface="Arial" panose="020B0604020202020204" pitchFamily="34" charset="0"/>
                          <a:ea typeface="標楷體" panose="03000509000000000000" pitchFamily="65" charset="-120"/>
                          <a:cs typeface="Arial" panose="020B0604020202020204" pitchFamily="34" charset="0"/>
                        </a:rPr>
                        <a:t>工場</a:t>
                      </a:r>
                      <a:r>
                        <a:rPr lang="en-US" sz="1800" kern="100">
                          <a:effectLst/>
                          <a:latin typeface="Arial" panose="020B0604020202020204" pitchFamily="34" charset="0"/>
                          <a:ea typeface="標楷體" panose="03000509000000000000" pitchFamily="65" charset="-120"/>
                        </a:rPr>
                        <a:t>(</a:t>
                      </a:r>
                      <a:r>
                        <a:rPr lang="zh-TW" sz="1800" kern="100">
                          <a:effectLst/>
                          <a:latin typeface="Arial" panose="020B0604020202020204" pitchFamily="34" charset="0"/>
                          <a:ea typeface="標楷體" panose="03000509000000000000" pitchFamily="65" charset="-120"/>
                          <a:cs typeface="Arial" panose="020B0604020202020204" pitchFamily="34" charset="0"/>
                        </a:rPr>
                        <a:t>室</a:t>
                      </a:r>
                      <a:r>
                        <a:rPr lang="en-US" sz="1800" kern="100">
                          <a:effectLst/>
                          <a:latin typeface="Arial" panose="020B0604020202020204" pitchFamily="34" charset="0"/>
                          <a:ea typeface="標楷體" panose="03000509000000000000" pitchFamily="65" charset="-120"/>
                        </a:rPr>
                        <a:t>)</a:t>
                      </a:r>
                      <a:r>
                        <a:rPr lang="zh-TW" sz="1800" kern="100">
                          <a:effectLst/>
                          <a:latin typeface="Arial" panose="020B0604020202020204" pitchFamily="34" charset="0"/>
                          <a:ea typeface="標楷體" panose="03000509000000000000" pitchFamily="65" charset="-120"/>
                          <a:cs typeface="Arial" panose="020B0604020202020204" pitchFamily="34" charset="0"/>
                        </a:rPr>
                        <a:t>安全檢核</a:t>
                      </a:r>
                      <a:r>
                        <a:rPr lang="en-US" sz="1800" kern="100">
                          <a:effectLst/>
                          <a:latin typeface="Arial" panose="020B0604020202020204" pitchFamily="34" charset="0"/>
                          <a:ea typeface="標楷體" panose="03000509000000000000" pitchFamily="65" charset="-120"/>
                        </a:rPr>
                        <a:t>112</a:t>
                      </a:r>
                      <a:r>
                        <a:rPr lang="zh-TW" sz="1800" kern="100">
                          <a:effectLst/>
                          <a:latin typeface="Arial" panose="020B0604020202020204" pitchFamily="34" charset="0"/>
                          <a:ea typeface="標楷體" panose="03000509000000000000" pitchFamily="65" charset="-120"/>
                          <a:cs typeface="Arial" panose="020B0604020202020204" pitchFamily="34" charset="0"/>
                        </a:rPr>
                        <a:t>學年第</a:t>
                      </a:r>
                      <a:r>
                        <a:rPr lang="en-US" sz="1800" kern="100">
                          <a:effectLst/>
                          <a:latin typeface="Arial" panose="020B0604020202020204" pitchFamily="34" charset="0"/>
                          <a:ea typeface="標楷體" panose="03000509000000000000" pitchFamily="65" charset="-120"/>
                        </a:rPr>
                        <a:t>1</a:t>
                      </a:r>
                      <a:r>
                        <a:rPr lang="zh-TW" sz="1800" kern="100">
                          <a:effectLst/>
                          <a:latin typeface="Arial" panose="020B0604020202020204" pitchFamily="34" charset="0"/>
                          <a:ea typeface="標楷體" panose="03000509000000000000" pitchFamily="65" charset="-120"/>
                          <a:cs typeface="Arial" panose="020B0604020202020204" pitchFamily="34" charset="0"/>
                        </a:rPr>
                        <a:t>學期第</a:t>
                      </a:r>
                      <a:r>
                        <a:rPr lang="en-US" sz="1800" kern="100">
                          <a:effectLst/>
                          <a:latin typeface="Arial" panose="020B0604020202020204" pitchFamily="34" charset="0"/>
                          <a:ea typeface="標楷體" panose="03000509000000000000" pitchFamily="65" charset="-120"/>
                        </a:rPr>
                        <a:t>2</a:t>
                      </a:r>
                      <a:r>
                        <a:rPr lang="zh-TW" sz="1800" kern="100">
                          <a:effectLst/>
                          <a:latin typeface="Arial" panose="020B0604020202020204" pitchFamily="34" charset="0"/>
                          <a:ea typeface="標楷體" panose="03000509000000000000" pitchFamily="65" charset="-120"/>
                          <a:cs typeface="Arial" panose="020B0604020202020204" pitchFamily="34" charset="0"/>
                        </a:rPr>
                        <a:t>次</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/11/31</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1</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15</a:t>
                      </a:r>
                      <a:r>
                        <a:rPr lang="zh-TW" sz="1800" kern="100">
                          <a:effectLst/>
                          <a:latin typeface="Arial" panose="020B0604020202020204" pitchFamily="34" charset="0"/>
                          <a:ea typeface="標楷體" panose="03000509000000000000" pitchFamily="65" charset="-120"/>
                          <a:cs typeface="Arial" panose="020B0604020202020204" pitchFamily="34" charset="0"/>
                        </a:rPr>
                        <a:t>人</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機械、製圖、室設、家設、特教等實習</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驗</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工場</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室</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檢核</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753526871"/>
                  </a:ext>
                </a:extLst>
              </a:tr>
              <a:tr h="370840">
                <a:tc>
                  <a:txBody>
                    <a:bodyPr/>
                    <a:lstStyle/>
                    <a:p>
                      <a:pPr algn="just">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職醫第</a:t>
                      </a:r>
                      <a:r>
                        <a:rPr lang="en-US" sz="1800" kern="100">
                          <a:effectLst/>
                          <a:latin typeface="Arial" panose="020B0604020202020204" pitchFamily="34" charset="0"/>
                          <a:ea typeface="標楷體" panose="03000509000000000000" pitchFamily="65" charset="-120"/>
                        </a:rPr>
                        <a:t>4</a:t>
                      </a:r>
                      <a:r>
                        <a:rPr lang="zh-TW" sz="1800" kern="100">
                          <a:effectLst/>
                          <a:latin typeface="Arial" panose="020B0604020202020204" pitchFamily="34" charset="0"/>
                          <a:ea typeface="標楷體" panose="03000509000000000000" pitchFamily="65" charset="-120"/>
                          <a:cs typeface="Arial" panose="020B0604020202020204" pitchFamily="34" charset="0"/>
                        </a:rPr>
                        <a:t>次臨校服務</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4</a:t>
                      </a:r>
                      <a:r>
                        <a:rPr lang="en-US" sz="1800" kern="100" dirty="0">
                          <a:effectLst/>
                          <a:latin typeface="Arial" panose="020B0604020202020204" pitchFamily="34" charset="0"/>
                          <a:ea typeface="標楷體" panose="03000509000000000000" pitchFamily="65" charset="-120"/>
                        </a:rPr>
                        <a:t>/12/</a:t>
                      </a:r>
                      <a:r>
                        <a:rPr lang="en-US" altLang="zh-TW" sz="1800" kern="100" dirty="0">
                          <a:effectLst/>
                          <a:latin typeface="Arial" panose="020B0604020202020204" pitchFamily="34" charset="0"/>
                          <a:ea typeface="標楷體" panose="03000509000000000000" pitchFamily="65" charset="-120"/>
                        </a:rPr>
                        <a:t>19</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1</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5</a:t>
                      </a:r>
                      <a:r>
                        <a:rPr lang="zh-TW" sz="1800" kern="100">
                          <a:effectLst/>
                          <a:latin typeface="Arial" panose="020B0604020202020204" pitchFamily="34" charset="0"/>
                          <a:ea typeface="標楷體" panose="03000509000000000000" pitchFamily="65" charset="-120"/>
                          <a:cs typeface="Arial" panose="020B0604020202020204" pitchFamily="34" charset="0"/>
                        </a:rPr>
                        <a:t>人</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鳳翔樓</a:t>
                      </a:r>
                      <a:r>
                        <a:rPr lang="en-US" sz="1800" kern="100" dirty="0">
                          <a:effectLst/>
                          <a:latin typeface="Arial" panose="020B0604020202020204" pitchFamily="34" charset="0"/>
                          <a:ea typeface="標楷體" panose="03000509000000000000" pitchFamily="65" charset="-120"/>
                        </a:rPr>
                        <a:t>1F</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a16="http://schemas.microsoft.com/office/drawing/2014/main" val="4053875642"/>
                  </a:ext>
                </a:extLst>
              </a:tr>
              <a:tr h="370840">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實習</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驗</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工場</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室</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期末總檢</a:t>
                      </a:r>
                      <a:endParaRPr lang="zh-TW" sz="1800" kern="100" dirty="0">
                        <a:effectLst/>
                        <a:latin typeface="Times New Roman" panose="02020603050405020304" pitchFamily="18" charset="0"/>
                        <a:ea typeface="標楷體" panose="03000509000000000000" pitchFamily="65" charset="-120"/>
                      </a:endParaRPr>
                    </a:p>
                  </a:txBody>
                  <a:tcPr marL="17780" marR="17780" marT="0" marB="0"/>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rPr>
                        <a:t>11</a:t>
                      </a:r>
                      <a:r>
                        <a:rPr lang="en-US" altLang="zh-TW" sz="1800" kern="100" dirty="0">
                          <a:effectLst/>
                          <a:latin typeface="Arial" panose="020B0604020202020204" pitchFamily="34" charset="0"/>
                          <a:ea typeface="標楷體" panose="03000509000000000000" pitchFamily="65" charset="-120"/>
                        </a:rPr>
                        <a:t>5</a:t>
                      </a:r>
                      <a:r>
                        <a:rPr lang="en-US" sz="1800" kern="100" dirty="0">
                          <a:effectLst/>
                          <a:latin typeface="Arial" panose="020B0604020202020204" pitchFamily="34" charset="0"/>
                          <a:ea typeface="標楷體" panose="03000509000000000000" pitchFamily="65" charset="-120"/>
                        </a:rPr>
                        <a:t>/1/</a:t>
                      </a:r>
                      <a:r>
                        <a:rPr lang="en-US" altLang="zh-TW" sz="1800" kern="100" dirty="0">
                          <a:effectLst/>
                          <a:latin typeface="Arial" panose="020B0604020202020204" pitchFamily="34" charset="0"/>
                          <a:ea typeface="標楷體" panose="03000509000000000000" pitchFamily="65" charset="-120"/>
                        </a:rPr>
                        <a:t>20</a:t>
                      </a:r>
                      <a:endParaRPr lang="zh-TW" sz="18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1</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rPr>
                        <a:t>34</a:t>
                      </a:r>
                      <a:r>
                        <a:rPr lang="zh-TW" sz="1800" kern="100">
                          <a:effectLst/>
                          <a:latin typeface="Arial" panose="020B0604020202020204" pitchFamily="34" charset="0"/>
                          <a:ea typeface="標楷體" panose="03000509000000000000" pitchFamily="65" charset="-120"/>
                          <a:cs typeface="Arial" panose="020B0604020202020204" pitchFamily="34" charset="0"/>
                        </a:rPr>
                        <a:t>人</a:t>
                      </a:r>
                      <a:endParaRPr lang="zh-TW" sz="1800" kern="10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just">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實習</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驗</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工場</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室</a:t>
                      </a:r>
                      <a:r>
                        <a:rPr lang="en-US" sz="1800" kern="100" dirty="0">
                          <a:effectLst/>
                          <a:latin typeface="Arial" panose="020B0604020202020204" pitchFamily="34" charset="0"/>
                          <a:ea typeface="標楷體" panose="03000509000000000000" pitchFamily="65" charset="-120"/>
                        </a:rPr>
                        <a:t>)</a:t>
                      </a:r>
                      <a:r>
                        <a:rPr lang="zh-TW" sz="1800" kern="100" dirty="0">
                          <a:effectLst/>
                          <a:latin typeface="Arial" panose="020B0604020202020204" pitchFamily="34" charset="0"/>
                          <a:ea typeface="標楷體" panose="03000509000000000000" pitchFamily="65" charset="-120"/>
                          <a:cs typeface="Arial" panose="020B0604020202020204" pitchFamily="34" charset="0"/>
                        </a:rPr>
                        <a:t>、電腦教室檢查</a:t>
                      </a:r>
                      <a:endParaRPr lang="zh-TW" sz="1800" kern="100" dirty="0">
                        <a:effectLst/>
                        <a:latin typeface="Times New Roman" panose="02020603050405020304" pitchFamily="18" charset="0"/>
                        <a:ea typeface="標楷體" panose="03000509000000000000" pitchFamily="65" charset="-120"/>
                      </a:endParaRPr>
                    </a:p>
                  </a:txBody>
                  <a:tcPr marL="17780" marR="17780" marT="0" marB="0"/>
                </a:tc>
                <a:extLst>
                  <a:ext uri="{0D108BD9-81ED-4DB2-BD59-A6C34878D82A}">
                    <a16:rowId xmlns:a16="http://schemas.microsoft.com/office/drawing/2014/main" val="103480228"/>
                  </a:ext>
                </a:extLst>
              </a:tr>
            </a:tbl>
          </a:graphicData>
        </a:graphic>
      </p:graphicFrame>
    </p:spTree>
    <p:extLst>
      <p:ext uri="{BB962C8B-B14F-4D97-AF65-F5344CB8AC3E}">
        <p14:creationId xmlns:p14="http://schemas.microsoft.com/office/powerpoint/2010/main" val="526282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4" y="1532902"/>
            <a:ext cx="10652051" cy="3122225"/>
          </a:xfrm>
        </p:spPr>
        <p:txBody>
          <a:bodyPr>
            <a:noAutofit/>
          </a:bodyPr>
          <a:lstStyle/>
          <a:p>
            <a:pPr lvl="0">
              <a:buFont typeface="Wingdings" panose="05000000000000000000" pitchFamily="2" charset="2"/>
              <a:buChar char="l"/>
            </a:pPr>
            <a:r>
              <a:rPr lang="en-US" altLang="zh-TW" sz="3200" dirty="0">
                <a:latin typeface="Arial" panose="020B0604020202020204" pitchFamily="34" charset="0"/>
                <a:ea typeface="標楷體" panose="03000509000000000000" pitchFamily="65" charset="-120"/>
                <a:cs typeface="Arial" panose="020B0604020202020204" pitchFamily="34" charset="0"/>
              </a:rPr>
              <a:t>113</a:t>
            </a:r>
            <a:r>
              <a:rPr lang="zh-TW" altLang="zh-TW" sz="3200" dirty="0">
                <a:latin typeface="Arial" panose="020B0604020202020204" pitchFamily="34" charset="0"/>
                <a:ea typeface="標楷體" panose="03000509000000000000" pitchFamily="65" charset="-120"/>
                <a:cs typeface="Arial" panose="020B0604020202020204" pitchFamily="34" charset="0"/>
              </a:rPr>
              <a:t>學年度第</a:t>
            </a:r>
            <a:r>
              <a:rPr lang="en-US" altLang="zh-TW" sz="3200" dirty="0">
                <a:latin typeface="Arial" panose="020B0604020202020204" pitchFamily="34" charset="0"/>
                <a:ea typeface="標楷體" panose="03000509000000000000" pitchFamily="65" charset="-120"/>
                <a:cs typeface="Arial" panose="020B0604020202020204" pitchFamily="34" charset="0"/>
              </a:rPr>
              <a:t>2</a:t>
            </a:r>
            <a:r>
              <a:rPr lang="zh-TW" altLang="zh-TW" sz="3200" dirty="0">
                <a:latin typeface="Arial" panose="020B0604020202020204" pitchFamily="34" charset="0"/>
                <a:ea typeface="標楷體" panose="03000509000000000000" pitchFamily="65" charset="-120"/>
                <a:cs typeface="Arial" panose="020B0604020202020204" pitchFamily="34" charset="0"/>
              </a:rPr>
              <a:t>學期期末工場總檢於</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114</a:t>
            </a: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年</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6</a:t>
            </a: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月</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25</a:t>
            </a: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日</a:t>
            </a:r>
            <a:r>
              <a:rPr lang="zh-TW" altLang="zh-TW" sz="3200" dirty="0">
                <a:latin typeface="Arial" panose="020B0604020202020204" pitchFamily="34" charset="0"/>
                <a:ea typeface="標楷體" panose="03000509000000000000" pitchFamily="65" charset="-120"/>
                <a:cs typeface="Arial" panose="020B0604020202020204" pitchFamily="34" charset="0"/>
              </a:rPr>
              <a:t>順利完成，各實習場總檢結果統計表如附件</a:t>
            </a:r>
            <a:r>
              <a:rPr lang="zh-TW" altLang="en-US" sz="3200" dirty="0">
                <a:latin typeface="Arial" panose="020B0604020202020204" pitchFamily="34" charset="0"/>
                <a:ea typeface="標楷體" panose="03000509000000000000" pitchFamily="65" charset="-120"/>
                <a:cs typeface="Arial" panose="020B0604020202020204" pitchFamily="34" charset="0"/>
              </a:rPr>
              <a:t>六</a:t>
            </a:r>
            <a:r>
              <a:rPr lang="zh-TW" altLang="zh-TW" sz="3200" dirty="0">
                <a:latin typeface="Arial" panose="020B0604020202020204" pitchFamily="34" charset="0"/>
                <a:ea typeface="標楷體" panose="03000509000000000000" pitchFamily="65" charset="-120"/>
                <a:cs typeface="Arial" panose="020B0604020202020204" pitchFamily="34" charset="0"/>
              </a:rPr>
              <a:t>，</a:t>
            </a:r>
            <a:r>
              <a:rPr lang="zh-TW" altLang="en-US" sz="3200" dirty="0">
                <a:latin typeface="Arial" panose="020B0604020202020204" pitchFamily="34" charset="0"/>
                <a:ea typeface="標楷體" panose="03000509000000000000" pitchFamily="65" charset="-120"/>
                <a:cs typeface="Arial" panose="020B0604020202020204" pitchFamily="34" charset="0"/>
              </a:rPr>
              <a:t>自動安全檢查表如附件七，</a:t>
            </a:r>
            <a:r>
              <a:rPr lang="zh-TW" altLang="zh-TW" sz="3200" dirty="0">
                <a:latin typeface="Arial" panose="020B0604020202020204" pitchFamily="34" charset="0"/>
                <a:ea typeface="標楷體" panose="03000509000000000000" pitchFamily="65" charset="-120"/>
                <a:cs typeface="Arial" panose="020B0604020202020204" pitchFamily="34" charset="0"/>
              </a:rPr>
              <a:t>感謝各位同仁的協助。</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pPr lvl="0">
              <a:buFont typeface="Wingdings" panose="05000000000000000000" pitchFamily="2" charset="2"/>
              <a:buChar char="l"/>
            </a:pPr>
            <a:endParaRPr lang="zh-TW" altLang="zh-TW" sz="32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l"/>
            </a:pPr>
            <a:r>
              <a:rPr lang="zh-TW" altLang="zh-TW" sz="3200" dirty="0">
                <a:latin typeface="Arial" panose="020B0604020202020204" pitchFamily="34" charset="0"/>
                <a:ea typeface="標楷體" panose="03000509000000000000" pitchFamily="65" charset="-120"/>
                <a:cs typeface="Arial" panose="020B0604020202020204" pitchFamily="34" charset="0"/>
              </a:rPr>
              <a:t>本學期各科實習場所暨專業教室（含電腦教室、</a:t>
            </a:r>
            <a:r>
              <a:rPr lang="en-US" altLang="zh-TW" sz="3200" dirty="0">
                <a:latin typeface="Arial" panose="020B0604020202020204" pitchFamily="34" charset="0"/>
                <a:ea typeface="標楷體" panose="03000509000000000000" pitchFamily="65" charset="-120"/>
                <a:cs typeface="Arial" panose="020B0604020202020204" pitchFamily="34" charset="0"/>
              </a:rPr>
              <a:t>CNC</a:t>
            </a:r>
            <a:r>
              <a:rPr lang="zh-TW" altLang="zh-TW" sz="3200" dirty="0">
                <a:latin typeface="Arial" panose="020B0604020202020204" pitchFamily="34" charset="0"/>
                <a:ea typeface="標楷體" panose="03000509000000000000" pitchFamily="65" charset="-120"/>
                <a:cs typeface="Arial" panose="020B0604020202020204" pitchFamily="34" charset="0"/>
              </a:rPr>
              <a:t>教室、烹飪教室）期末總檢預定於</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115</a:t>
            </a: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年</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a:t>
            </a: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月</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20</a:t>
            </a: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日</a:t>
            </a:r>
            <a:r>
              <a:rPr lang="zh-TW" altLang="zh-TW" sz="3200" dirty="0">
                <a:latin typeface="Arial" panose="020B0604020202020204" pitchFamily="34" charset="0"/>
                <a:ea typeface="標楷體" panose="03000509000000000000" pitchFamily="65" charset="-120"/>
                <a:cs typeface="Arial" panose="020B0604020202020204" pitchFamily="34" charset="0"/>
              </a:rPr>
              <a:t>辦理。</a:t>
            </a:r>
            <a:endParaRPr lang="zh-TW" altLang="en-US" sz="3200" dirty="0">
              <a:latin typeface="Arial" panose="020B0604020202020204" pitchFamily="34" charset="0"/>
              <a:ea typeface="標楷體" panose="03000509000000000000" pitchFamily="65" charset="-120"/>
              <a:cs typeface="Arial" panose="020B0604020202020204" pitchFamily="34" charset="0"/>
            </a:endParaRPr>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spTree>
    <p:extLst>
      <p:ext uri="{BB962C8B-B14F-4D97-AF65-F5344CB8AC3E}">
        <p14:creationId xmlns:p14="http://schemas.microsoft.com/office/powerpoint/2010/main" val="1593502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59139" y="1320930"/>
            <a:ext cx="10652051" cy="4054634"/>
          </a:xfrm>
        </p:spPr>
        <p:txBody>
          <a:bodyPr>
            <a:noAutofit/>
          </a:bodyPr>
          <a:lstStyle/>
          <a:p>
            <a:pPr>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請各實習課程任課老師，將職業安全衛生教育宣導課程安排於教學進度表中，</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教學進度表第一週請務必填寫「職業安全衛生教育宣導」</a:t>
            </a:r>
            <a:r>
              <a:rPr lang="zh-TW" altLang="zh-TW" dirty="0">
                <a:latin typeface="Arial" panose="020B0604020202020204" pitchFamily="34" charset="0"/>
                <a:ea typeface="標楷體" panose="03000509000000000000" pitchFamily="65" charset="-120"/>
                <a:cs typeface="Arial" panose="020B0604020202020204" pitchFamily="34" charset="0"/>
              </a:rPr>
              <a:t>。</a:t>
            </a:r>
            <a:endParaRPr lang="en-US" altLang="zh-TW"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每學期第一次上課時，填寫</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職業安全衛生教育學習單</a:t>
            </a:r>
            <a:r>
              <a:rPr lang="zh-TW" altLang="zh-TW" dirty="0">
                <a:latin typeface="Arial" panose="020B0604020202020204" pitchFamily="34" charset="0"/>
                <a:ea typeface="標楷體" panose="03000509000000000000" pitchFamily="65" charset="-120"/>
                <a:cs typeface="Arial" panose="020B0604020202020204" pitchFamily="34" charset="0"/>
              </a:rPr>
              <a:t>，講解工場實習學生應注意事項、機器安全通則、各種不安全動作可能引發之意外傷害內容，請實習股長將學習單簽名表送至實習處存查，並記錄於工場日誌記事欄內備查。</a:t>
            </a:r>
            <a:endParaRPr lang="en-US" altLang="zh-TW"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各科實習工廠危險機械若有異動或增加機械項目數量，請於</a:t>
            </a:r>
            <a:r>
              <a:rPr lang="en-US"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10</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月</a:t>
            </a:r>
            <a:r>
              <a:rPr lang="en-US"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15</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日前</a:t>
            </a:r>
            <a:r>
              <a:rPr lang="zh-TW" altLang="zh-TW" dirty="0">
                <a:latin typeface="Arial" panose="020B0604020202020204" pitchFamily="34" charset="0"/>
                <a:ea typeface="標楷體" panose="03000509000000000000" pitchFamily="65" charset="-120"/>
                <a:cs typeface="Arial" panose="020B0604020202020204" pitchFamily="34" charset="0"/>
              </a:rPr>
              <a:t>將統計表送實習組彙整呈報。</a:t>
            </a:r>
          </a:p>
          <a:p>
            <a:pPr>
              <a:buFont typeface="Wingdings" panose="05000000000000000000" pitchFamily="2" charset="2"/>
              <a:buChar char="l"/>
            </a:pPr>
            <a:endParaRPr lang="zh-TW" altLang="en-US" dirty="0">
              <a:latin typeface="Arial" panose="020B0604020202020204" pitchFamily="34" charset="0"/>
              <a:ea typeface="標楷體" panose="03000509000000000000" pitchFamily="65" charset="-120"/>
              <a:cs typeface="Arial" panose="020B0604020202020204" pitchFamily="34" charset="0"/>
            </a:endParaRPr>
          </a:p>
        </p:txBody>
      </p:sp>
      <p:sp>
        <p:nvSpPr>
          <p:cNvPr id="6" name="標題 3">
            <a:extLst>
              <a:ext uri="{FF2B5EF4-FFF2-40B4-BE49-F238E27FC236}">
                <a16:creationId xmlns:a16="http://schemas.microsoft.com/office/drawing/2014/main" id="{B3E78A75-0F12-4CC4-B648-E408E3E13C0C}"/>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spTree>
    <p:extLst>
      <p:ext uri="{BB962C8B-B14F-4D97-AF65-F5344CB8AC3E}">
        <p14:creationId xmlns:p14="http://schemas.microsoft.com/office/powerpoint/2010/main" val="848647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113111"/>
            <a:ext cx="10652051" cy="4601889"/>
          </a:xfrm>
        </p:spPr>
        <p:txBody>
          <a:bodyPr>
            <a:noAutofit/>
          </a:bodyPr>
          <a:lstStyle/>
          <a:p>
            <a:pPr lvl="0">
              <a:buFont typeface="Wingdings" panose="05000000000000000000" pitchFamily="2" charset="2"/>
              <a:buChar char="l"/>
            </a:pPr>
            <a:r>
              <a:rPr lang="zh-TW" altLang="zh-TW" sz="3200" dirty="0">
                <a:latin typeface="Arial" panose="020B0604020202020204" pitchFamily="34" charset="0"/>
                <a:ea typeface="標楷體" panose="03000509000000000000" pitchFamily="65" charset="-120"/>
                <a:cs typeface="Arial" panose="020B0604020202020204" pitchFamily="34" charset="0"/>
              </a:rPr>
              <a:t>請各科落實工具借用及材料領用均須先登記後使用之原則，各科實習消耗品月報表、機械使用次數統計月報表、機器維護保養記錄、每部機器維護保養紀錄卡、實習工場日誌等資料請於</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每月</a:t>
            </a:r>
            <a:r>
              <a:rPr lang="en-US"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5</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日</a:t>
            </a:r>
            <a:r>
              <a:rPr lang="zh-TW" altLang="zh-TW" sz="3200" dirty="0">
                <a:latin typeface="Arial" panose="020B0604020202020204" pitchFamily="34" charset="0"/>
                <a:ea typeface="標楷體" panose="03000509000000000000" pitchFamily="65" charset="-120"/>
                <a:cs typeface="Arial" panose="020B0604020202020204" pitchFamily="34" charset="0"/>
              </a:rPr>
              <a:t>前送實習組彙整存查。</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pPr lvl="0">
              <a:buFont typeface="Wingdings" panose="05000000000000000000" pitchFamily="2" charset="2"/>
              <a:buChar char="l"/>
            </a:pP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本年度各科實習消耗品月報表及將導入系統管理，請各科將所有耗材、物品等資料分列登錄系統建立資料</a:t>
            </a:r>
            <a:r>
              <a:rPr lang="zh-TW" altLang="zh-TW" sz="3200" dirty="0">
                <a:latin typeface="Arial" panose="020B0604020202020204" pitchFamily="34" charset="0"/>
                <a:ea typeface="標楷體" panose="03000509000000000000" pitchFamily="65" charset="-120"/>
                <a:cs typeface="Arial" panose="020B0604020202020204" pitchFamily="34" charset="0"/>
              </a:rPr>
              <a:t>。</a:t>
            </a:r>
          </a:p>
          <a:p>
            <a:pPr>
              <a:buFont typeface="Wingdings" panose="05000000000000000000" pitchFamily="2" charset="2"/>
              <a:buChar char="l"/>
            </a:pPr>
            <a:r>
              <a:rPr lang="zh-TW" altLang="zh-TW" sz="3200" dirty="0">
                <a:latin typeface="Arial" panose="020B0604020202020204" pitchFamily="34" charset="0"/>
                <a:ea typeface="標楷體" panose="03000509000000000000" pitchFamily="65" charset="-120"/>
                <a:cs typeface="Arial" panose="020B0604020202020204" pitchFamily="34" charset="0"/>
              </a:rPr>
              <a:t>工場消防、滅火器等設施，總務處每月有消防檢查，請各工場管理人員隨時注意不堪使用或藥劑過期，每學期進行更換填藥</a:t>
            </a:r>
            <a:r>
              <a:rPr lang="zh-TW" altLang="zh-TW" dirty="0">
                <a:latin typeface="Arial" panose="020B0604020202020204" pitchFamily="34" charset="0"/>
                <a:ea typeface="標楷體" panose="03000509000000000000" pitchFamily="65" charset="-120"/>
                <a:cs typeface="Arial" panose="020B0604020202020204" pitchFamily="34" charset="0"/>
              </a:rPr>
              <a:t>。</a:t>
            </a:r>
            <a:endParaRPr lang="en-US" altLang="zh-TW" dirty="0">
              <a:latin typeface="Arial" panose="020B0604020202020204" pitchFamily="34" charset="0"/>
              <a:ea typeface="標楷體" panose="03000509000000000000" pitchFamily="65" charset="-120"/>
              <a:cs typeface="Arial" panose="020B0604020202020204" pitchFamily="34" charset="0"/>
            </a:endParaRPr>
          </a:p>
        </p:txBody>
      </p:sp>
      <p:sp>
        <p:nvSpPr>
          <p:cNvPr id="7" name="標題 3">
            <a:extLst>
              <a:ext uri="{FF2B5EF4-FFF2-40B4-BE49-F238E27FC236}">
                <a16:creationId xmlns:a16="http://schemas.microsoft.com/office/drawing/2014/main" id="{7656C2CB-994C-4E4E-B238-C4901F5BF7A2}"/>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職業安全衛生工作報告</a:t>
            </a:r>
            <a:endParaRPr lang="zh-TW" altLang="zh-TW" sz="3200" dirty="0">
              <a:solidFill>
                <a:srgbClr val="FF0000"/>
              </a:solidFill>
            </a:endParaRPr>
          </a:p>
        </p:txBody>
      </p:sp>
    </p:spTree>
    <p:extLst>
      <p:ext uri="{BB962C8B-B14F-4D97-AF65-F5344CB8AC3E}">
        <p14:creationId xmlns:p14="http://schemas.microsoft.com/office/powerpoint/2010/main" val="214139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4" y="865414"/>
            <a:ext cx="10652051" cy="5443946"/>
          </a:xfrm>
        </p:spPr>
        <p:txBody>
          <a:bodyPr>
            <a:noAutofit/>
          </a:bodyPr>
          <a:lstStyle/>
          <a:p>
            <a:pPr lvl="0">
              <a:buFont typeface="Wingdings" panose="05000000000000000000" pitchFamily="2" charset="2"/>
              <a:buChar char="l"/>
            </a:pPr>
            <a:r>
              <a:rPr lang="zh-TW" altLang="en-US" dirty="0">
                <a:latin typeface="Arial" panose="020B0604020202020204" pitchFamily="34" charset="0"/>
                <a:ea typeface="標楷體" panose="03000509000000000000" pitchFamily="65" charset="-120"/>
                <a:cs typeface="Arial" panose="020B0604020202020204" pitchFamily="34" charset="0"/>
              </a:rPr>
              <a:t>暑</a:t>
            </a:r>
            <a:r>
              <a:rPr lang="zh-TW" altLang="zh-TW" dirty="0">
                <a:latin typeface="Arial" panose="020B0604020202020204" pitchFamily="34" charset="0"/>
                <a:ea typeface="標楷體" panose="03000509000000000000" pitchFamily="65" charset="-120"/>
                <a:cs typeface="Arial" panose="020B0604020202020204" pitchFamily="34" charset="0"/>
              </a:rPr>
              <a:t>假期間開設</a:t>
            </a:r>
            <a:r>
              <a:rPr lang="en-US"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22</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班</a:t>
            </a:r>
            <a:r>
              <a:rPr lang="zh-TW" altLang="en-US" dirty="0">
                <a:latin typeface="Arial" panose="020B0604020202020204" pitchFamily="34" charset="0"/>
                <a:ea typeface="標楷體" panose="03000509000000000000" pitchFamily="65" charset="-120"/>
                <a:cs typeface="Arial" panose="020B0604020202020204" pitchFamily="34" charset="0"/>
              </a:rPr>
              <a:t>技藝訓練班</a:t>
            </a:r>
            <a:r>
              <a:rPr lang="zh-TW" altLang="zh-TW" dirty="0">
                <a:latin typeface="Arial" panose="020B0604020202020204" pitchFamily="34" charset="0"/>
                <a:ea typeface="標楷體" panose="03000509000000000000" pitchFamily="65" charset="-120"/>
                <a:cs typeface="Arial" panose="020B0604020202020204" pitchFamily="34" charset="0"/>
              </a:rPr>
              <a:t>，</a:t>
            </a:r>
            <a:r>
              <a:rPr lang="en-US"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523</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人次</a:t>
            </a:r>
            <a:r>
              <a:rPr lang="zh-TW" altLang="zh-TW" dirty="0">
                <a:latin typeface="Arial" panose="020B0604020202020204" pitchFamily="34" charset="0"/>
                <a:ea typeface="標楷體" panose="03000509000000000000" pitchFamily="65" charset="-120"/>
                <a:cs typeface="Arial" panose="020B0604020202020204" pitchFamily="34" charset="0"/>
              </a:rPr>
              <a:t>參加，感謝任課教師辛勞指導。</a:t>
            </a:r>
          </a:p>
          <a:p>
            <a:pPr lvl="0">
              <a:buFont typeface="Wingdings" panose="05000000000000000000" pitchFamily="2" charset="2"/>
              <a:buChar char="l"/>
            </a:pPr>
            <a:r>
              <a:rPr lang="zh-TW" altLang="en-US" dirty="0">
                <a:latin typeface="Arial" panose="020B0604020202020204" pitchFamily="34" charset="0"/>
                <a:ea typeface="標楷體" panose="03000509000000000000" pitchFamily="65" charset="-120"/>
                <a:cs typeface="Arial" panose="020B0604020202020204" pitchFamily="34" charset="0"/>
              </a:rPr>
              <a:t>寒假</a:t>
            </a:r>
            <a:r>
              <a:rPr lang="zh-TW" altLang="zh-TW" dirty="0">
                <a:latin typeface="Arial" panose="020B0604020202020204" pitchFamily="34" charset="0"/>
                <a:ea typeface="標楷體" panose="03000509000000000000" pitchFamily="65" charset="-120"/>
                <a:cs typeface="Arial" panose="020B0604020202020204" pitchFamily="34" charset="0"/>
              </a:rPr>
              <a:t>各科若要開設技藝訓練班，請於</a:t>
            </a:r>
            <a:r>
              <a:rPr lang="en-US"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11</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月</a:t>
            </a:r>
            <a:r>
              <a:rPr lang="zh-TW" altLang="en-US" b="1" dirty="0">
                <a:solidFill>
                  <a:srgbClr val="FF0000"/>
                </a:solidFill>
                <a:latin typeface="Arial" panose="020B0604020202020204" pitchFamily="34" charset="0"/>
                <a:ea typeface="標楷體" panose="03000509000000000000" pitchFamily="65" charset="-120"/>
                <a:cs typeface="Arial" panose="020B0604020202020204" pitchFamily="34" charset="0"/>
              </a:rPr>
              <a:t>中</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旬</a:t>
            </a:r>
            <a:r>
              <a:rPr lang="zh-TW" altLang="zh-TW" dirty="0">
                <a:latin typeface="Arial" panose="020B0604020202020204" pitchFamily="34" charset="0"/>
                <a:ea typeface="標楷體" panose="03000509000000000000" pitchFamily="65" charset="-120"/>
                <a:cs typeface="Arial" panose="020B0604020202020204" pitchFamily="34" charset="0"/>
              </a:rPr>
              <a:t>確認班級、課表、任課教師，</a:t>
            </a:r>
            <a:r>
              <a:rPr lang="en-US"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12</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月</a:t>
            </a:r>
            <a:r>
              <a:rPr lang="zh-TW" altLang="en-US" b="1" dirty="0">
                <a:solidFill>
                  <a:srgbClr val="FF0000"/>
                </a:solidFill>
                <a:latin typeface="Arial" panose="020B0604020202020204" pitchFamily="34" charset="0"/>
                <a:ea typeface="標楷體" panose="03000509000000000000" pitchFamily="65" charset="-120"/>
                <a:cs typeface="Arial" panose="020B0604020202020204" pitchFamily="34" charset="0"/>
              </a:rPr>
              <a:t>上</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旬</a:t>
            </a:r>
            <a:r>
              <a:rPr lang="zh-TW" altLang="zh-TW" dirty="0">
                <a:latin typeface="Arial" panose="020B0604020202020204" pitchFamily="34" charset="0"/>
                <a:ea typeface="標楷體" panose="03000509000000000000" pitchFamily="65" charset="-120"/>
                <a:cs typeface="Arial" panose="020B0604020202020204" pitchFamily="34" charset="0"/>
              </a:rPr>
              <a:t>製單、</a:t>
            </a:r>
            <a:r>
              <a:rPr lang="zh-TW" altLang="en-US" dirty="0">
                <a:latin typeface="Arial" panose="020B0604020202020204" pitchFamily="34" charset="0"/>
                <a:ea typeface="標楷體" panose="03000509000000000000" pitchFamily="65" charset="-120"/>
                <a:cs typeface="Arial" panose="020B0604020202020204" pitchFamily="34" charset="0"/>
              </a:rPr>
              <a:t>中</a:t>
            </a:r>
            <a:r>
              <a:rPr lang="zh-TW" altLang="zh-TW" dirty="0">
                <a:latin typeface="Arial" panose="020B0604020202020204" pitchFamily="34" charset="0"/>
                <a:ea typeface="標楷體" panose="03000509000000000000" pitchFamily="65" charset="-120"/>
                <a:cs typeface="Arial" panose="020B0604020202020204" pitchFamily="34" charset="0"/>
              </a:rPr>
              <a:t>旬繳費、</a:t>
            </a:r>
            <a:r>
              <a:rPr lang="en-US"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1</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月</a:t>
            </a:r>
            <a:r>
              <a:rPr lang="zh-TW" altLang="zh-TW" dirty="0">
                <a:latin typeface="Arial" panose="020B0604020202020204" pitchFamily="34" charset="0"/>
                <a:ea typeface="標楷體" panose="03000509000000000000" pitchFamily="65" charset="-120"/>
                <a:cs typeface="Arial" panose="020B0604020202020204" pitchFamily="34" charset="0"/>
              </a:rPr>
              <a:t>確認開課班級並通知任課教師。</a:t>
            </a:r>
          </a:p>
          <a:p>
            <a:pPr lvl="0">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本校訂有補救教學或增廣教學之實施辦法，請教師同仁即時給予學習進度落後或學習成就較低之同學實施補救教學，以趕上教學進度及提昇技能水平。</a:t>
            </a:r>
            <a:endParaRPr lang="en-US" altLang="zh-TW"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學習進度超前或實習技能高成就同學</a:t>
            </a:r>
            <a:r>
              <a:rPr lang="zh-TW" altLang="zh-TW" b="1" dirty="0">
                <a:solidFill>
                  <a:srgbClr val="FF0000"/>
                </a:solidFill>
                <a:latin typeface="Arial" panose="020B0604020202020204" pitchFamily="34" charset="0"/>
                <a:ea typeface="標楷體" panose="03000509000000000000" pitchFamily="65" charset="-120"/>
                <a:cs typeface="Arial" panose="020B0604020202020204" pitchFamily="34" charset="0"/>
              </a:rPr>
              <a:t>實施增廣教學</a:t>
            </a:r>
            <a:r>
              <a:rPr lang="zh-TW" altLang="zh-TW" dirty="0">
                <a:latin typeface="Arial" panose="020B0604020202020204" pitchFamily="34" charset="0"/>
                <a:ea typeface="標楷體" panose="03000509000000000000" pitchFamily="65" charset="-120"/>
                <a:cs typeface="Arial" panose="020B0604020202020204" pitchFamily="34" charset="0"/>
              </a:rPr>
              <a:t>，藉以加深加廣技能領域。</a:t>
            </a:r>
            <a:endParaRPr lang="en-US" altLang="zh-TW"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l"/>
            </a:pPr>
            <a:r>
              <a:rPr lang="zh-TW" altLang="zh-TW" dirty="0">
                <a:latin typeface="Arial" panose="020B0604020202020204" pitchFamily="34" charset="0"/>
                <a:ea typeface="標楷體" panose="03000509000000000000" pitchFamily="65" charset="-120"/>
                <a:cs typeface="Arial" panose="020B0604020202020204" pitchFamily="34" charset="0"/>
              </a:rPr>
              <a:t>補救或增廣教學有需要較長時間實施時，可於學期中或寒暑假期間，開設輔導課或優質化技能檢定訓練專班等方式實施。</a:t>
            </a:r>
          </a:p>
          <a:p>
            <a:endParaRPr lang="zh-TW" altLang="en-US" sz="3200" dirty="0">
              <a:latin typeface="Arial" panose="020B0604020202020204" pitchFamily="34" charset="0"/>
              <a:ea typeface="標楷體" panose="03000509000000000000" pitchFamily="65" charset="-120"/>
              <a:cs typeface="Arial" panose="020B0604020202020204" pitchFamily="34" charset="0"/>
            </a:endParaRPr>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Tree>
    <p:extLst>
      <p:ext uri="{BB962C8B-B14F-4D97-AF65-F5344CB8AC3E}">
        <p14:creationId xmlns:p14="http://schemas.microsoft.com/office/powerpoint/2010/main" val="51926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113111"/>
            <a:ext cx="10652051" cy="560615"/>
          </a:xfrm>
        </p:spPr>
        <p:txBody>
          <a:bodyPr>
            <a:noAutofit/>
          </a:bodyPr>
          <a:lstStyle/>
          <a:p>
            <a:pPr>
              <a:buFont typeface="Wingdings" panose="05000000000000000000" pitchFamily="2" charset="2"/>
              <a:buChar char="l"/>
            </a:pPr>
            <a:r>
              <a:rPr lang="zh-TW" altLang="zh-TW" b="1" dirty="0"/>
              <a:t>期中校外教學參觀活動</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769975" y="1774571"/>
            <a:ext cx="10218065" cy="3970318"/>
          </a:xfrm>
          <a:prstGeom prst="rect">
            <a:avLst/>
          </a:prstGeom>
        </p:spPr>
        <p:txBody>
          <a:bodyPr wrap="square">
            <a:spAutoFit/>
          </a:bodyPr>
          <a:lstStyle/>
          <a:p>
            <a:pPr marL="457200" lvl="0" indent="-457200">
              <a:spcAft>
                <a:spcPts val="0"/>
              </a:spcAft>
              <a:buFont typeface="Wingdings" panose="05000000000000000000" pitchFamily="2" charset="2"/>
              <a:buChar char="Ø"/>
              <a:tabLst>
                <a:tab pos="630555" algn="l"/>
              </a:tabLst>
            </a:pPr>
            <a:r>
              <a:rPr lang="zh-TW" altLang="zh-TW" sz="2800" kern="100" dirty="0">
                <a:latin typeface="Arial" panose="020B0604020202020204" pitchFamily="34" charset="0"/>
                <a:ea typeface="標楷體" panose="03000509000000000000" pitchFamily="65" charset="-120"/>
                <a:cs typeface="Arial" panose="020B0604020202020204" pitchFamily="34" charset="0"/>
              </a:rPr>
              <a:t>加強與業界合作，建立良好夥伴關係，各科請利用期中校外教學活動參觀相關產業以增進學生視野及相關實務，邀請產業專家至校針對各科師生實施講座或研習。</a:t>
            </a:r>
            <a:endParaRPr lang="zh-TW" altLang="zh-TW" sz="2800" kern="100" dirty="0">
              <a:latin typeface="Times New Roman" panose="02020603050405020304" pitchFamily="18" charset="0"/>
              <a:ea typeface="標楷體" panose="03000509000000000000" pitchFamily="65" charset="-120"/>
            </a:endParaRPr>
          </a:p>
          <a:p>
            <a:pPr marL="457200" lvl="0" indent="-457200">
              <a:spcAft>
                <a:spcPts val="0"/>
              </a:spcAft>
              <a:buFont typeface="Wingdings" panose="05000000000000000000" pitchFamily="2" charset="2"/>
              <a:buChar char="Ø"/>
              <a:tabLst>
                <a:tab pos="630555" algn="l"/>
              </a:tabLst>
            </a:pPr>
            <a:r>
              <a:rPr lang="zh-TW" altLang="zh-TW" sz="2800" kern="100" dirty="0">
                <a:latin typeface="Arial" panose="020B0604020202020204" pitchFamily="34" charset="0"/>
                <a:ea typeface="標楷體" panose="03000509000000000000" pitchFamily="65" charset="-120"/>
                <a:cs typeface="Arial" panose="020B0604020202020204" pitchFamily="34" charset="0"/>
              </a:rPr>
              <a:t>各班因教學需要辦理期中校外教學參觀，請至本校實習處網頁下載活動申請表、家長同意書、參觀心得報告</a:t>
            </a:r>
            <a:r>
              <a:rPr lang="en-US" altLang="zh-TW" sz="2800" kern="100" dirty="0">
                <a:latin typeface="Arial" panose="020B0604020202020204" pitchFamily="34" charset="0"/>
                <a:ea typeface="標楷體" panose="03000509000000000000" pitchFamily="65" charset="-120"/>
              </a:rPr>
              <a:t>(</a:t>
            </a:r>
            <a:r>
              <a:rPr lang="zh-TW" altLang="zh-TW" sz="2800" kern="100" dirty="0">
                <a:latin typeface="Arial" panose="020B0604020202020204" pitchFamily="34" charset="0"/>
                <a:ea typeface="標楷體" panose="03000509000000000000" pitchFamily="65" charset="-120"/>
                <a:cs typeface="Arial" panose="020B0604020202020204" pitchFamily="34" charset="0"/>
              </a:rPr>
              <a:t>一週內</a:t>
            </a:r>
            <a:r>
              <a:rPr lang="en-US" altLang="zh-TW" sz="2800" kern="100" dirty="0">
                <a:latin typeface="Arial" panose="020B0604020202020204" pitchFamily="34" charset="0"/>
                <a:ea typeface="標楷體" panose="03000509000000000000" pitchFamily="65" charset="-120"/>
              </a:rPr>
              <a:t>)</a:t>
            </a:r>
            <a:r>
              <a:rPr lang="zh-TW" altLang="zh-TW" sz="2800" kern="100" dirty="0">
                <a:latin typeface="Arial" panose="020B0604020202020204" pitchFamily="34" charset="0"/>
                <a:ea typeface="標楷體" panose="03000509000000000000" pitchFamily="65" charset="-120"/>
                <a:cs typeface="Arial" panose="020B0604020202020204" pitchFamily="34" charset="0"/>
              </a:rPr>
              <a:t>，或至實習處實習組索取空白表格，並於</a:t>
            </a:r>
            <a:r>
              <a:rPr lang="zh-TW" altLang="zh-TW" sz="2800" b="1" kern="100" dirty="0">
                <a:solidFill>
                  <a:srgbClr val="FF0000"/>
                </a:solidFill>
                <a:latin typeface="Arial" panose="020B0604020202020204" pitchFamily="34" charset="0"/>
                <a:ea typeface="標楷體" panose="03000509000000000000" pitchFamily="65" charset="-120"/>
                <a:cs typeface="Arial" panose="020B0604020202020204" pitchFamily="34" charset="0"/>
              </a:rPr>
              <a:t>活動前</a:t>
            </a:r>
            <a:r>
              <a:rPr lang="en-US" altLang="zh-TW" sz="2800" b="1" kern="100" dirty="0">
                <a:solidFill>
                  <a:srgbClr val="FF0000"/>
                </a:solidFill>
                <a:latin typeface="Arial" panose="020B0604020202020204" pitchFamily="34" charset="0"/>
                <a:ea typeface="標楷體" panose="03000509000000000000" pitchFamily="65" charset="-120"/>
              </a:rPr>
              <a:t>1</a:t>
            </a:r>
            <a:r>
              <a:rPr lang="zh-TW" altLang="zh-TW" sz="2800" b="1" kern="100" dirty="0">
                <a:solidFill>
                  <a:srgbClr val="FF0000"/>
                </a:solidFill>
                <a:latin typeface="Arial" panose="020B0604020202020204" pitchFamily="34" charset="0"/>
                <a:ea typeface="標楷體" panose="03000509000000000000" pitchFamily="65" charset="-120"/>
                <a:cs typeface="Arial" panose="020B0604020202020204" pitchFamily="34" charset="0"/>
              </a:rPr>
              <a:t>週完成申辦</a:t>
            </a:r>
            <a:r>
              <a:rPr lang="zh-TW" altLang="zh-TW" sz="2800" kern="100" dirty="0">
                <a:latin typeface="Arial" panose="020B0604020202020204" pitchFamily="34" charset="0"/>
                <a:ea typeface="標楷體" panose="03000509000000000000" pitchFamily="65" charset="-120"/>
                <a:cs typeface="Arial" panose="020B0604020202020204" pitchFamily="34" charset="0"/>
              </a:rPr>
              <a:t>，活動期間注意安全維護工作，以達教學目的。</a:t>
            </a:r>
            <a:endParaRPr lang="zh-TW" altLang="zh-TW" sz="2800" kern="100" dirty="0">
              <a:latin typeface="Times New Roman" panose="02020603050405020304" pitchFamily="18" charset="0"/>
              <a:ea typeface="標楷體" panose="03000509000000000000" pitchFamily="65" charset="-120"/>
            </a:endParaRPr>
          </a:p>
          <a:p>
            <a:pPr marL="457200" lvl="0" indent="-457200">
              <a:spcAft>
                <a:spcPts val="0"/>
              </a:spcAft>
              <a:buFont typeface="Wingdings" panose="05000000000000000000" pitchFamily="2" charset="2"/>
              <a:buChar char="Ø"/>
              <a:tabLst>
                <a:tab pos="630555" algn="l"/>
              </a:tabLst>
            </a:pPr>
            <a:r>
              <a:rPr lang="zh-TW" altLang="zh-TW" sz="2800" kern="100" dirty="0">
                <a:latin typeface="Arial" panose="020B0604020202020204" pitchFamily="34" charset="0"/>
                <a:ea typeface="標楷體" panose="03000509000000000000" pitchFamily="65" charset="-120"/>
                <a:cs typeface="Arial" panose="020B0604020202020204" pitchFamily="34" charset="0"/>
              </a:rPr>
              <a:t>期中校外教學參觀活動擬於本學期辦理之班級，請任課教師將此活動列入教學進度表內。</a:t>
            </a:r>
            <a:endParaRPr lang="zh-TW" altLang="zh-TW" sz="2800" kern="1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217590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113111"/>
            <a:ext cx="10652051" cy="560615"/>
          </a:xfrm>
        </p:spPr>
        <p:txBody>
          <a:bodyPr>
            <a:noAutofit/>
          </a:bodyPr>
          <a:lstStyle/>
          <a:p>
            <a:pPr>
              <a:buFont typeface="Wingdings" panose="05000000000000000000" pitchFamily="2" charset="2"/>
              <a:buChar char="l"/>
            </a:pPr>
            <a:r>
              <a:rPr lang="zh-TW" altLang="zh-TW" b="1" dirty="0"/>
              <a:t>全國技能競賽相關事宜</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769975" y="1921423"/>
            <a:ext cx="10218065" cy="3046988"/>
          </a:xfrm>
          <a:prstGeom prst="rect">
            <a:avLst/>
          </a:prstGeom>
        </p:spPr>
        <p:txBody>
          <a:bodyPr wrap="square">
            <a:spAutoFit/>
          </a:bodyPr>
          <a:lstStyle/>
          <a:p>
            <a:pPr marL="285750" lvl="0" indent="-285750">
              <a:buFont typeface="Wingdings" panose="05000000000000000000" pitchFamily="2" charset="2"/>
              <a:buChar char="Ø"/>
            </a:pPr>
            <a:r>
              <a:rPr lang="zh-TW" altLang="zh-TW" sz="3200" dirty="0">
                <a:latin typeface="Arial" panose="020B0604020202020204" pitchFamily="34" charset="0"/>
                <a:ea typeface="標楷體" panose="03000509000000000000" pitchFamily="65" charset="-120"/>
                <a:cs typeface="Arial" panose="020B0604020202020204" pitchFamily="34" charset="0"/>
              </a:rPr>
              <a:t>國技能競賽每年</a:t>
            </a:r>
            <a:r>
              <a:rPr lang="en-US" altLang="zh-TW" sz="3200" dirty="0">
                <a:latin typeface="Arial" panose="020B0604020202020204" pitchFamily="34" charset="0"/>
                <a:ea typeface="標楷體" panose="03000509000000000000" pitchFamily="65" charset="-120"/>
                <a:cs typeface="Arial" panose="020B0604020202020204" pitchFamily="34" charset="0"/>
              </a:rPr>
              <a:t>1</a:t>
            </a:r>
            <a:r>
              <a:rPr lang="zh-TW" altLang="zh-TW" sz="3200" dirty="0">
                <a:latin typeface="Arial" panose="020B0604020202020204" pitchFamily="34" charset="0"/>
                <a:ea typeface="標楷體" panose="03000509000000000000" pitchFamily="65" charset="-120"/>
                <a:cs typeface="Arial" panose="020B0604020202020204" pitchFamily="34" charset="0"/>
              </a:rPr>
              <a:t>月份辦理分區賽報名，</a:t>
            </a:r>
            <a:r>
              <a:rPr lang="en-US" altLang="zh-TW" sz="3200" dirty="0">
                <a:latin typeface="Arial" panose="020B0604020202020204" pitchFamily="34" charset="0"/>
                <a:ea typeface="標楷體" panose="03000509000000000000" pitchFamily="65" charset="-120"/>
                <a:cs typeface="Arial" panose="020B0604020202020204" pitchFamily="34" charset="0"/>
              </a:rPr>
              <a:t>3~4</a:t>
            </a:r>
            <a:r>
              <a:rPr lang="zh-TW" altLang="zh-TW" sz="3200" dirty="0">
                <a:latin typeface="Arial" panose="020B0604020202020204" pitchFamily="34" charset="0"/>
                <a:ea typeface="標楷體" panose="03000509000000000000" pitchFamily="65" charset="-120"/>
                <a:cs typeface="Arial" panose="020B0604020202020204" pitchFamily="34" charset="0"/>
              </a:rPr>
              <a:t>月份分區賽，</a:t>
            </a:r>
            <a:r>
              <a:rPr lang="en-US" altLang="zh-TW" sz="3200" dirty="0">
                <a:latin typeface="Arial" panose="020B0604020202020204" pitchFamily="34" charset="0"/>
                <a:ea typeface="標楷體" panose="03000509000000000000" pitchFamily="65" charset="-120"/>
                <a:cs typeface="Arial" panose="020B0604020202020204" pitchFamily="34" charset="0"/>
              </a:rPr>
              <a:t>8~9</a:t>
            </a:r>
            <a:r>
              <a:rPr lang="zh-TW" altLang="zh-TW" sz="3200" dirty="0">
                <a:latin typeface="Arial" panose="020B0604020202020204" pitchFamily="34" charset="0"/>
                <a:ea typeface="標楷體" panose="03000509000000000000" pitchFamily="65" charset="-120"/>
                <a:cs typeface="Arial" panose="020B0604020202020204" pitchFamily="34" charset="0"/>
              </a:rPr>
              <a:t>月份決賽，每職類每校可推薦</a:t>
            </a:r>
            <a:r>
              <a:rPr lang="en-US" altLang="zh-TW" sz="3200" dirty="0">
                <a:latin typeface="Arial" panose="020B0604020202020204" pitchFamily="34" charset="0"/>
                <a:ea typeface="標楷體" panose="03000509000000000000" pitchFamily="65" charset="-120"/>
                <a:cs typeface="Arial" panose="020B0604020202020204" pitchFamily="34" charset="0"/>
              </a:rPr>
              <a:t>4</a:t>
            </a:r>
            <a:r>
              <a:rPr lang="zh-TW" altLang="zh-TW" sz="3200" dirty="0">
                <a:latin typeface="Arial" panose="020B0604020202020204" pitchFamily="34" charset="0"/>
                <a:ea typeface="標楷體" panose="03000509000000000000" pitchFamily="65" charset="-120"/>
                <a:cs typeface="Arial" panose="020B0604020202020204" pitchFamily="34" charset="0"/>
              </a:rPr>
              <a:t>名不分年級選手參賽，請各科及教師踴躍鼓勵與指導學生參加競賽。</a:t>
            </a:r>
          </a:p>
          <a:p>
            <a:pPr>
              <a:buFont typeface="Wingdings" panose="05000000000000000000" pitchFamily="2" charset="2"/>
              <a:buChar char="Ø"/>
            </a:pPr>
            <a:r>
              <a:rPr lang="zh-TW" altLang="zh-TW" sz="3200" dirty="0">
                <a:latin typeface="Arial" panose="020B0604020202020204" pitchFamily="34" charset="0"/>
                <a:ea typeface="標楷體" panose="03000509000000000000" pitchFamily="65" charset="-120"/>
                <a:cs typeface="Arial" panose="020B0604020202020204" pitchFamily="34" charset="0"/>
              </a:rPr>
              <a:t>第</a:t>
            </a:r>
            <a:r>
              <a:rPr lang="en-US" altLang="zh-TW" sz="3200" dirty="0">
                <a:latin typeface="Arial" panose="020B0604020202020204" pitchFamily="34" charset="0"/>
                <a:ea typeface="標楷體" panose="03000509000000000000" pitchFamily="65" charset="-120"/>
                <a:cs typeface="Arial" panose="020B0604020202020204" pitchFamily="34" charset="0"/>
              </a:rPr>
              <a:t>55</a:t>
            </a:r>
            <a:r>
              <a:rPr lang="zh-TW" altLang="zh-TW" sz="3200" dirty="0">
                <a:latin typeface="Arial" panose="020B0604020202020204" pitchFamily="34" charset="0"/>
                <a:ea typeface="標楷體" panose="03000509000000000000" pitchFamily="65" charset="-120"/>
                <a:cs typeface="Arial" panose="020B0604020202020204" pitchFamily="34" charset="0"/>
              </a:rPr>
              <a:t>屆全國技能競賽南區分區賽，</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獲獎</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10</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名</a:t>
            </a:r>
            <a:r>
              <a:rPr lang="zh-TW" altLang="en-US" sz="3200" dirty="0">
                <a:latin typeface="Arial" panose="020B0604020202020204" pitchFamily="34" charset="0"/>
                <a:ea typeface="標楷體" panose="03000509000000000000" pitchFamily="65" charset="-120"/>
                <a:cs typeface="Arial" panose="020B0604020202020204" pitchFamily="34" charset="0"/>
              </a:rPr>
              <a:t>，</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6</a:t>
            </a: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名進入決賽</a:t>
            </a:r>
            <a:r>
              <a:rPr lang="zh-TW" altLang="zh-TW" sz="3200" dirty="0">
                <a:latin typeface="Arial" panose="020B0604020202020204" pitchFamily="34" charset="0"/>
                <a:ea typeface="標楷體" panose="03000509000000000000" pitchFamily="65" charset="-120"/>
                <a:cs typeface="Arial" panose="020B0604020202020204" pitchFamily="34" charset="0"/>
              </a:rPr>
              <a:t>。</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Ø"/>
            </a:pPr>
            <a:r>
              <a:rPr lang="zh-TW" altLang="zh-TW" sz="3200" dirty="0">
                <a:latin typeface="Arial" panose="020B0604020202020204" pitchFamily="34" charset="0"/>
                <a:ea typeface="標楷體" panose="03000509000000000000" pitchFamily="65" charset="-120"/>
                <a:cs typeface="Arial" panose="020B0604020202020204" pitchFamily="34" charset="0"/>
              </a:rPr>
              <a:t>第</a:t>
            </a:r>
            <a:r>
              <a:rPr lang="en-US" altLang="zh-TW" sz="3200" dirty="0">
                <a:latin typeface="Arial" panose="020B0604020202020204" pitchFamily="34" charset="0"/>
                <a:ea typeface="標楷體" panose="03000509000000000000" pitchFamily="65" charset="-120"/>
                <a:cs typeface="Arial" panose="020B0604020202020204" pitchFamily="34" charset="0"/>
              </a:rPr>
              <a:t>55</a:t>
            </a:r>
            <a:r>
              <a:rPr lang="zh-TW" altLang="zh-TW" sz="3200" dirty="0">
                <a:latin typeface="Arial" panose="020B0604020202020204" pitchFamily="34" charset="0"/>
                <a:ea typeface="標楷體" panose="03000509000000000000" pitchFamily="65" charset="-120"/>
                <a:cs typeface="Arial" panose="020B0604020202020204" pitchFamily="34" charset="0"/>
              </a:rPr>
              <a:t>屆全國技能競賽決賽榮獲</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a:t>
            </a: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個</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金</a:t>
            </a: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牌</a:t>
            </a:r>
            <a:r>
              <a:rPr lang="zh-TW" altLang="zh-TW" sz="3200" dirty="0">
                <a:latin typeface="Arial" panose="020B0604020202020204" pitchFamily="34" charset="0"/>
                <a:ea typeface="標楷體" panose="03000509000000000000" pitchFamily="65" charset="-120"/>
                <a:cs typeface="Arial" panose="020B0604020202020204" pitchFamily="34" charset="0"/>
              </a:rPr>
              <a:t>及</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a:t>
            </a: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個</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銅牌。</a:t>
            </a:r>
            <a:endParaRPr lang="zh-TW" altLang="zh-TW" sz="3200" kern="100" dirty="0">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344906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113111"/>
            <a:ext cx="10652051" cy="560615"/>
          </a:xfrm>
        </p:spPr>
        <p:txBody>
          <a:bodyPr>
            <a:noAutofit/>
          </a:bodyPr>
          <a:lstStyle/>
          <a:p>
            <a:pPr>
              <a:buFont typeface="Wingdings" panose="05000000000000000000" pitchFamily="2" charset="2"/>
              <a:buChar char="l"/>
            </a:pPr>
            <a:r>
              <a:rPr lang="zh-TW" altLang="zh-TW" b="1" dirty="0"/>
              <a:t>全國高級中等學校工、商業類科學生技藝競賽相關事宜</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769975" y="1774571"/>
            <a:ext cx="10881698" cy="2554545"/>
          </a:xfrm>
          <a:prstGeom prst="rect">
            <a:avLst/>
          </a:prstGeom>
        </p:spPr>
        <p:txBody>
          <a:bodyPr wrap="square">
            <a:spAutoFit/>
          </a:bodyPr>
          <a:lstStyle/>
          <a:p>
            <a:pPr marL="457200" lvl="0" indent="-457200">
              <a:buFont typeface="Wingdings" panose="05000000000000000000" pitchFamily="2" charset="2"/>
              <a:buChar char="Ø"/>
            </a:pPr>
            <a:r>
              <a:rPr lang="en-US" altLang="zh-TW" sz="3200" dirty="0">
                <a:latin typeface="Arial" panose="020B0604020202020204" pitchFamily="34" charset="0"/>
                <a:ea typeface="標楷體" panose="03000509000000000000" pitchFamily="65" charset="-120"/>
                <a:cs typeface="Arial" panose="020B0604020202020204" pitchFamily="34" charset="0"/>
              </a:rPr>
              <a:t>113</a:t>
            </a:r>
            <a:r>
              <a:rPr lang="zh-TW" altLang="en-US" sz="3200" dirty="0">
                <a:latin typeface="Arial" panose="020B0604020202020204" pitchFamily="34" charset="0"/>
                <a:ea typeface="標楷體" panose="03000509000000000000" pitchFamily="65" charset="-120"/>
                <a:cs typeface="Arial" panose="020B0604020202020204" pitchFamily="34" charset="0"/>
              </a:rPr>
              <a:t>學年度全國中等學校技藝競賽本校共榮獲</a:t>
            </a:r>
            <a:r>
              <a:rPr lang="en-US"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8</a:t>
            </a:r>
            <a:r>
              <a:rPr lang="zh-TW" altLang="en-US" sz="3200" b="1" dirty="0">
                <a:solidFill>
                  <a:srgbClr val="FF0000"/>
                </a:solidFill>
                <a:latin typeface="Arial" panose="020B0604020202020204" pitchFamily="34" charset="0"/>
                <a:ea typeface="標楷體" panose="03000509000000000000" pitchFamily="65" charset="-120"/>
                <a:cs typeface="Arial" panose="020B0604020202020204" pitchFamily="34" charset="0"/>
              </a:rPr>
              <a:t>金手獎</a:t>
            </a:r>
            <a:r>
              <a:rPr lang="en-US"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1</a:t>
            </a:r>
            <a:r>
              <a:rPr lang="zh-TW" altLang="en-US" sz="3200" b="1" dirty="0">
                <a:solidFill>
                  <a:srgbClr val="FF0000"/>
                </a:solidFill>
                <a:latin typeface="Arial" panose="020B0604020202020204" pitchFamily="34" charset="0"/>
                <a:ea typeface="標楷體" panose="03000509000000000000" pitchFamily="65" charset="-120"/>
                <a:cs typeface="Arial" panose="020B0604020202020204" pitchFamily="34" charset="0"/>
              </a:rPr>
              <a:t>優勝</a:t>
            </a:r>
            <a:r>
              <a:rPr lang="zh-TW" altLang="en-US" sz="3200" dirty="0">
                <a:latin typeface="Arial" panose="020B0604020202020204" pitchFamily="34" charset="0"/>
                <a:ea typeface="標楷體" panose="03000509000000000000" pitchFamily="65" charset="-120"/>
                <a:cs typeface="Arial" panose="020B0604020202020204" pitchFamily="34" charset="0"/>
              </a:rPr>
              <a:t>，再創技藝競賽佳績。</a:t>
            </a:r>
            <a:endParaRPr lang="zh-TW" altLang="zh-TW" sz="3200" dirty="0">
              <a:latin typeface="Arial" panose="020B0604020202020204" pitchFamily="34" charset="0"/>
              <a:ea typeface="標楷體" panose="03000509000000000000" pitchFamily="65" charset="-120"/>
              <a:cs typeface="Arial" panose="020B0604020202020204" pitchFamily="34" charset="0"/>
            </a:endParaRPr>
          </a:p>
          <a:p>
            <a:pPr marL="457200" lvl="0" indent="-457200">
              <a:buFont typeface="Wingdings" panose="05000000000000000000" pitchFamily="2" charset="2"/>
              <a:buChar char="Ø"/>
            </a:pPr>
            <a:r>
              <a:rPr lang="en-US" altLang="zh-TW" sz="3200" dirty="0">
                <a:latin typeface="Arial" panose="020B0604020202020204" pitchFamily="34" charset="0"/>
                <a:ea typeface="標楷體" panose="03000509000000000000" pitchFamily="65" charset="-120"/>
                <a:cs typeface="Arial" panose="020B0604020202020204" pitchFamily="34" charset="0"/>
              </a:rPr>
              <a:t>114</a:t>
            </a:r>
            <a:r>
              <a:rPr lang="zh-TW" altLang="en-US" sz="3200" dirty="0">
                <a:latin typeface="Arial" panose="020B0604020202020204" pitchFamily="34" charset="0"/>
                <a:ea typeface="標楷體" panose="03000509000000000000" pitchFamily="65" charset="-120"/>
                <a:cs typeface="Arial" panose="020B0604020202020204" pitchFamily="34" charset="0"/>
              </a:rPr>
              <a:t>學年度家事類學生技藝競賽</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11</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月</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11~13</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日</a:t>
            </a:r>
            <a:r>
              <a:rPr lang="zh-TW" altLang="en-US" sz="3200" dirty="0">
                <a:latin typeface="Arial" panose="020B0604020202020204" pitchFamily="34" charset="0"/>
                <a:ea typeface="標楷體" panose="03000509000000000000" pitchFamily="65" charset="-120"/>
                <a:cs typeface="Arial" panose="020B0604020202020204" pitchFamily="34" charset="0"/>
              </a:rPr>
              <a:t>於中壢家商、商業類於</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12</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月</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1~4</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日</a:t>
            </a:r>
            <a:r>
              <a:rPr lang="zh-TW" altLang="en-US" sz="3200" dirty="0">
                <a:latin typeface="Arial" panose="020B0604020202020204" pitchFamily="34" charset="0"/>
                <a:ea typeface="標楷體" panose="03000509000000000000" pitchFamily="65" charset="-120"/>
                <a:cs typeface="Arial" panose="020B0604020202020204" pitchFamily="34" charset="0"/>
              </a:rPr>
              <a:t>於國立台南高商、工業類</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12</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月</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9-12</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日</a:t>
            </a:r>
            <a:r>
              <a:rPr lang="zh-TW" altLang="en-US" sz="3200" dirty="0">
                <a:latin typeface="Arial" panose="020B0604020202020204" pitchFamily="34" charset="0"/>
                <a:ea typeface="標楷體" panose="03000509000000000000" pitchFamily="65" charset="-120"/>
                <a:cs typeface="Arial" panose="020B0604020202020204" pitchFamily="34" charset="0"/>
              </a:rPr>
              <a:t>於國立岡山農工辦理。</a:t>
            </a:r>
          </a:p>
        </p:txBody>
      </p:sp>
    </p:spTree>
    <p:extLst>
      <p:ext uri="{BB962C8B-B14F-4D97-AF65-F5344CB8AC3E}">
        <p14:creationId xmlns:p14="http://schemas.microsoft.com/office/powerpoint/2010/main" val="418710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769975" y="1113111"/>
            <a:ext cx="10652051" cy="2255731"/>
          </a:xfrm>
        </p:spPr>
        <p:txBody>
          <a:bodyPr anchor="ctr">
            <a:normAutofit/>
          </a:bodyPr>
          <a:lstStyle/>
          <a:p>
            <a:pPr marL="0" indent="0" algn="ctr">
              <a:buNone/>
            </a:pPr>
            <a:r>
              <a:rPr lang="zh-TW" altLang="en-US" sz="9600" dirty="0">
                <a:solidFill>
                  <a:srgbClr val="FF0000"/>
                </a:solidFill>
                <a:latin typeface="Arial" panose="020B0604020202020204" pitchFamily="34" charset="0"/>
                <a:ea typeface="標楷體" panose="03000509000000000000" pitchFamily="65" charset="-120"/>
                <a:cs typeface="Arial" panose="020B0604020202020204" pitchFamily="34" charset="0"/>
              </a:rPr>
              <a:t>業務報告</a:t>
            </a:r>
          </a:p>
        </p:txBody>
      </p:sp>
      <p:sp>
        <p:nvSpPr>
          <p:cNvPr id="3" name="標題 3">
            <a:extLst>
              <a:ext uri="{FF2B5EF4-FFF2-40B4-BE49-F238E27FC236}">
                <a16:creationId xmlns:a16="http://schemas.microsoft.com/office/drawing/2014/main" id="{15D52346-E81C-4180-8537-8133352429FD}"/>
              </a:ext>
            </a:extLst>
          </p:cNvPr>
          <p:cNvSpPr>
            <a:spLocks noGrp="1"/>
          </p:cNvSpPr>
          <p:nvPr>
            <p:ph type="title"/>
          </p:nvPr>
        </p:nvSpPr>
        <p:spPr>
          <a:xfrm>
            <a:off x="430299" y="272716"/>
            <a:ext cx="8957399" cy="433138"/>
          </a:xfrm>
        </p:spPr>
        <p:txBody>
          <a:bodyPr/>
          <a:lstStyle/>
          <a:p>
            <a:pPr lvl="0"/>
            <a:r>
              <a:rPr lang="zh-TW" altLang="zh-TW" dirty="0">
                <a:solidFill>
                  <a:srgbClr val="FF66FF"/>
                </a:solidFill>
              </a:rPr>
              <a:t>實習輔導暨職業安全衛生工作聯席會議</a:t>
            </a:r>
            <a:endParaRPr lang="zh-TW" altLang="en-US" dirty="0">
              <a:solidFill>
                <a:srgbClr val="FF66FF"/>
              </a:solidFill>
            </a:endParaRPr>
          </a:p>
        </p:txBody>
      </p:sp>
    </p:spTree>
    <p:extLst>
      <p:ext uri="{BB962C8B-B14F-4D97-AF65-F5344CB8AC3E}">
        <p14:creationId xmlns:p14="http://schemas.microsoft.com/office/powerpoint/2010/main" val="3923248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894322"/>
            <a:ext cx="10652051" cy="560615"/>
          </a:xfrm>
        </p:spPr>
        <p:txBody>
          <a:bodyPr>
            <a:noAutofit/>
          </a:bodyPr>
          <a:lstStyle/>
          <a:p>
            <a:pPr>
              <a:buFont typeface="Wingdings" panose="05000000000000000000" pitchFamily="2" charset="2"/>
              <a:buChar char="l"/>
            </a:pPr>
            <a:r>
              <a:rPr lang="zh-TW" altLang="zh-TW" b="1" dirty="0"/>
              <a:t>全國高級中等學校工、商業類科學生技藝競賽相關事宜</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769975" y="1322366"/>
            <a:ext cx="10881698" cy="584775"/>
          </a:xfrm>
          <a:prstGeom prst="rect">
            <a:avLst/>
          </a:prstGeom>
        </p:spPr>
        <p:txBody>
          <a:bodyPr wrap="square">
            <a:spAutoFit/>
          </a:bodyPr>
          <a:lstStyle/>
          <a:p>
            <a:pPr marL="457200" indent="-457200">
              <a:buFont typeface="Wingdings" panose="05000000000000000000" pitchFamily="2" charset="2"/>
              <a:buChar char="Ø"/>
            </a:pPr>
            <a:r>
              <a:rPr lang="en-US" altLang="zh-TW" sz="3200" dirty="0">
                <a:latin typeface="Arial" panose="020B0604020202020204" pitchFamily="34" charset="0"/>
                <a:ea typeface="標楷體" panose="03000509000000000000" pitchFamily="65" charset="-120"/>
                <a:cs typeface="Arial" panose="020B0604020202020204" pitchFamily="34" charset="0"/>
              </a:rPr>
              <a:t>114</a:t>
            </a:r>
            <a:r>
              <a:rPr lang="zh-TW" altLang="en-US" sz="3200" dirty="0">
                <a:latin typeface="Arial" panose="020B0604020202020204" pitchFamily="34" charset="0"/>
                <a:ea typeface="標楷體" panose="03000509000000000000" pitchFamily="65" charset="-120"/>
                <a:cs typeface="Arial" panose="020B0604020202020204" pitchFamily="34" charset="0"/>
              </a:rPr>
              <a:t>學年度全國高級中等學校學生技藝競賽</a:t>
            </a:r>
            <a:r>
              <a:rPr lang="zh-TW" altLang="zh-TW" sz="3200" dirty="0">
                <a:latin typeface="Arial" panose="020B0604020202020204" pitchFamily="34" charset="0"/>
                <a:ea typeface="標楷體" panose="03000509000000000000" pitchFamily="65" charset="-120"/>
                <a:cs typeface="Arial" panose="020B0604020202020204" pitchFamily="34" charset="0"/>
              </a:rPr>
              <a:t>參賽學生名單</a:t>
            </a:r>
          </a:p>
        </p:txBody>
      </p:sp>
      <p:graphicFrame>
        <p:nvGraphicFramePr>
          <p:cNvPr id="4" name="表格 3">
            <a:extLst>
              <a:ext uri="{FF2B5EF4-FFF2-40B4-BE49-F238E27FC236}">
                <a16:creationId xmlns:a16="http://schemas.microsoft.com/office/drawing/2014/main" id="{E505612D-496B-4D48-8678-133336B701D0}"/>
              </a:ext>
            </a:extLst>
          </p:cNvPr>
          <p:cNvGraphicFramePr>
            <a:graphicFrameLocks noGrp="1"/>
          </p:cNvGraphicFramePr>
          <p:nvPr>
            <p:extLst>
              <p:ext uri="{D42A27DB-BD31-4B8C-83A1-F6EECF244321}">
                <p14:modId xmlns:p14="http://schemas.microsoft.com/office/powerpoint/2010/main" val="2727150986"/>
              </p:ext>
            </p:extLst>
          </p:nvPr>
        </p:nvGraphicFramePr>
        <p:xfrm>
          <a:off x="1203404" y="1882981"/>
          <a:ext cx="9824814" cy="4531680"/>
        </p:xfrm>
        <a:graphic>
          <a:graphicData uri="http://schemas.openxmlformats.org/drawingml/2006/table">
            <a:tbl>
              <a:tblPr firstRow="1" firstCol="1" bandRow="1">
                <a:tableStyleId>{5C22544A-7EE6-4342-B048-85BDC9FD1C3A}</a:tableStyleId>
              </a:tblPr>
              <a:tblGrid>
                <a:gridCol w="721907">
                  <a:extLst>
                    <a:ext uri="{9D8B030D-6E8A-4147-A177-3AD203B41FA5}">
                      <a16:colId xmlns:a16="http://schemas.microsoft.com/office/drawing/2014/main" val="1526418584"/>
                    </a:ext>
                  </a:extLst>
                </a:gridCol>
                <a:gridCol w="1455274">
                  <a:extLst>
                    <a:ext uri="{9D8B030D-6E8A-4147-A177-3AD203B41FA5}">
                      <a16:colId xmlns:a16="http://schemas.microsoft.com/office/drawing/2014/main" val="1506366262"/>
                    </a:ext>
                  </a:extLst>
                </a:gridCol>
                <a:gridCol w="2731789">
                  <a:extLst>
                    <a:ext uri="{9D8B030D-6E8A-4147-A177-3AD203B41FA5}">
                      <a16:colId xmlns:a16="http://schemas.microsoft.com/office/drawing/2014/main" val="998488089"/>
                    </a:ext>
                  </a:extLst>
                </a:gridCol>
                <a:gridCol w="1819665">
                  <a:extLst>
                    <a:ext uri="{9D8B030D-6E8A-4147-A177-3AD203B41FA5}">
                      <a16:colId xmlns:a16="http://schemas.microsoft.com/office/drawing/2014/main" val="567505869"/>
                    </a:ext>
                  </a:extLst>
                </a:gridCol>
                <a:gridCol w="1638614">
                  <a:extLst>
                    <a:ext uri="{9D8B030D-6E8A-4147-A177-3AD203B41FA5}">
                      <a16:colId xmlns:a16="http://schemas.microsoft.com/office/drawing/2014/main" val="2212451445"/>
                    </a:ext>
                  </a:extLst>
                </a:gridCol>
                <a:gridCol w="1457565">
                  <a:extLst>
                    <a:ext uri="{9D8B030D-6E8A-4147-A177-3AD203B41FA5}">
                      <a16:colId xmlns:a16="http://schemas.microsoft.com/office/drawing/2014/main" val="958154532"/>
                    </a:ext>
                  </a:extLst>
                </a:gridCol>
              </a:tblGrid>
              <a:tr h="283230">
                <a:tc>
                  <a:txBody>
                    <a:bodyPr/>
                    <a:lstStyle/>
                    <a:p>
                      <a:pPr algn="ctr">
                        <a:spcAft>
                          <a:spcPts val="0"/>
                        </a:spcAft>
                      </a:pPr>
                      <a:r>
                        <a:rPr lang="zh-TW" sz="1800" kern="0" dirty="0">
                          <a:effectLst/>
                          <a:latin typeface="Arial" panose="020B0604020202020204" pitchFamily="34" charset="0"/>
                          <a:ea typeface="標楷體" panose="03000509000000000000" pitchFamily="65" charset="-120"/>
                          <a:cs typeface="Arial" panose="020B0604020202020204" pitchFamily="34" charset="0"/>
                        </a:rPr>
                        <a:t>序號</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0">
                          <a:effectLst/>
                          <a:latin typeface="Arial" panose="020B0604020202020204" pitchFamily="34" charset="0"/>
                          <a:ea typeface="標楷體" panose="03000509000000000000" pitchFamily="65" charset="-120"/>
                          <a:cs typeface="Arial" panose="020B0604020202020204" pitchFamily="34" charset="0"/>
                        </a:rPr>
                        <a:t>職種代號</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0">
                          <a:effectLst/>
                          <a:latin typeface="Arial" panose="020B0604020202020204" pitchFamily="34" charset="0"/>
                          <a:ea typeface="標楷體" panose="03000509000000000000" pitchFamily="65" charset="-120"/>
                          <a:cs typeface="Arial" panose="020B0604020202020204" pitchFamily="34" charset="0"/>
                        </a:rPr>
                        <a:t>職種名稱</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0">
                          <a:effectLst/>
                          <a:latin typeface="Arial" panose="020B0604020202020204" pitchFamily="34" charset="0"/>
                          <a:ea typeface="標楷體" panose="03000509000000000000" pitchFamily="65" charset="-120"/>
                          <a:cs typeface="Arial" panose="020B0604020202020204" pitchFamily="34" charset="0"/>
                        </a:rPr>
                        <a:t>科別</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0">
                          <a:effectLst/>
                          <a:latin typeface="Arial" panose="020B0604020202020204" pitchFamily="34" charset="0"/>
                          <a:ea typeface="標楷體" panose="03000509000000000000" pitchFamily="65" charset="-120"/>
                          <a:cs typeface="Arial" panose="020B0604020202020204" pitchFamily="34" charset="0"/>
                        </a:rPr>
                        <a:t>學生姓名</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0">
                          <a:effectLst/>
                          <a:latin typeface="Arial" panose="020B0604020202020204" pitchFamily="34" charset="0"/>
                          <a:ea typeface="標楷體" panose="03000509000000000000" pitchFamily="65" charset="-120"/>
                          <a:cs typeface="Arial" panose="020B0604020202020204" pitchFamily="34" charset="0"/>
                        </a:rPr>
                        <a:t>指導老師</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extLst>
                  <a:ext uri="{0D108BD9-81ED-4DB2-BD59-A6C34878D82A}">
                    <a16:rowId xmlns:a16="http://schemas.microsoft.com/office/drawing/2014/main" val="2459488788"/>
                  </a:ext>
                </a:extLst>
              </a:tr>
              <a:tr h="283230">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1</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01</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b"/>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餐飲服務</a:t>
                      </a:r>
                    </a:p>
                  </a:txBody>
                  <a:tcPr marL="17780" marR="17780" marT="0" marB="0" anchor="b"/>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觀光三</a:t>
                      </a:r>
                      <a:r>
                        <a:rPr lang="en-US" sz="1800" kern="100">
                          <a:effectLst/>
                          <a:latin typeface="Arial" panose="020B0604020202020204" pitchFamily="34" charset="0"/>
                          <a:ea typeface="標楷體" panose="03000509000000000000" pitchFamily="65" charset="-120"/>
                          <a:cs typeface="Arial" panose="020B0604020202020204" pitchFamily="34" charset="0"/>
                        </a:rPr>
                        <a:t>1</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b"/>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王信之</a:t>
                      </a:r>
                    </a:p>
                  </a:txBody>
                  <a:tcPr marL="17780" marR="17780" marT="0" marB="0" anchor="b"/>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陳柏羲</a:t>
                      </a:r>
                    </a:p>
                  </a:txBody>
                  <a:tcPr marL="17780" marR="17780" marT="0" marB="0" anchor="b"/>
                </a:tc>
                <a:extLst>
                  <a:ext uri="{0D108BD9-81ED-4DB2-BD59-A6C34878D82A}">
                    <a16:rowId xmlns:a16="http://schemas.microsoft.com/office/drawing/2014/main" val="1074664236"/>
                  </a:ext>
                </a:extLst>
              </a:tr>
              <a:tr h="283230">
                <a:tc>
                  <a:txBody>
                    <a:bodyPr/>
                    <a:lstStyle/>
                    <a:p>
                      <a:pPr algn="ctr">
                        <a:spcAft>
                          <a:spcPts val="0"/>
                        </a:spcAft>
                      </a:pPr>
                      <a:r>
                        <a:rPr lang="en-US" sz="1800" kern="0">
                          <a:effectLst/>
                          <a:latin typeface="Arial" panose="020B0604020202020204" pitchFamily="34" charset="0"/>
                          <a:ea typeface="標楷體" panose="03000509000000000000" pitchFamily="65" charset="-120"/>
                          <a:cs typeface="Arial" panose="020B0604020202020204" pitchFamily="34" charset="0"/>
                        </a:rPr>
                        <a:t>1</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正選手</a:t>
                      </a:r>
                    </a:p>
                  </a:txBody>
                  <a:tcPr marL="17780" marR="17780" marT="0" marB="0" anchor="ctr"/>
                </a:tc>
                <a:tc>
                  <a:txBody>
                    <a:bodyPr/>
                    <a:lstStyle/>
                    <a:p>
                      <a:pPr algn="ctr">
                        <a:spcAft>
                          <a:spcPts val="0"/>
                        </a:spcAft>
                      </a:pPr>
                      <a:r>
                        <a:rPr lang="en-US" sz="1800" kern="0">
                          <a:effectLst/>
                          <a:latin typeface="Arial" panose="020B0604020202020204" pitchFamily="34" charset="0"/>
                          <a:ea typeface="標楷體" panose="03000509000000000000" pitchFamily="65" charset="-120"/>
                          <a:cs typeface="Arial" panose="020B0604020202020204" pitchFamily="34" charset="0"/>
                        </a:rPr>
                        <a:t>(A)</a:t>
                      </a:r>
                      <a:r>
                        <a:rPr lang="zh-TW" sz="1800" kern="0">
                          <a:effectLst/>
                          <a:latin typeface="Arial" panose="020B0604020202020204" pitchFamily="34" charset="0"/>
                          <a:ea typeface="標楷體" panose="03000509000000000000" pitchFamily="65" charset="-120"/>
                          <a:cs typeface="Arial" panose="020B0604020202020204" pitchFamily="34" charset="0"/>
                        </a:rPr>
                        <a:t>平面設計</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0">
                          <a:effectLst/>
                          <a:latin typeface="Arial" panose="020B0604020202020204" pitchFamily="34" charset="0"/>
                          <a:ea typeface="標楷體" panose="03000509000000000000" pitchFamily="65" charset="-120"/>
                          <a:cs typeface="Arial" panose="020B0604020202020204" pitchFamily="34" charset="0"/>
                        </a:rPr>
                        <a:t>室設三</a:t>
                      </a:r>
                      <a:r>
                        <a:rPr lang="en-US" sz="1800" kern="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0">
                          <a:effectLst/>
                          <a:latin typeface="Arial" panose="020B0604020202020204" pitchFamily="34" charset="0"/>
                          <a:ea typeface="標楷體" panose="03000509000000000000" pitchFamily="65" charset="-120"/>
                          <a:cs typeface="Arial" panose="020B0604020202020204" pitchFamily="34" charset="0"/>
                        </a:rPr>
                        <a:t>郭琬郁</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0">
                          <a:effectLst/>
                          <a:latin typeface="Arial" panose="020B0604020202020204" pitchFamily="34" charset="0"/>
                          <a:ea typeface="標楷體" panose="03000509000000000000" pitchFamily="65" charset="-120"/>
                          <a:cs typeface="Arial" panose="020B0604020202020204" pitchFamily="34" charset="0"/>
                        </a:rPr>
                        <a:t>蘇月麗</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extLst>
                  <a:ext uri="{0D108BD9-81ED-4DB2-BD59-A6C34878D82A}">
                    <a16:rowId xmlns:a16="http://schemas.microsoft.com/office/drawing/2014/main" val="4135393101"/>
                  </a:ext>
                </a:extLst>
              </a:tr>
              <a:tr h="283230">
                <a:tc>
                  <a:txBody>
                    <a:bodyPr/>
                    <a:lstStyle/>
                    <a:p>
                      <a:pPr algn="ctr">
                        <a:spcAft>
                          <a:spcPts val="0"/>
                        </a:spcAft>
                      </a:pPr>
                      <a:r>
                        <a:rPr lang="en-US" sz="1800" kern="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正選手</a:t>
                      </a: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(C)</a:t>
                      </a:r>
                      <a:r>
                        <a:rPr lang="zh-TW" sz="1800" kern="100" dirty="0">
                          <a:effectLst/>
                          <a:latin typeface="Arial" panose="020B0604020202020204" pitchFamily="34" charset="0"/>
                          <a:ea typeface="標楷體" panose="03000509000000000000" pitchFamily="65" charset="-120"/>
                          <a:cs typeface="Arial" panose="020B0604020202020204" pitchFamily="34" charset="0"/>
                        </a:rPr>
                        <a:t>程式設計</a:t>
                      </a: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資處三</a:t>
                      </a:r>
                      <a:r>
                        <a:rPr lang="en-US" sz="1800" kern="100">
                          <a:effectLst/>
                          <a:latin typeface="Arial" panose="020B0604020202020204" pitchFamily="34" charset="0"/>
                          <a:ea typeface="標楷體" panose="03000509000000000000" pitchFamily="65" charset="-120"/>
                          <a:cs typeface="Arial" panose="020B0604020202020204" pitchFamily="34" charset="0"/>
                        </a:rPr>
                        <a:t>1</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蔡定澤</a:t>
                      </a: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邱清文</a:t>
                      </a:r>
                    </a:p>
                  </a:txBody>
                  <a:tcPr marL="17780" marR="17780" marT="0" marB="0" anchor="b"/>
                </a:tc>
                <a:extLst>
                  <a:ext uri="{0D108BD9-81ED-4DB2-BD59-A6C34878D82A}">
                    <a16:rowId xmlns:a16="http://schemas.microsoft.com/office/drawing/2014/main" val="656205623"/>
                  </a:ext>
                </a:extLst>
              </a:tr>
              <a:tr h="283230">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3</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正選手</a:t>
                      </a:r>
                    </a:p>
                  </a:txBody>
                  <a:tcPr marL="17780" marR="177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(D)</a:t>
                      </a:r>
                      <a:r>
                        <a:rPr lang="zh-TW" sz="1800" kern="100" dirty="0">
                          <a:effectLst/>
                          <a:latin typeface="Arial" panose="020B0604020202020204" pitchFamily="34" charset="0"/>
                          <a:ea typeface="標楷體" panose="03000509000000000000" pitchFamily="65" charset="-120"/>
                          <a:cs typeface="Arial" panose="020B0604020202020204" pitchFamily="34" charset="0"/>
                        </a:rPr>
                        <a:t>文書處理</a:t>
                      </a: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會事三</a:t>
                      </a:r>
                      <a:r>
                        <a:rPr lang="en-US" sz="1800" kern="100" dirty="0">
                          <a:effectLst/>
                          <a:latin typeface="Arial" panose="020B0604020202020204" pitchFamily="34" charset="0"/>
                          <a:ea typeface="標楷體" panose="03000509000000000000" pitchFamily="65" charset="-120"/>
                          <a:cs typeface="Arial" panose="020B0604020202020204" pitchFamily="34" charset="0"/>
                        </a:rPr>
                        <a:t>2</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魏珈妘</a:t>
                      </a: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薛志瑋</a:t>
                      </a:r>
                    </a:p>
                  </a:txBody>
                  <a:tcPr marL="17780" marR="17780" marT="0" marB="0" anchor="b"/>
                </a:tc>
                <a:extLst>
                  <a:ext uri="{0D108BD9-81ED-4DB2-BD59-A6C34878D82A}">
                    <a16:rowId xmlns:a16="http://schemas.microsoft.com/office/drawing/2014/main" val="259850220"/>
                  </a:ext>
                </a:extLst>
              </a:tr>
              <a:tr h="283230">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正選手</a:t>
                      </a: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(F)</a:t>
                      </a:r>
                      <a:r>
                        <a:rPr lang="zh-TW" sz="1800" kern="100">
                          <a:effectLst/>
                          <a:latin typeface="Arial" panose="020B0604020202020204" pitchFamily="34" charset="0"/>
                          <a:ea typeface="標楷體" panose="03000509000000000000" pitchFamily="65" charset="-120"/>
                          <a:cs typeface="Arial" panose="020B0604020202020204" pitchFamily="34" charset="0"/>
                        </a:rPr>
                        <a:t>會計資訊</a:t>
                      </a: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國貿三</a:t>
                      </a:r>
                      <a:r>
                        <a:rPr lang="en-US" sz="1800" kern="100" dirty="0">
                          <a:effectLst/>
                          <a:latin typeface="Arial" panose="020B0604020202020204" pitchFamily="34" charset="0"/>
                          <a:ea typeface="標楷體" panose="03000509000000000000" pitchFamily="65" charset="-120"/>
                          <a:cs typeface="Arial" panose="020B0604020202020204" pitchFamily="34" charset="0"/>
                        </a:rPr>
                        <a:t>1</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吳以茜</a:t>
                      </a: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黃美君</a:t>
                      </a:r>
                    </a:p>
                  </a:txBody>
                  <a:tcPr marL="17780" marR="17780" marT="0" marB="0" anchor="b"/>
                </a:tc>
                <a:extLst>
                  <a:ext uri="{0D108BD9-81ED-4DB2-BD59-A6C34878D82A}">
                    <a16:rowId xmlns:a16="http://schemas.microsoft.com/office/drawing/2014/main" val="3165550538"/>
                  </a:ext>
                </a:extLst>
              </a:tr>
              <a:tr h="283230">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5</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正選手</a:t>
                      </a: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(J)</a:t>
                      </a:r>
                      <a:r>
                        <a:rPr lang="zh-TW" sz="1800" kern="100">
                          <a:effectLst/>
                          <a:latin typeface="Arial" panose="020B0604020202020204" pitchFamily="34" charset="0"/>
                          <a:ea typeface="標楷體" panose="03000509000000000000" pitchFamily="65" charset="-120"/>
                          <a:cs typeface="Arial" panose="020B0604020202020204" pitchFamily="34" charset="0"/>
                        </a:rPr>
                        <a:t>商業簡報</a:t>
                      </a: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商經三</a:t>
                      </a:r>
                      <a:r>
                        <a:rPr lang="en-US" sz="1800" kern="100">
                          <a:effectLst/>
                          <a:latin typeface="Arial" panose="020B0604020202020204" pitchFamily="34" charset="0"/>
                          <a:ea typeface="標楷體" panose="03000509000000000000" pitchFamily="65" charset="-120"/>
                          <a:cs typeface="Arial" panose="020B0604020202020204" pitchFamily="34" charset="0"/>
                        </a:rPr>
                        <a:t>1</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黃筠喬</a:t>
                      </a: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翁湘芸</a:t>
                      </a:r>
                    </a:p>
                  </a:txBody>
                  <a:tcPr marL="17780" marR="17780" marT="0" marB="0" anchor="b"/>
                </a:tc>
                <a:extLst>
                  <a:ext uri="{0D108BD9-81ED-4DB2-BD59-A6C34878D82A}">
                    <a16:rowId xmlns:a16="http://schemas.microsoft.com/office/drawing/2014/main" val="236607798"/>
                  </a:ext>
                </a:extLst>
              </a:tr>
              <a:tr h="283230">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01</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應用設計</a:t>
                      </a: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家設三</a:t>
                      </a:r>
                      <a:r>
                        <a:rPr lang="en-US" sz="1800" kern="100">
                          <a:effectLst/>
                          <a:latin typeface="Arial" panose="020B0604020202020204" pitchFamily="34" charset="0"/>
                          <a:ea typeface="標楷體" panose="03000509000000000000" pitchFamily="65" charset="-120"/>
                          <a:cs typeface="Arial" panose="020B0604020202020204" pitchFamily="34" charset="0"/>
                        </a:rPr>
                        <a:t>1</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曾鴻鑫</a:t>
                      </a: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蔡華真</a:t>
                      </a:r>
                    </a:p>
                  </a:txBody>
                  <a:tcPr marL="17780" marR="17780" marT="0" marB="0" anchor="b"/>
                </a:tc>
                <a:extLst>
                  <a:ext uri="{0D108BD9-81ED-4DB2-BD59-A6C34878D82A}">
                    <a16:rowId xmlns:a16="http://schemas.microsoft.com/office/drawing/2014/main" val="2107143935"/>
                  </a:ext>
                </a:extLst>
              </a:tr>
              <a:tr h="283230">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03</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電腦輔助機械製圖</a:t>
                      </a: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電圖三</a:t>
                      </a: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蔡承陽</a:t>
                      </a:r>
                    </a:p>
                  </a:txBody>
                  <a:tcPr marL="17780" marR="17780" marT="0" marB="0"/>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陳治融</a:t>
                      </a:r>
                    </a:p>
                  </a:txBody>
                  <a:tcPr marL="17780" marR="17780" marT="0" marB="0" anchor="b"/>
                </a:tc>
                <a:extLst>
                  <a:ext uri="{0D108BD9-81ED-4DB2-BD59-A6C34878D82A}">
                    <a16:rowId xmlns:a16="http://schemas.microsoft.com/office/drawing/2014/main" val="2946129194"/>
                  </a:ext>
                </a:extLst>
              </a:tr>
              <a:tr h="283230">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3</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04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機械製圖</a:t>
                      </a: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電圖三</a:t>
                      </a:r>
                      <a:r>
                        <a:rPr lang="en-US" sz="1800" kern="100">
                          <a:effectLst/>
                          <a:latin typeface="Arial" panose="020B0604020202020204" pitchFamily="34" charset="0"/>
                          <a:ea typeface="標楷體" panose="03000509000000000000" pitchFamily="65" charset="-120"/>
                          <a:cs typeface="Arial" panose="020B0604020202020204" pitchFamily="34" charset="0"/>
                        </a:rPr>
                        <a:t>1</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黃苙宇</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吳冠麗</a:t>
                      </a:r>
                    </a:p>
                  </a:txBody>
                  <a:tcPr marL="17780" marR="17780" marT="0" marB="0" anchor="b"/>
                </a:tc>
                <a:extLst>
                  <a:ext uri="{0D108BD9-81ED-4DB2-BD59-A6C34878D82A}">
                    <a16:rowId xmlns:a16="http://schemas.microsoft.com/office/drawing/2014/main" val="2904084003"/>
                  </a:ext>
                </a:extLst>
              </a:tr>
              <a:tr h="283230">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13</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鉗工</a:t>
                      </a:r>
                    </a:p>
                  </a:txBody>
                  <a:tcPr marL="17780" marR="177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機械三</a:t>
                      </a:r>
                      <a:r>
                        <a:rPr lang="en-US" sz="1800" kern="100" dirty="0">
                          <a:effectLst/>
                          <a:latin typeface="Arial" panose="020B0604020202020204" pitchFamily="34" charset="0"/>
                          <a:ea typeface="標楷體" panose="03000509000000000000" pitchFamily="65" charset="-120"/>
                          <a:cs typeface="Arial" panose="020B0604020202020204" pitchFamily="34" charset="0"/>
                        </a:rPr>
                        <a:t>3</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吳信哲</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曾志賢</a:t>
                      </a:r>
                    </a:p>
                  </a:txBody>
                  <a:tcPr marL="17780" marR="17780" marT="0" marB="0" anchor="b"/>
                </a:tc>
                <a:extLst>
                  <a:ext uri="{0D108BD9-81ED-4DB2-BD59-A6C34878D82A}">
                    <a16:rowId xmlns:a16="http://schemas.microsoft.com/office/drawing/2014/main" val="955161152"/>
                  </a:ext>
                </a:extLst>
              </a:tr>
              <a:tr h="283230">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5</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車床</a:t>
                      </a: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機械三</a:t>
                      </a:r>
                      <a:r>
                        <a:rPr lang="en-US" sz="1800" kern="100">
                          <a:effectLst/>
                          <a:latin typeface="Arial" panose="020B0604020202020204" pitchFamily="34" charset="0"/>
                          <a:ea typeface="標楷體" panose="03000509000000000000" pitchFamily="65" charset="-120"/>
                          <a:cs typeface="Arial" panose="020B0604020202020204" pitchFamily="34" charset="0"/>
                        </a:rPr>
                        <a:t>3</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簡群祐</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謝曜聰</a:t>
                      </a:r>
                    </a:p>
                  </a:txBody>
                  <a:tcPr marL="17780" marR="17780" marT="0" marB="0" anchor="b"/>
                </a:tc>
                <a:extLst>
                  <a:ext uri="{0D108BD9-81ED-4DB2-BD59-A6C34878D82A}">
                    <a16:rowId xmlns:a16="http://schemas.microsoft.com/office/drawing/2014/main" val="1483580991"/>
                  </a:ext>
                </a:extLst>
              </a:tr>
              <a:tr h="283230">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6</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18</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室內空間設計</a:t>
                      </a: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室設三</a:t>
                      </a: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方怡瑾</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郭承儀</a:t>
                      </a:r>
                    </a:p>
                  </a:txBody>
                  <a:tcPr marL="17780" marR="17780" marT="0" marB="0" anchor="b"/>
                </a:tc>
                <a:extLst>
                  <a:ext uri="{0D108BD9-81ED-4DB2-BD59-A6C34878D82A}">
                    <a16:rowId xmlns:a16="http://schemas.microsoft.com/office/drawing/2014/main" val="4292383495"/>
                  </a:ext>
                </a:extLst>
              </a:tr>
              <a:tr h="283230">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7</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25</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家具木工</a:t>
                      </a: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家設三</a:t>
                      </a:r>
                      <a:r>
                        <a:rPr lang="en-US" sz="1800" kern="100">
                          <a:effectLst/>
                          <a:latin typeface="Arial" panose="020B0604020202020204" pitchFamily="34" charset="0"/>
                          <a:ea typeface="標楷體" panose="03000509000000000000" pitchFamily="65" charset="-120"/>
                          <a:cs typeface="Arial" panose="020B0604020202020204" pitchFamily="34" charset="0"/>
                        </a:rPr>
                        <a:t>1</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謝宏楷</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張耿輔</a:t>
                      </a:r>
                    </a:p>
                  </a:txBody>
                  <a:tcPr marL="17780" marR="17780" marT="0" marB="0" anchor="b"/>
                </a:tc>
                <a:extLst>
                  <a:ext uri="{0D108BD9-81ED-4DB2-BD59-A6C34878D82A}">
                    <a16:rowId xmlns:a16="http://schemas.microsoft.com/office/drawing/2014/main" val="3449355088"/>
                  </a:ext>
                </a:extLst>
              </a:tr>
              <a:tr h="283230">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8</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29</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機器手臂技術</a:t>
                      </a: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電圖三</a:t>
                      </a: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陳鈺靆</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曾睿紘</a:t>
                      </a:r>
                    </a:p>
                  </a:txBody>
                  <a:tcPr marL="17780" marR="17780" marT="0" marB="0" anchor="b"/>
                </a:tc>
                <a:extLst>
                  <a:ext uri="{0D108BD9-81ED-4DB2-BD59-A6C34878D82A}">
                    <a16:rowId xmlns:a16="http://schemas.microsoft.com/office/drawing/2014/main" val="7655780"/>
                  </a:ext>
                </a:extLst>
              </a:tr>
              <a:tr h="283230">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9</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29</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機器手臂技術</a:t>
                      </a: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電圖三</a:t>
                      </a: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謝蓮山</a:t>
                      </a:r>
                    </a:p>
                  </a:txBody>
                  <a:tcPr marL="17780" marR="17780" marT="0" marB="0"/>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吳冠麗</a:t>
                      </a:r>
                    </a:p>
                  </a:txBody>
                  <a:tcPr marL="17780" marR="17780" marT="0" marB="0" anchor="b"/>
                </a:tc>
                <a:extLst>
                  <a:ext uri="{0D108BD9-81ED-4DB2-BD59-A6C34878D82A}">
                    <a16:rowId xmlns:a16="http://schemas.microsoft.com/office/drawing/2014/main" val="2328449392"/>
                  </a:ext>
                </a:extLst>
              </a:tr>
            </a:tbl>
          </a:graphicData>
        </a:graphic>
      </p:graphicFrame>
    </p:spTree>
    <p:extLst>
      <p:ext uri="{BB962C8B-B14F-4D97-AF65-F5344CB8AC3E}">
        <p14:creationId xmlns:p14="http://schemas.microsoft.com/office/powerpoint/2010/main" val="507970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894322"/>
            <a:ext cx="10652051" cy="560615"/>
          </a:xfrm>
        </p:spPr>
        <p:txBody>
          <a:bodyPr>
            <a:noAutofit/>
          </a:bodyPr>
          <a:lstStyle/>
          <a:p>
            <a:pPr>
              <a:buFont typeface="Wingdings" panose="05000000000000000000" pitchFamily="2" charset="2"/>
              <a:buChar char="l"/>
            </a:pPr>
            <a:r>
              <a:rPr lang="zh-TW" altLang="zh-TW" b="1" dirty="0"/>
              <a:t>全國高級中等學校工、商業類科學生技藝競賽相關事宜</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769975" y="1483845"/>
            <a:ext cx="10881698" cy="3970318"/>
          </a:xfrm>
          <a:prstGeom prst="rect">
            <a:avLst/>
          </a:prstGeom>
        </p:spPr>
        <p:txBody>
          <a:bodyPr wrap="square">
            <a:spAutoFit/>
          </a:bodyPr>
          <a:lstStyle/>
          <a:p>
            <a:pPr marL="457200" indent="-457200">
              <a:buFont typeface="Wingdings" panose="05000000000000000000" pitchFamily="2" charset="2"/>
              <a:buChar char="Ø"/>
            </a:pPr>
            <a:r>
              <a:rPr lang="zh-TW" altLang="zh-TW" sz="2800" dirty="0">
                <a:latin typeface="微軟正黑體" panose="020B0604030504040204" pitchFamily="34" charset="-120"/>
                <a:ea typeface="微軟正黑體" panose="020B0604030504040204" pitchFamily="34" charset="-120"/>
                <a:cs typeface="Arial" panose="020B0604020202020204" pitchFamily="34" charset="0"/>
              </a:rPr>
              <a:t>選手密集訓練及競賽期間，</a:t>
            </a:r>
            <a:endParaRPr lang="en-US" altLang="zh-TW" sz="2800" dirty="0">
              <a:latin typeface="微軟正黑體" panose="020B0604030504040204" pitchFamily="34" charset="-120"/>
              <a:ea typeface="微軟正黑體" panose="020B0604030504040204" pitchFamily="34" charset="-120"/>
              <a:cs typeface="Arial" panose="020B0604020202020204" pitchFamily="34" charset="0"/>
            </a:endParaRPr>
          </a:p>
          <a:p>
            <a:pPr marL="457200" indent="-457200">
              <a:buFont typeface="Wingdings" panose="05000000000000000000" pitchFamily="2" charset="2"/>
              <a:buChar char="Ø"/>
            </a:pPr>
            <a:r>
              <a:rPr lang="zh-TW" altLang="zh-TW" sz="28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家事類</a:t>
            </a:r>
            <a:r>
              <a:rPr lang="zh-TW" altLang="zh-TW" sz="2800" dirty="0">
                <a:latin typeface="微軟正黑體" panose="020B0604030504040204" pitchFamily="34" charset="-120"/>
                <a:ea typeface="微軟正黑體" panose="020B0604030504040204" pitchFamily="34" charset="-120"/>
                <a:cs typeface="Arial" panose="020B0604020202020204" pitchFamily="34" charset="0"/>
              </a:rPr>
              <a:t>選手第一次定期評量不參加，第二次定期評量佔學期成績百分比調整至</a:t>
            </a:r>
            <a:r>
              <a:rPr lang="en-US" altLang="zh-TW" sz="2800" dirty="0">
                <a:latin typeface="微軟正黑體" panose="020B0604030504040204" pitchFamily="34" charset="-120"/>
                <a:ea typeface="微軟正黑體" panose="020B0604030504040204" pitchFamily="34" charset="-120"/>
                <a:cs typeface="Arial" panose="020B0604020202020204" pitchFamily="34" charset="0"/>
              </a:rPr>
              <a:t>40% </a:t>
            </a:r>
            <a:r>
              <a:rPr lang="zh-TW" altLang="zh-TW" sz="2800" dirty="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800" dirty="0">
              <a:latin typeface="微軟正黑體" panose="020B0604030504040204" pitchFamily="34" charset="-120"/>
              <a:ea typeface="微軟正黑體" panose="020B0604030504040204" pitchFamily="34" charset="-120"/>
              <a:cs typeface="Arial" panose="020B0604020202020204" pitchFamily="34" charset="0"/>
            </a:endParaRPr>
          </a:p>
          <a:p>
            <a:pPr marL="457200" indent="-457200">
              <a:buFont typeface="Wingdings" panose="05000000000000000000" pitchFamily="2" charset="2"/>
              <a:buChar char="Ø"/>
            </a:pPr>
            <a:r>
              <a:rPr lang="zh-TW" altLang="zh-TW" sz="28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工業類及商業類</a:t>
            </a:r>
            <a:r>
              <a:rPr lang="zh-TW" altLang="zh-TW" sz="2800" dirty="0">
                <a:latin typeface="微軟正黑體" panose="020B0604030504040204" pitchFamily="34" charset="-120"/>
                <a:ea typeface="微軟正黑體" panose="020B0604030504040204" pitchFamily="34" charset="-120"/>
                <a:cs typeface="Arial" panose="020B0604020202020204" pitchFamily="34" charset="0"/>
              </a:rPr>
              <a:t>選手兩次定期評量成績擇優登錄，第一次定期評量必須參加，第二次定期評量選手斟酌參加考試，缺考科目，以第一次定期評量成績登錄，有參加考試科目成績以兩次定期評量成績擇優登錄，兩次定期評量佔學期成績百分比不變。</a:t>
            </a:r>
          </a:p>
          <a:p>
            <a:pPr marL="457200" indent="-457200">
              <a:buFont typeface="Wingdings" panose="05000000000000000000" pitchFamily="2" charset="2"/>
              <a:buChar char="Ø"/>
            </a:pPr>
            <a:r>
              <a:rPr lang="en-US" altLang="zh-TW" sz="28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zh-TW" sz="28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學分之科目若兩次定期評量只考一次，該科目該次定期評量必須參加。</a:t>
            </a:r>
            <a:endParaRPr lang="zh-TW" altLang="zh-TW" sz="4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280207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113111"/>
            <a:ext cx="10652051" cy="560615"/>
          </a:xfrm>
        </p:spPr>
        <p:txBody>
          <a:bodyPr>
            <a:noAutofit/>
          </a:bodyPr>
          <a:lstStyle/>
          <a:p>
            <a:pPr>
              <a:buFont typeface="Wingdings" panose="05000000000000000000" pitchFamily="2" charset="2"/>
              <a:buChar char="l"/>
            </a:pPr>
            <a:r>
              <a:rPr lang="zh-TW" altLang="en-US" sz="3200" dirty="0"/>
              <a:t>專題實作競賽</a:t>
            </a:r>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694823" y="1921423"/>
            <a:ext cx="10258242" cy="2677656"/>
          </a:xfrm>
          <a:prstGeom prst="rect">
            <a:avLst/>
          </a:prstGeom>
        </p:spPr>
        <p:txBody>
          <a:bodyPr wrap="square">
            <a:spAutoFit/>
          </a:bodyPr>
          <a:lstStyle/>
          <a:p>
            <a:pPr marL="285750" indent="-285750">
              <a:buFont typeface="Wingdings" panose="05000000000000000000" pitchFamily="2" charset="2"/>
              <a:buChar char="Ø"/>
            </a:pPr>
            <a:r>
              <a:rPr lang="en-US" altLang="zh-TW" sz="2800" kern="100" dirty="0">
                <a:latin typeface="Arial" panose="020B0604020202020204" pitchFamily="34" charset="0"/>
                <a:ea typeface="標楷體" panose="03000509000000000000" pitchFamily="65" charset="-120"/>
                <a:cs typeface="Arial" panose="020B0604020202020204" pitchFamily="34" charset="0"/>
              </a:rPr>
              <a:t>114</a:t>
            </a:r>
            <a:r>
              <a:rPr lang="zh-TW" altLang="en-US" sz="2800" kern="100" dirty="0">
                <a:latin typeface="Arial" panose="020B0604020202020204" pitchFamily="34" charset="0"/>
                <a:ea typeface="標楷體" panose="03000509000000000000" pitchFamily="65" charset="-120"/>
                <a:cs typeface="Arial" panose="020B0604020202020204" pitchFamily="34" charset="0"/>
              </a:rPr>
              <a:t>年度本校共計薦送</a:t>
            </a:r>
            <a:r>
              <a:rPr lang="en-US" altLang="zh-TW" sz="2800" b="1" kern="100" dirty="0">
                <a:solidFill>
                  <a:srgbClr val="FF0000"/>
                </a:solidFill>
                <a:latin typeface="Arial" panose="020B0604020202020204" pitchFamily="34" charset="0"/>
                <a:ea typeface="標楷體" panose="03000509000000000000" pitchFamily="65" charset="-120"/>
                <a:cs typeface="Arial" panose="020B0604020202020204" pitchFamily="34" charset="0"/>
              </a:rPr>
              <a:t>15</a:t>
            </a:r>
            <a:r>
              <a:rPr lang="zh-TW" altLang="en-US" sz="2800" b="1" kern="100" dirty="0">
                <a:solidFill>
                  <a:srgbClr val="FF0000"/>
                </a:solidFill>
                <a:latin typeface="Arial" panose="020B0604020202020204" pitchFamily="34" charset="0"/>
                <a:ea typeface="標楷體" panose="03000509000000000000" pitchFamily="65" charset="-120"/>
                <a:cs typeface="Arial" panose="020B0604020202020204" pitchFamily="34" charset="0"/>
              </a:rPr>
              <a:t>組作品</a:t>
            </a:r>
            <a:r>
              <a:rPr lang="en-US" altLang="zh-TW" sz="2800" kern="100" dirty="0">
                <a:latin typeface="Arial" panose="020B0604020202020204" pitchFamily="34" charset="0"/>
                <a:ea typeface="標楷體" panose="03000509000000000000" pitchFamily="65" charset="-120"/>
                <a:cs typeface="Arial" panose="020B0604020202020204" pitchFamily="34" charset="0"/>
              </a:rPr>
              <a:t>(</a:t>
            </a:r>
            <a:r>
              <a:rPr lang="zh-TW" altLang="en-US" sz="2800" kern="100" dirty="0">
                <a:latin typeface="Arial" panose="020B0604020202020204" pitchFamily="34" charset="0"/>
                <a:ea typeface="標楷體" panose="03000509000000000000" pitchFamily="65" charset="-120"/>
                <a:cs typeface="Arial" panose="020B0604020202020204" pitchFamily="34" charset="0"/>
              </a:rPr>
              <a:t>創意</a:t>
            </a:r>
            <a:r>
              <a:rPr lang="en-US" altLang="zh-TW" sz="2800" kern="100" dirty="0">
                <a:latin typeface="Arial" panose="020B0604020202020204" pitchFamily="34" charset="0"/>
                <a:ea typeface="標楷體" panose="03000509000000000000" pitchFamily="65" charset="-120"/>
                <a:cs typeface="Arial" panose="020B0604020202020204" pitchFamily="34" charset="0"/>
              </a:rPr>
              <a:t>10</a:t>
            </a:r>
            <a:r>
              <a:rPr lang="zh-TW" altLang="en-US" sz="2800" kern="100" dirty="0">
                <a:latin typeface="Arial" panose="020B0604020202020204" pitchFamily="34" charset="0"/>
                <a:ea typeface="標楷體" panose="03000509000000000000" pitchFamily="65" charset="-120"/>
                <a:cs typeface="Arial" panose="020B0604020202020204" pitchFamily="34" charset="0"/>
              </a:rPr>
              <a:t>組、專題</a:t>
            </a:r>
            <a:r>
              <a:rPr lang="en-US" altLang="zh-TW" sz="2800" kern="100" dirty="0">
                <a:latin typeface="Arial" panose="020B0604020202020204" pitchFamily="34" charset="0"/>
                <a:ea typeface="標楷體" panose="03000509000000000000" pitchFamily="65" charset="-120"/>
                <a:cs typeface="Arial" panose="020B0604020202020204" pitchFamily="34" charset="0"/>
              </a:rPr>
              <a:t>5</a:t>
            </a:r>
            <a:r>
              <a:rPr lang="zh-TW" altLang="en-US" sz="2800" kern="100" dirty="0">
                <a:latin typeface="Arial" panose="020B0604020202020204" pitchFamily="34" charset="0"/>
                <a:ea typeface="標楷體" panose="03000509000000000000" pitchFamily="65" charset="-120"/>
                <a:cs typeface="Arial" panose="020B0604020202020204" pitchFamily="34" charset="0"/>
              </a:rPr>
              <a:t>組</a:t>
            </a:r>
            <a:r>
              <a:rPr lang="en-US" altLang="zh-TW" sz="2800" kern="100" dirty="0">
                <a:latin typeface="Arial" panose="020B0604020202020204" pitchFamily="34" charset="0"/>
                <a:ea typeface="標楷體" panose="03000509000000000000" pitchFamily="65" charset="-120"/>
                <a:cs typeface="Arial" panose="020B0604020202020204" pitchFamily="34" charset="0"/>
              </a:rPr>
              <a:t>)</a:t>
            </a:r>
            <a:r>
              <a:rPr lang="zh-TW" altLang="en-US" sz="2800" kern="100" dirty="0">
                <a:latin typeface="Arial" panose="020B0604020202020204" pitchFamily="34" charset="0"/>
                <a:ea typeface="標楷體" panose="03000509000000000000" pitchFamily="65" charset="-120"/>
                <a:cs typeface="Arial" panose="020B0604020202020204" pitchFamily="34" charset="0"/>
              </a:rPr>
              <a:t>參賽。商管群薦送創意組</a:t>
            </a:r>
            <a:r>
              <a:rPr lang="en-US" altLang="zh-TW" sz="2800" kern="100" dirty="0">
                <a:latin typeface="Arial" panose="020B0604020202020204" pitchFamily="34" charset="0"/>
                <a:ea typeface="標楷體" panose="03000509000000000000" pitchFamily="65" charset="-120"/>
                <a:cs typeface="Arial" panose="020B0604020202020204" pitchFamily="34" charset="0"/>
              </a:rPr>
              <a:t>3</a:t>
            </a:r>
            <a:r>
              <a:rPr lang="zh-TW" altLang="en-US" sz="2800" kern="100" dirty="0">
                <a:latin typeface="Arial" panose="020B0604020202020204" pitchFamily="34" charset="0"/>
                <a:ea typeface="標楷體" panose="03000509000000000000" pitchFamily="65" charset="-120"/>
                <a:cs typeface="Arial" panose="020B0604020202020204" pitchFamily="34" charset="0"/>
              </a:rPr>
              <a:t>組</a:t>
            </a:r>
            <a:r>
              <a:rPr lang="en-US" altLang="zh-TW" sz="2800" kern="100" dirty="0">
                <a:latin typeface="Arial" panose="020B0604020202020204" pitchFamily="34" charset="0"/>
                <a:ea typeface="標楷體" panose="03000509000000000000" pitchFamily="65" charset="-120"/>
                <a:cs typeface="Arial" panose="020B0604020202020204" pitchFamily="34" charset="0"/>
              </a:rPr>
              <a:t>(</a:t>
            </a:r>
            <a:r>
              <a:rPr lang="zh-TW" altLang="en-US" sz="2800" kern="100" dirty="0">
                <a:latin typeface="Arial" panose="020B0604020202020204" pitchFamily="34" charset="0"/>
                <a:ea typeface="標楷體" panose="03000509000000000000" pitchFamily="65" charset="-120"/>
                <a:cs typeface="Arial" panose="020B0604020202020204" pitchFamily="34" charset="0"/>
              </a:rPr>
              <a:t>跨群</a:t>
            </a:r>
            <a:r>
              <a:rPr lang="en-US" altLang="zh-TW" sz="2800" kern="100" dirty="0">
                <a:latin typeface="Arial" panose="020B0604020202020204" pitchFamily="34" charset="0"/>
                <a:ea typeface="標楷體" panose="03000509000000000000" pitchFamily="65" charset="-120"/>
                <a:cs typeface="Arial" panose="020B0604020202020204" pitchFamily="34" charset="0"/>
              </a:rPr>
              <a:t>)</a:t>
            </a:r>
            <a:r>
              <a:rPr lang="zh-TW" altLang="en-US" sz="2800" kern="100" dirty="0">
                <a:latin typeface="Arial" panose="020B0604020202020204" pitchFamily="34" charset="0"/>
                <a:ea typeface="標楷體" panose="03000509000000000000" pitchFamily="65" charset="-120"/>
                <a:cs typeface="Arial" panose="020B0604020202020204" pitchFamily="34" charset="0"/>
              </a:rPr>
              <a:t>、專題組</a:t>
            </a:r>
            <a:r>
              <a:rPr lang="en-US" altLang="zh-TW" sz="2800" kern="100" dirty="0">
                <a:latin typeface="Arial" panose="020B0604020202020204" pitchFamily="34" charset="0"/>
                <a:ea typeface="標楷體" panose="03000509000000000000" pitchFamily="65" charset="-120"/>
                <a:cs typeface="Arial" panose="020B0604020202020204" pitchFamily="34" charset="0"/>
              </a:rPr>
              <a:t>3</a:t>
            </a:r>
            <a:r>
              <a:rPr lang="zh-TW" altLang="en-US" sz="2800" kern="100" dirty="0">
                <a:latin typeface="Arial" panose="020B0604020202020204" pitchFamily="34" charset="0"/>
                <a:ea typeface="標楷體" panose="03000509000000000000" pitchFamily="65" charset="-120"/>
                <a:cs typeface="Arial" panose="020B0604020202020204" pitchFamily="34" charset="0"/>
              </a:rPr>
              <a:t>組，設計群薦送創意組</a:t>
            </a:r>
            <a:r>
              <a:rPr lang="en-US" altLang="zh-TW" sz="2800" kern="100" dirty="0">
                <a:latin typeface="Arial" panose="020B0604020202020204" pitchFamily="34" charset="0"/>
                <a:ea typeface="標楷體" panose="03000509000000000000" pitchFamily="65" charset="-120"/>
                <a:cs typeface="Arial" panose="020B0604020202020204" pitchFamily="34" charset="0"/>
              </a:rPr>
              <a:t>2</a:t>
            </a:r>
            <a:r>
              <a:rPr lang="zh-TW" altLang="en-US" sz="2800" kern="100" dirty="0">
                <a:latin typeface="Arial" panose="020B0604020202020204" pitchFamily="34" charset="0"/>
                <a:ea typeface="標楷體" panose="03000509000000000000" pitchFamily="65" charset="-120"/>
                <a:cs typeface="Arial" panose="020B0604020202020204" pitchFamily="34" charset="0"/>
              </a:rPr>
              <a:t>組、專題組</a:t>
            </a:r>
            <a:r>
              <a:rPr lang="en-US" altLang="zh-TW" sz="2800" kern="100" dirty="0">
                <a:latin typeface="Arial" panose="020B0604020202020204" pitchFamily="34" charset="0"/>
                <a:ea typeface="標楷體" panose="03000509000000000000" pitchFamily="65" charset="-120"/>
                <a:cs typeface="Arial" panose="020B0604020202020204" pitchFamily="34" charset="0"/>
              </a:rPr>
              <a:t>2</a:t>
            </a:r>
            <a:r>
              <a:rPr lang="zh-TW" altLang="en-US" sz="2800" kern="100" dirty="0">
                <a:latin typeface="Arial" panose="020B0604020202020204" pitchFamily="34" charset="0"/>
                <a:ea typeface="標楷體" panose="03000509000000000000" pitchFamily="65" charset="-120"/>
                <a:cs typeface="Arial" panose="020B0604020202020204" pitchFamily="34" charset="0"/>
              </a:rPr>
              <a:t>組，機械群薦送創意組</a:t>
            </a:r>
            <a:r>
              <a:rPr lang="en-US" altLang="zh-TW" sz="2800" kern="100" dirty="0">
                <a:latin typeface="Arial" panose="020B0604020202020204" pitchFamily="34" charset="0"/>
                <a:ea typeface="標楷體" panose="03000509000000000000" pitchFamily="65" charset="-120"/>
                <a:cs typeface="Arial" panose="020B0604020202020204" pitchFamily="34" charset="0"/>
              </a:rPr>
              <a:t>3</a:t>
            </a:r>
            <a:r>
              <a:rPr lang="zh-TW" altLang="en-US" sz="2800" kern="100" dirty="0">
                <a:latin typeface="Arial" panose="020B0604020202020204" pitchFamily="34" charset="0"/>
                <a:ea typeface="標楷體" panose="03000509000000000000" pitchFamily="65" charset="-120"/>
                <a:cs typeface="Arial" panose="020B0604020202020204" pitchFamily="34" charset="0"/>
              </a:rPr>
              <a:t>組，餐旅群薦送創意組</a:t>
            </a:r>
            <a:r>
              <a:rPr lang="en-US" altLang="zh-TW" sz="2800" kern="100" dirty="0">
                <a:latin typeface="Arial" panose="020B0604020202020204" pitchFamily="34" charset="0"/>
                <a:ea typeface="標楷體" panose="03000509000000000000" pitchFamily="65" charset="-120"/>
                <a:cs typeface="Arial" panose="020B0604020202020204" pitchFamily="34" charset="0"/>
              </a:rPr>
              <a:t>2</a:t>
            </a:r>
            <a:r>
              <a:rPr lang="zh-TW" altLang="en-US" sz="2800" kern="100" dirty="0">
                <a:latin typeface="Arial" panose="020B0604020202020204" pitchFamily="34" charset="0"/>
                <a:ea typeface="標楷體" panose="03000509000000000000" pitchFamily="65" charset="-120"/>
                <a:cs typeface="Arial" panose="020B0604020202020204" pitchFamily="34" charset="0"/>
              </a:rPr>
              <a:t>組。</a:t>
            </a:r>
            <a:endParaRPr lang="en-US" altLang="zh-TW" sz="2800" kern="100" dirty="0">
              <a:latin typeface="Arial" panose="020B0604020202020204" pitchFamily="34" charset="0"/>
              <a:ea typeface="標楷體" panose="03000509000000000000" pitchFamily="65" charset="-120"/>
              <a:cs typeface="Arial" panose="020B0604020202020204" pitchFamily="34" charset="0"/>
            </a:endParaRPr>
          </a:p>
          <a:p>
            <a:pPr marL="285750" indent="-285750">
              <a:buFont typeface="Wingdings" panose="05000000000000000000" pitchFamily="2" charset="2"/>
              <a:buChar char="Ø"/>
            </a:pPr>
            <a:r>
              <a:rPr lang="zh-TW" altLang="zh-TW" sz="2800" kern="100" dirty="0">
                <a:latin typeface="Arial" panose="020B0604020202020204" pitchFamily="34" charset="0"/>
                <a:ea typeface="標楷體" panose="03000509000000000000" pitchFamily="65" charset="-120"/>
                <a:cs typeface="Arial" panose="020B0604020202020204" pitchFamily="34" charset="0"/>
              </a:rPr>
              <a:t>榮獲全國決賽</a:t>
            </a:r>
            <a:r>
              <a:rPr lang="zh-TW" altLang="zh-TW" sz="2800" b="1" kern="100" dirty="0">
                <a:solidFill>
                  <a:srgbClr val="FF0000"/>
                </a:solidFill>
                <a:latin typeface="Arial" panose="020B0604020202020204" pitchFamily="34" charset="0"/>
                <a:ea typeface="標楷體" panose="03000509000000000000" pitchFamily="65" charset="-120"/>
                <a:cs typeface="Arial" panose="020B0604020202020204" pitchFamily="34" charset="0"/>
              </a:rPr>
              <a:t>專題組商業與管理群佳作</a:t>
            </a:r>
            <a:r>
              <a:rPr lang="en-US" altLang="zh-TW" sz="2800" b="1" kern="100" dirty="0">
                <a:solidFill>
                  <a:srgbClr val="FF0000"/>
                </a:solidFill>
                <a:latin typeface="Arial" panose="020B0604020202020204" pitchFamily="34" charset="0"/>
                <a:ea typeface="標楷體" panose="03000509000000000000" pitchFamily="65" charset="-120"/>
                <a:cs typeface="Arial" panose="020B0604020202020204" pitchFamily="34" charset="0"/>
              </a:rPr>
              <a:t>1</a:t>
            </a:r>
            <a:r>
              <a:rPr lang="zh-TW" altLang="zh-TW" sz="2800" b="1" kern="100" dirty="0">
                <a:solidFill>
                  <a:srgbClr val="FF0000"/>
                </a:solidFill>
                <a:latin typeface="Arial" panose="020B0604020202020204" pitchFamily="34" charset="0"/>
                <a:ea typeface="標楷體" panose="03000509000000000000" pitchFamily="65" charset="-120"/>
                <a:cs typeface="Arial" panose="020B0604020202020204" pitchFamily="34" charset="0"/>
              </a:rPr>
              <a:t>件、創意組商業與管理群佳作</a:t>
            </a:r>
            <a:r>
              <a:rPr lang="en-US" altLang="zh-TW" sz="2800" b="1" kern="100" dirty="0">
                <a:solidFill>
                  <a:srgbClr val="FF0000"/>
                </a:solidFill>
                <a:latin typeface="Arial" panose="020B0604020202020204" pitchFamily="34" charset="0"/>
                <a:ea typeface="標楷體" panose="03000509000000000000" pitchFamily="65" charset="-120"/>
                <a:cs typeface="Arial" panose="020B0604020202020204" pitchFamily="34" charset="0"/>
              </a:rPr>
              <a:t>1</a:t>
            </a:r>
            <a:r>
              <a:rPr lang="zh-TW" altLang="zh-TW" sz="2800" b="1" kern="100" dirty="0">
                <a:solidFill>
                  <a:srgbClr val="FF0000"/>
                </a:solidFill>
                <a:latin typeface="Arial" panose="020B0604020202020204" pitchFamily="34" charset="0"/>
                <a:ea typeface="標楷體" panose="03000509000000000000" pitchFamily="65" charset="-120"/>
                <a:cs typeface="Arial" panose="020B0604020202020204" pitchFamily="34" charset="0"/>
              </a:rPr>
              <a:t>件。</a:t>
            </a:r>
          </a:p>
          <a:p>
            <a:pPr marL="285750" indent="-285750">
              <a:buFont typeface="Wingdings" panose="05000000000000000000" pitchFamily="2" charset="2"/>
              <a:buChar char="Ø"/>
            </a:pPr>
            <a:endParaRPr lang="zh-TW" altLang="zh-TW" sz="2800" kern="100" dirty="0">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2914781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4" y="865414"/>
            <a:ext cx="10652051" cy="560615"/>
          </a:xfrm>
        </p:spPr>
        <p:txBody>
          <a:bodyPr>
            <a:noAutofit/>
          </a:bodyPr>
          <a:lstStyle/>
          <a:p>
            <a:pPr>
              <a:buFont typeface="Wingdings" panose="05000000000000000000" pitchFamily="2" charset="2"/>
              <a:buChar char="l"/>
            </a:pPr>
            <a:r>
              <a:rPr lang="zh-TW" altLang="en-US" sz="3200" dirty="0"/>
              <a:t>專題實作競賽</a:t>
            </a:r>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966878" y="1426028"/>
            <a:ext cx="10258242" cy="523220"/>
          </a:xfrm>
          <a:prstGeom prst="rect">
            <a:avLst/>
          </a:prstGeom>
        </p:spPr>
        <p:txBody>
          <a:bodyPr wrap="square">
            <a:spAutoFit/>
          </a:bodyPr>
          <a:lstStyle/>
          <a:p>
            <a:pPr marL="285750" indent="-285750">
              <a:buFont typeface="Wingdings" panose="05000000000000000000" pitchFamily="2" charset="2"/>
              <a:buChar char="Ø"/>
            </a:pPr>
            <a:r>
              <a:rPr lang="en-US" altLang="zh-TW" sz="2800" kern="100" dirty="0">
                <a:latin typeface="Arial" panose="020B0604020202020204" pitchFamily="34" charset="0"/>
                <a:ea typeface="標楷體" panose="03000509000000000000" pitchFamily="65" charset="-120"/>
                <a:cs typeface="Arial" panose="020B0604020202020204" pitchFamily="34" charset="0"/>
              </a:rPr>
              <a:t>115</a:t>
            </a:r>
            <a:r>
              <a:rPr lang="zh-TW" altLang="en-US" sz="2800" kern="100" dirty="0">
                <a:latin typeface="Arial" panose="020B0604020202020204" pitchFamily="34" charset="0"/>
                <a:ea typeface="標楷體" panose="03000509000000000000" pitchFamily="65" charset="-120"/>
                <a:cs typeface="Arial" panose="020B0604020202020204" pitchFamily="34" charset="0"/>
              </a:rPr>
              <a:t>年度本校預定日程</a:t>
            </a:r>
            <a:endParaRPr lang="zh-TW" altLang="zh-TW" sz="2800" kern="100" dirty="0">
              <a:latin typeface="Arial" panose="020B0604020202020204" pitchFamily="34" charset="0"/>
              <a:ea typeface="標楷體" panose="03000509000000000000" pitchFamily="65" charset="-120"/>
              <a:cs typeface="Arial" panose="020B0604020202020204" pitchFamily="34" charset="0"/>
            </a:endParaRPr>
          </a:p>
        </p:txBody>
      </p:sp>
      <p:sp>
        <p:nvSpPr>
          <p:cNvPr id="4" name="矩形 3">
            <a:extLst>
              <a:ext uri="{FF2B5EF4-FFF2-40B4-BE49-F238E27FC236}">
                <a16:creationId xmlns:a16="http://schemas.microsoft.com/office/drawing/2014/main" id="{112FCFD0-4CF4-4E93-A4ED-C5C798093608}"/>
              </a:ext>
            </a:extLst>
          </p:cNvPr>
          <p:cNvSpPr/>
          <p:nvPr/>
        </p:nvSpPr>
        <p:spPr>
          <a:xfrm>
            <a:off x="769974" y="1986643"/>
            <a:ext cx="10826281" cy="4493538"/>
          </a:xfrm>
          <a:prstGeom prst="rect">
            <a:avLst/>
          </a:prstGeom>
        </p:spPr>
        <p:txBody>
          <a:bodyPr wrap="square">
            <a:spAutoFit/>
          </a:bodyPr>
          <a:lstStyle/>
          <a:p>
            <a:pPr marL="457200" indent="-457200">
              <a:buSzPts val="1200"/>
              <a:buFont typeface="Wingdings" panose="05000000000000000000" pitchFamily="2" charset="2"/>
              <a:buChar char="u"/>
              <a:tabLst>
                <a:tab pos="685800" algn="l"/>
                <a:tab pos="2735580" algn="l"/>
              </a:tabLst>
            </a:pPr>
            <a:r>
              <a:rPr lang="zh-TW" altLang="zh-TW" sz="2600" kern="100" dirty="0">
                <a:solidFill>
                  <a:srgbClr val="000000"/>
                </a:solidFill>
                <a:latin typeface="Arial" panose="020B0604020202020204" pitchFamily="34" charset="0"/>
                <a:ea typeface="標楷體" panose="03000509000000000000" pitchFamily="65" charset="-120"/>
              </a:rPr>
              <a:t>依「本校學生專題暨創意製作競賽實施要點」，各科開設專題製作課程班級，</a:t>
            </a:r>
            <a:r>
              <a:rPr lang="zh-TW" altLang="zh-TW" sz="2600" kern="100" dirty="0">
                <a:solidFill>
                  <a:srgbClr val="FF0000"/>
                </a:solidFill>
                <a:latin typeface="Arial" panose="020B0604020202020204" pitchFamily="34" charset="0"/>
                <a:ea typeface="標楷體" panose="03000509000000000000" pitchFamily="65" charset="-120"/>
              </a:rPr>
              <a:t>每班至少須報名二件。</a:t>
            </a:r>
          </a:p>
          <a:p>
            <a:pPr marL="457200" lvl="0" indent="-457200">
              <a:spcAft>
                <a:spcPts val="0"/>
              </a:spcAft>
              <a:buSzPts val="1200"/>
              <a:buFont typeface="Wingdings" panose="05000000000000000000" pitchFamily="2" charset="2"/>
              <a:buChar char="u"/>
              <a:tabLst>
                <a:tab pos="685800" algn="l"/>
                <a:tab pos="2735580" algn="l"/>
              </a:tabLst>
            </a:pPr>
            <a:r>
              <a:rPr lang="en-US" altLang="zh-TW" sz="2600" kern="100" dirty="0">
                <a:latin typeface="Arial" panose="020B0604020202020204" pitchFamily="34" charset="0"/>
                <a:ea typeface="標楷體" panose="03000509000000000000" pitchFamily="65" charset="-120"/>
              </a:rPr>
              <a:t>115</a:t>
            </a:r>
            <a:r>
              <a:rPr lang="zh-TW" altLang="zh-TW" sz="2600" kern="100" dirty="0">
                <a:latin typeface="Arial" panose="020B0604020202020204" pitchFamily="34" charset="0"/>
                <a:ea typeface="標楷體" panose="03000509000000000000" pitchFamily="65" charset="-120"/>
                <a:cs typeface="Arial" panose="020B0604020202020204" pitchFamily="34" charset="0"/>
              </a:rPr>
              <a:t>年度專題暨創意製作競賽</a:t>
            </a:r>
            <a:r>
              <a:rPr lang="zh-TW" altLang="zh-TW" sz="2600" kern="100" dirty="0">
                <a:solidFill>
                  <a:srgbClr val="FF0000"/>
                </a:solidFill>
                <a:latin typeface="Arial" panose="020B0604020202020204" pitchFamily="34" charset="0"/>
                <a:ea typeface="標楷體" panose="03000509000000000000" pitchFamily="65" charset="-120"/>
                <a:cs typeface="Arial" panose="020B0604020202020204" pitchFamily="34" charset="0"/>
              </a:rPr>
              <a:t>各科初賽報名及繳件為</a:t>
            </a:r>
            <a:r>
              <a:rPr lang="en-US" altLang="zh-TW" sz="2600" kern="100" dirty="0">
                <a:solidFill>
                  <a:srgbClr val="FF0000"/>
                </a:solidFill>
                <a:latin typeface="Arial" panose="020B0604020202020204" pitchFamily="34" charset="0"/>
                <a:ea typeface="標楷體" panose="03000509000000000000" pitchFamily="65" charset="-120"/>
              </a:rPr>
              <a:t>114</a:t>
            </a:r>
            <a:r>
              <a:rPr lang="zh-TW" altLang="zh-TW" sz="2600" kern="100" dirty="0">
                <a:solidFill>
                  <a:srgbClr val="FF0000"/>
                </a:solidFill>
                <a:latin typeface="Arial" panose="020B0604020202020204" pitchFamily="34" charset="0"/>
                <a:ea typeface="標楷體" panose="03000509000000000000" pitchFamily="65" charset="-120"/>
                <a:cs typeface="Arial" panose="020B0604020202020204" pitchFamily="34" charset="0"/>
              </a:rPr>
              <a:t>年</a:t>
            </a:r>
            <a:r>
              <a:rPr lang="en-US" altLang="zh-TW" sz="2600" kern="100" dirty="0">
                <a:solidFill>
                  <a:srgbClr val="FF0000"/>
                </a:solidFill>
                <a:latin typeface="Arial" panose="020B0604020202020204" pitchFamily="34" charset="0"/>
                <a:ea typeface="標楷體" panose="03000509000000000000" pitchFamily="65" charset="-120"/>
              </a:rPr>
              <a:t>12</a:t>
            </a:r>
            <a:r>
              <a:rPr lang="zh-TW" altLang="zh-TW" sz="2600" kern="100" dirty="0">
                <a:solidFill>
                  <a:srgbClr val="FF0000"/>
                </a:solidFill>
                <a:latin typeface="Arial" panose="020B0604020202020204" pitchFamily="34" charset="0"/>
                <a:ea typeface="標楷體" panose="03000509000000000000" pitchFamily="65" charset="-120"/>
                <a:cs typeface="Arial" panose="020B0604020202020204" pitchFamily="34" charset="0"/>
              </a:rPr>
              <a:t>月上旬</a:t>
            </a:r>
            <a:r>
              <a:rPr lang="zh-TW" altLang="zh-TW" sz="2600" kern="100" dirty="0">
                <a:latin typeface="Arial" panose="020B0604020202020204" pitchFamily="34" charset="0"/>
                <a:ea typeface="標楷體" panose="03000509000000000000" pitchFamily="65" charset="-120"/>
                <a:cs typeface="Arial" panose="020B0604020202020204" pitchFamily="34" charset="0"/>
              </a:rPr>
              <a:t>。</a:t>
            </a:r>
            <a:endParaRPr lang="zh-TW" altLang="zh-TW" sz="2600" kern="100" dirty="0">
              <a:latin typeface="Times New Roman" panose="02020603050405020304" pitchFamily="18" charset="0"/>
              <a:ea typeface="標楷體" panose="03000509000000000000" pitchFamily="65" charset="-120"/>
            </a:endParaRPr>
          </a:p>
          <a:p>
            <a:pPr marL="457200" lvl="0" indent="-457200">
              <a:spcAft>
                <a:spcPts val="0"/>
              </a:spcAft>
              <a:buSzPts val="1200"/>
              <a:buFont typeface="Wingdings" panose="05000000000000000000" pitchFamily="2" charset="2"/>
              <a:buChar char="u"/>
              <a:tabLst>
                <a:tab pos="685800" algn="l"/>
                <a:tab pos="2735580" algn="l"/>
              </a:tabLst>
            </a:pPr>
            <a:r>
              <a:rPr lang="en-US" altLang="zh-TW" sz="2600" kern="100" dirty="0">
                <a:latin typeface="Arial" panose="020B0604020202020204" pitchFamily="34" charset="0"/>
                <a:ea typeface="標楷體" panose="03000509000000000000" pitchFamily="65" charset="-120"/>
              </a:rPr>
              <a:t>114</a:t>
            </a:r>
            <a:r>
              <a:rPr lang="zh-TW" altLang="zh-TW" sz="2600" kern="100" dirty="0">
                <a:latin typeface="Arial" panose="020B0604020202020204" pitchFamily="34" charset="0"/>
                <a:ea typeface="標楷體" panose="03000509000000000000" pitchFamily="65" charset="-120"/>
              </a:rPr>
              <a:t>年</a:t>
            </a:r>
            <a:r>
              <a:rPr lang="en-US" altLang="zh-TW" sz="2600" kern="100" dirty="0">
                <a:latin typeface="Arial" panose="020B0604020202020204" pitchFamily="34" charset="0"/>
                <a:ea typeface="標楷體" panose="03000509000000000000" pitchFamily="65" charset="-120"/>
              </a:rPr>
              <a:t>12</a:t>
            </a:r>
            <a:r>
              <a:rPr lang="zh-TW" altLang="zh-TW" sz="2600" kern="100" dirty="0">
                <a:latin typeface="Arial" panose="020B0604020202020204" pitchFamily="34" charset="0"/>
                <a:ea typeface="標楷體" panose="03000509000000000000" pitchFamily="65" charset="-120"/>
              </a:rPr>
              <a:t>月下旬辦理各科初賽</a:t>
            </a:r>
            <a:r>
              <a:rPr lang="en-US" altLang="zh-TW" sz="2600" kern="100" dirty="0">
                <a:latin typeface="Arial" panose="020B0604020202020204" pitchFamily="34" charset="0"/>
                <a:ea typeface="標楷體" panose="03000509000000000000" pitchFamily="65" charset="-120"/>
              </a:rPr>
              <a:t>(</a:t>
            </a:r>
            <a:r>
              <a:rPr lang="zh-TW" altLang="zh-TW" sz="2600" kern="100" dirty="0">
                <a:latin typeface="Arial" panose="020B0604020202020204" pitchFamily="34" charset="0"/>
                <a:ea typeface="標楷體" panose="03000509000000000000" pitchFamily="65" charset="-120"/>
              </a:rPr>
              <a:t>由科遴聘科內教師擔任評審</a:t>
            </a:r>
            <a:r>
              <a:rPr lang="en-US" altLang="zh-TW" sz="2600" kern="100" dirty="0">
                <a:latin typeface="Arial" panose="020B0604020202020204" pitchFamily="34" charset="0"/>
                <a:ea typeface="標楷體" panose="03000509000000000000" pitchFamily="65" charset="-120"/>
              </a:rPr>
              <a:t>)</a:t>
            </a:r>
            <a:r>
              <a:rPr lang="zh-TW" altLang="zh-TW" sz="2600" kern="100" dirty="0">
                <a:latin typeface="Arial" panose="020B0604020202020204" pitchFamily="34" charset="0"/>
                <a:ea typeface="標楷體" panose="03000509000000000000" pitchFamily="65" charset="-120"/>
              </a:rPr>
              <a:t>，遴選優秀作品送實習處參加實習處辦理各群校內初賽。</a:t>
            </a:r>
          </a:p>
          <a:p>
            <a:pPr marL="457200" lvl="0" indent="-457200">
              <a:spcAft>
                <a:spcPts val="0"/>
              </a:spcAft>
              <a:buSzPts val="1200"/>
              <a:buFont typeface="Wingdings" panose="05000000000000000000" pitchFamily="2" charset="2"/>
              <a:buChar char="u"/>
              <a:tabLst>
                <a:tab pos="685800" algn="l"/>
                <a:tab pos="2735580" algn="l"/>
              </a:tabLst>
            </a:pPr>
            <a:r>
              <a:rPr lang="en-US" altLang="zh-TW" sz="2600" kern="100" dirty="0">
                <a:latin typeface="Arial" panose="020B0604020202020204" pitchFamily="34" charset="0"/>
                <a:ea typeface="標楷體" panose="03000509000000000000" pitchFamily="65" charset="-120"/>
              </a:rPr>
              <a:t>115</a:t>
            </a:r>
            <a:r>
              <a:rPr lang="zh-TW" altLang="zh-TW" sz="2600" kern="100" dirty="0">
                <a:latin typeface="Arial" panose="020B0604020202020204" pitchFamily="34" charset="0"/>
                <a:ea typeface="標楷體" panose="03000509000000000000" pitchFamily="65" charset="-120"/>
              </a:rPr>
              <a:t>年</a:t>
            </a:r>
            <a:r>
              <a:rPr lang="en-US" altLang="zh-TW" sz="2600" kern="100" dirty="0">
                <a:latin typeface="Arial" panose="020B0604020202020204" pitchFamily="34" charset="0"/>
                <a:ea typeface="標楷體" panose="03000509000000000000" pitchFamily="65" charset="-120"/>
              </a:rPr>
              <a:t>1</a:t>
            </a:r>
            <a:r>
              <a:rPr lang="zh-TW" altLang="zh-TW" sz="2600" kern="100" dirty="0">
                <a:latin typeface="Arial" panose="020B0604020202020204" pitchFamily="34" charset="0"/>
                <a:ea typeface="標楷體" panose="03000509000000000000" pitchFamily="65" charset="-120"/>
              </a:rPr>
              <a:t>月辦理各群專題製作校內初賽</a:t>
            </a:r>
            <a:r>
              <a:rPr lang="en-US" altLang="zh-TW" sz="2600" kern="100" dirty="0">
                <a:latin typeface="Arial" panose="020B0604020202020204" pitchFamily="34" charset="0"/>
                <a:ea typeface="標楷體" panose="03000509000000000000" pitchFamily="65" charset="-120"/>
              </a:rPr>
              <a:t>(</a:t>
            </a:r>
            <a:r>
              <a:rPr lang="zh-TW" altLang="zh-TW" sz="2600" kern="100" dirty="0">
                <a:latin typeface="Arial" panose="020B0604020202020204" pitchFamily="34" charset="0"/>
                <a:ea typeface="標楷體" panose="03000509000000000000" pitchFamily="65" charset="-120"/>
              </a:rPr>
              <a:t>由實習處遴聘校外教授擔任評審</a:t>
            </a:r>
            <a:r>
              <a:rPr lang="en-US" altLang="zh-TW" sz="2600" kern="100" dirty="0">
                <a:latin typeface="Arial" panose="020B0604020202020204" pitchFamily="34" charset="0"/>
                <a:ea typeface="標楷體" panose="03000509000000000000" pitchFamily="65" charset="-120"/>
              </a:rPr>
              <a:t>)</a:t>
            </a:r>
            <a:r>
              <a:rPr lang="zh-TW" altLang="zh-TW" sz="2600" kern="100" dirty="0">
                <a:latin typeface="Arial" panose="020B0604020202020204" pitchFamily="34" charset="0"/>
                <a:ea typeface="標楷體" panose="03000509000000000000" pitchFamily="65" charset="-120"/>
              </a:rPr>
              <a:t>。</a:t>
            </a:r>
          </a:p>
          <a:p>
            <a:pPr marL="457200" lvl="0" indent="-457200">
              <a:spcAft>
                <a:spcPts val="0"/>
              </a:spcAft>
              <a:buSzPts val="1200"/>
              <a:buFont typeface="Wingdings" panose="05000000000000000000" pitchFamily="2" charset="2"/>
              <a:buChar char="u"/>
              <a:tabLst>
                <a:tab pos="685800" algn="l"/>
                <a:tab pos="2735580" algn="l"/>
              </a:tabLst>
            </a:pPr>
            <a:r>
              <a:rPr lang="en-US" altLang="zh-TW" sz="2600" kern="100" dirty="0">
                <a:latin typeface="Arial" panose="020B0604020202020204" pitchFamily="34" charset="0"/>
                <a:ea typeface="標楷體" panose="03000509000000000000" pitchFamily="65" charset="-120"/>
              </a:rPr>
              <a:t>115</a:t>
            </a:r>
            <a:r>
              <a:rPr lang="zh-TW" altLang="en-US" sz="2600" kern="100" dirty="0">
                <a:latin typeface="Arial" panose="020B0604020202020204" pitchFamily="34" charset="0"/>
                <a:ea typeface="標楷體" panose="03000509000000000000" pitchFamily="65" charset="-120"/>
              </a:rPr>
              <a:t>年</a:t>
            </a:r>
            <a:r>
              <a:rPr lang="en-US" altLang="zh-TW" sz="2600" kern="100" dirty="0">
                <a:latin typeface="Arial" panose="020B0604020202020204" pitchFamily="34" charset="0"/>
                <a:ea typeface="標楷體" panose="03000509000000000000" pitchFamily="65" charset="-120"/>
              </a:rPr>
              <a:t>1</a:t>
            </a:r>
            <a:r>
              <a:rPr lang="zh-TW" altLang="en-US" sz="2600" kern="100" dirty="0">
                <a:latin typeface="Arial" panose="020B0604020202020204" pitchFamily="34" charset="0"/>
                <a:ea typeface="標楷體" panose="03000509000000000000" pitchFamily="65" charset="-120"/>
              </a:rPr>
              <a:t>月中旬科大教授協助各群初賽優良作品薦送群科中心參加複賽</a:t>
            </a:r>
            <a:endParaRPr lang="en-US" altLang="zh-TW" sz="2600" kern="100" dirty="0">
              <a:latin typeface="Arial" panose="020B0604020202020204" pitchFamily="34" charset="0"/>
              <a:ea typeface="標楷體" panose="03000509000000000000" pitchFamily="65" charset="-120"/>
            </a:endParaRPr>
          </a:p>
          <a:p>
            <a:pPr marL="457200" lvl="0" indent="-457200">
              <a:spcAft>
                <a:spcPts val="0"/>
              </a:spcAft>
              <a:buSzPts val="1200"/>
              <a:buFont typeface="Wingdings" panose="05000000000000000000" pitchFamily="2" charset="2"/>
              <a:buChar char="u"/>
              <a:tabLst>
                <a:tab pos="685800" algn="l"/>
                <a:tab pos="2735580" algn="l"/>
              </a:tabLst>
            </a:pPr>
            <a:r>
              <a:rPr lang="zh-TW" altLang="en-US" sz="2600" kern="100" dirty="0">
                <a:latin typeface="Arial" panose="020B0604020202020204" pitchFamily="34" charset="0"/>
                <a:ea typeface="標楷體" panose="03000509000000000000" pitchFamily="65" charset="-120"/>
              </a:rPr>
              <a:t>各</a:t>
            </a:r>
            <a:r>
              <a:rPr lang="zh-TW" altLang="zh-TW" sz="2600" kern="100" dirty="0">
                <a:latin typeface="Arial" panose="020B0604020202020204" pitchFamily="34" charset="0"/>
                <a:ea typeface="標楷體" panose="03000509000000000000" pitchFamily="65" charset="-120"/>
              </a:rPr>
              <a:t>群</a:t>
            </a:r>
            <a:r>
              <a:rPr lang="en-US" altLang="zh-TW" sz="2600" kern="100" dirty="0">
                <a:latin typeface="Arial" panose="020B0604020202020204" pitchFamily="34" charset="0"/>
                <a:ea typeface="標楷體" panose="03000509000000000000" pitchFamily="65" charset="-120"/>
              </a:rPr>
              <a:t>115</a:t>
            </a:r>
            <a:r>
              <a:rPr lang="zh-TW" altLang="zh-TW" sz="2600" kern="100" dirty="0">
                <a:latin typeface="Arial" panose="020B0604020202020204" pitchFamily="34" charset="0"/>
                <a:ea typeface="標楷體" panose="03000509000000000000" pitchFamily="65" charset="-120"/>
              </a:rPr>
              <a:t>年度專題及創意製作競賽</a:t>
            </a:r>
            <a:r>
              <a:rPr lang="zh-TW" altLang="zh-TW" sz="2600" kern="100" dirty="0">
                <a:solidFill>
                  <a:srgbClr val="FF0000"/>
                </a:solidFill>
                <a:latin typeface="Arial" panose="020B0604020202020204" pitchFamily="34" charset="0"/>
                <a:ea typeface="標楷體" panose="03000509000000000000" pitchFamily="65" charset="-120"/>
              </a:rPr>
              <a:t>複賽預計</a:t>
            </a:r>
            <a:r>
              <a:rPr lang="en-US" altLang="zh-TW" sz="2600" kern="100" dirty="0">
                <a:solidFill>
                  <a:srgbClr val="FF0000"/>
                </a:solidFill>
                <a:latin typeface="Arial" panose="020B0604020202020204" pitchFamily="34" charset="0"/>
                <a:ea typeface="標楷體" panose="03000509000000000000" pitchFamily="65" charset="-120"/>
              </a:rPr>
              <a:t>2</a:t>
            </a:r>
            <a:r>
              <a:rPr lang="zh-TW" altLang="zh-TW" sz="2600" kern="100" dirty="0">
                <a:solidFill>
                  <a:srgbClr val="FF0000"/>
                </a:solidFill>
                <a:latin typeface="Arial" panose="020B0604020202020204" pitchFamily="34" charset="0"/>
                <a:ea typeface="標楷體" panose="03000509000000000000" pitchFamily="65" charset="-120"/>
              </a:rPr>
              <a:t>月份報名</a:t>
            </a:r>
            <a:r>
              <a:rPr lang="zh-TW" altLang="zh-TW" sz="2600" kern="100" dirty="0">
                <a:latin typeface="Arial" panose="020B0604020202020204" pitchFamily="34" charset="0"/>
                <a:ea typeface="標楷體" panose="03000509000000000000" pitchFamily="65" charset="-120"/>
              </a:rPr>
              <a:t>。</a:t>
            </a:r>
          </a:p>
          <a:p>
            <a:pPr marL="457200" lvl="0" indent="-457200">
              <a:spcAft>
                <a:spcPts val="0"/>
              </a:spcAft>
              <a:buSzPts val="1200"/>
              <a:buFont typeface="Wingdings" panose="05000000000000000000" pitchFamily="2" charset="2"/>
              <a:buChar char="u"/>
              <a:tabLst>
                <a:tab pos="685800" algn="l"/>
                <a:tab pos="2735580" algn="l"/>
              </a:tabLst>
            </a:pPr>
            <a:r>
              <a:rPr lang="zh-TW" altLang="zh-TW" sz="2600" kern="100" dirty="0">
                <a:latin typeface="Arial" panose="020B0604020202020204" pitchFamily="34" charset="0"/>
                <a:ea typeface="標楷體" panose="03000509000000000000" pitchFamily="65" charset="-120"/>
              </a:rPr>
              <a:t>各</a:t>
            </a:r>
            <a:r>
              <a:rPr lang="zh-TW" altLang="zh-TW" sz="2600" kern="100" dirty="0">
                <a:latin typeface="Arial" panose="020B0604020202020204" pitchFamily="34" charset="0"/>
                <a:ea typeface="標楷體" panose="03000509000000000000" pitchFamily="65" charset="-120"/>
                <a:cs typeface="Arial" panose="020B0604020202020204" pitchFamily="34" charset="0"/>
              </a:rPr>
              <a:t>群科中心規定</a:t>
            </a:r>
            <a:r>
              <a:rPr lang="zh-TW" altLang="zh-TW" sz="2600" kern="100" dirty="0">
                <a:solidFill>
                  <a:srgbClr val="FF0000"/>
                </a:solidFill>
                <a:latin typeface="Arial" panose="020B0604020202020204" pitchFamily="34" charset="0"/>
                <a:ea typeface="標楷體" panose="03000509000000000000" pitchFamily="65" charset="-120"/>
                <a:cs typeface="Arial" panose="020B0604020202020204" pitchFamily="34" charset="0"/>
              </a:rPr>
              <a:t>各校必須至少繳交作品一件參加複賽</a:t>
            </a:r>
            <a:r>
              <a:rPr lang="zh-TW" altLang="zh-TW" sz="2600" kern="100" dirty="0">
                <a:latin typeface="Arial" panose="020B0604020202020204" pitchFamily="34" charset="0"/>
                <a:ea typeface="標楷體" panose="03000509000000000000" pitchFamily="65" charset="-120"/>
                <a:cs typeface="Arial" panose="020B0604020202020204" pitchFamily="34" charset="0"/>
              </a:rPr>
              <a:t>。</a:t>
            </a:r>
            <a:endParaRPr lang="en-US" altLang="zh-TW" sz="2600" kern="100" dirty="0">
              <a:latin typeface="Arial" panose="020B0604020202020204" pitchFamily="34" charset="0"/>
              <a:ea typeface="標楷體" panose="03000509000000000000" pitchFamily="65" charset="-120"/>
              <a:cs typeface="Arial" panose="020B0604020202020204" pitchFamily="34" charset="0"/>
            </a:endParaRPr>
          </a:p>
          <a:p>
            <a:pPr marL="457200" lvl="0" indent="-457200">
              <a:spcAft>
                <a:spcPts val="0"/>
              </a:spcAft>
              <a:buSzPts val="1200"/>
              <a:buFont typeface="Wingdings" panose="05000000000000000000" pitchFamily="2" charset="2"/>
              <a:buChar char="u"/>
              <a:tabLst>
                <a:tab pos="685800" algn="l"/>
                <a:tab pos="2735580" algn="l"/>
              </a:tabLst>
            </a:pPr>
            <a:r>
              <a:rPr lang="zh-TW" altLang="zh-TW" sz="2600" kern="100" dirty="0">
                <a:solidFill>
                  <a:srgbClr val="000000"/>
                </a:solidFill>
                <a:latin typeface="Arial" panose="020B0604020202020204" pitchFamily="34" charset="0"/>
                <a:ea typeface="標楷體" panose="03000509000000000000" pitchFamily="65" charset="-120"/>
              </a:rPr>
              <a:t>全國專題製作由教育主辦台灣師範大學承辦，各群科中心協辦之競賽，成績優異已列入大專校院加分項目。</a:t>
            </a:r>
          </a:p>
        </p:txBody>
      </p:sp>
    </p:spTree>
    <p:extLst>
      <p:ext uri="{BB962C8B-B14F-4D97-AF65-F5344CB8AC3E}">
        <p14:creationId xmlns:p14="http://schemas.microsoft.com/office/powerpoint/2010/main" val="1414504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113111"/>
            <a:ext cx="10652051" cy="560615"/>
          </a:xfrm>
        </p:spPr>
        <p:txBody>
          <a:bodyPr>
            <a:noAutofit/>
          </a:bodyPr>
          <a:lstStyle/>
          <a:p>
            <a:pPr>
              <a:buFont typeface="Wingdings" panose="05000000000000000000" pitchFamily="2" charset="2"/>
              <a:buChar char="l"/>
            </a:pPr>
            <a:r>
              <a:rPr lang="zh-TW" altLang="zh-TW" b="1" dirty="0"/>
              <a:t>教師赴公民營機構研習</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769975" y="1774571"/>
            <a:ext cx="10218065" cy="4524315"/>
          </a:xfrm>
          <a:prstGeom prst="rect">
            <a:avLst/>
          </a:prstGeom>
        </p:spPr>
        <p:txBody>
          <a:bodyPr wrap="square">
            <a:spAutoFit/>
          </a:bodyPr>
          <a:lstStyle/>
          <a:p>
            <a:pPr marL="457200" lvl="0" indent="-457200">
              <a:buFont typeface="Wingdings" panose="05000000000000000000" pitchFamily="2" charset="2"/>
              <a:buChar char="Ø"/>
            </a:pPr>
            <a:r>
              <a:rPr lang="en-US" altLang="zh-TW" sz="3200" dirty="0">
                <a:latin typeface="Arial" panose="020B0604020202020204" pitchFamily="34" charset="0"/>
                <a:ea typeface="標楷體" panose="03000509000000000000" pitchFamily="65" charset="-120"/>
                <a:cs typeface="Arial" panose="020B0604020202020204" pitchFamily="34" charset="0"/>
              </a:rPr>
              <a:t>114</a:t>
            </a:r>
            <a:r>
              <a:rPr lang="zh-TW" altLang="zh-TW" sz="3200" dirty="0">
                <a:latin typeface="Arial" panose="020B0604020202020204" pitchFamily="34" charset="0"/>
                <a:ea typeface="標楷體" panose="03000509000000000000" pitchFamily="65" charset="-120"/>
                <a:cs typeface="Arial" panose="020B0604020202020204" pitchFamily="34" charset="0"/>
              </a:rPr>
              <a:t>年度教師赴公民營機構研習有</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廣度研習</a:t>
            </a:r>
            <a:r>
              <a:rPr lang="en-US" altLang="zh-TW" sz="3200" dirty="0">
                <a:latin typeface="Arial" panose="020B0604020202020204" pitchFamily="34" charset="0"/>
                <a:ea typeface="標楷體" panose="03000509000000000000" pitchFamily="65" charset="-120"/>
                <a:cs typeface="Arial" panose="020B0604020202020204" pitchFamily="34" charset="0"/>
              </a:rPr>
              <a:t>(3~5</a:t>
            </a:r>
            <a:r>
              <a:rPr lang="zh-TW" altLang="zh-TW" sz="3200" dirty="0">
                <a:latin typeface="Arial" panose="020B0604020202020204" pitchFamily="34" charset="0"/>
                <a:ea typeface="標楷體" panose="03000509000000000000" pitchFamily="65" charset="-120"/>
                <a:cs typeface="Arial" panose="020B0604020202020204" pitchFamily="34" charset="0"/>
              </a:rPr>
              <a:t>天</a:t>
            </a:r>
            <a:r>
              <a:rPr lang="en-US" altLang="zh-TW" sz="3200" dirty="0">
                <a:latin typeface="Arial" panose="020B0604020202020204" pitchFamily="34" charset="0"/>
                <a:ea typeface="標楷體" panose="03000509000000000000" pitchFamily="65" charset="-120"/>
                <a:cs typeface="Arial" panose="020B0604020202020204" pitchFamily="34" charset="0"/>
              </a:rPr>
              <a:t>)</a:t>
            </a:r>
            <a:r>
              <a:rPr lang="zh-TW" altLang="zh-TW" sz="3200" dirty="0">
                <a:latin typeface="Arial" panose="020B0604020202020204" pitchFamily="34" charset="0"/>
                <a:ea typeface="標楷體" panose="03000509000000000000" pitchFamily="65" charset="-120"/>
                <a:cs typeface="Arial" panose="020B0604020202020204" pitchFamily="34" charset="0"/>
              </a:rPr>
              <a:t>、</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深度研習</a:t>
            </a:r>
            <a:r>
              <a:rPr lang="en-US" altLang="zh-TW" sz="3200" dirty="0">
                <a:latin typeface="Arial" panose="020B0604020202020204" pitchFamily="34" charset="0"/>
                <a:ea typeface="標楷體" panose="03000509000000000000" pitchFamily="65" charset="-120"/>
                <a:cs typeface="Arial" panose="020B0604020202020204" pitchFamily="34" charset="0"/>
              </a:rPr>
              <a:t>(10</a:t>
            </a:r>
            <a:r>
              <a:rPr lang="zh-TW" altLang="zh-TW" sz="3200" dirty="0">
                <a:latin typeface="Arial" panose="020B0604020202020204" pitchFamily="34" charset="0"/>
                <a:ea typeface="標楷體" panose="03000509000000000000" pitchFamily="65" charset="-120"/>
                <a:cs typeface="Arial" panose="020B0604020202020204" pitchFamily="34" charset="0"/>
              </a:rPr>
              <a:t>天</a:t>
            </a:r>
            <a:r>
              <a:rPr lang="en-US" altLang="zh-TW" sz="3200" dirty="0">
                <a:latin typeface="Arial" panose="020B0604020202020204" pitchFamily="34" charset="0"/>
                <a:ea typeface="標楷體" panose="03000509000000000000" pitchFamily="65" charset="-120"/>
                <a:cs typeface="Arial" panose="020B0604020202020204" pitchFamily="34" charset="0"/>
              </a:rPr>
              <a:t>~30</a:t>
            </a:r>
            <a:r>
              <a:rPr lang="zh-TW" altLang="zh-TW" sz="3200" dirty="0">
                <a:latin typeface="Arial" panose="020B0604020202020204" pitchFamily="34" charset="0"/>
                <a:ea typeface="標楷體" panose="03000509000000000000" pitchFamily="65" charset="-120"/>
                <a:cs typeface="Arial" panose="020B0604020202020204" pitchFamily="34" charset="0"/>
              </a:rPr>
              <a:t>天</a:t>
            </a:r>
            <a:r>
              <a:rPr lang="en-US" altLang="zh-TW" sz="3200" dirty="0">
                <a:latin typeface="Arial" panose="020B0604020202020204" pitchFamily="34" charset="0"/>
                <a:ea typeface="標楷體" panose="03000509000000000000" pitchFamily="65" charset="-120"/>
                <a:cs typeface="Arial" panose="020B0604020202020204" pitchFamily="34" charset="0"/>
              </a:rPr>
              <a:t>)</a:t>
            </a:r>
            <a:r>
              <a:rPr lang="zh-TW" altLang="zh-TW" sz="3200" dirty="0">
                <a:latin typeface="Arial" panose="020B0604020202020204" pitchFamily="34" charset="0"/>
                <a:ea typeface="標楷體" panose="03000509000000000000" pitchFamily="65" charset="-120"/>
                <a:cs typeface="Arial" panose="020B0604020202020204" pitchFamily="34" charset="0"/>
              </a:rPr>
              <a:t>、</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深耕研習</a:t>
            </a:r>
            <a:r>
              <a:rPr lang="en-US" altLang="zh-TW" sz="3200" dirty="0">
                <a:latin typeface="Arial" panose="020B0604020202020204" pitchFamily="34" charset="0"/>
                <a:ea typeface="標楷體" panose="03000509000000000000" pitchFamily="65" charset="-120"/>
                <a:cs typeface="Arial" panose="020B0604020202020204" pitchFamily="34" charset="0"/>
              </a:rPr>
              <a:t>(2</a:t>
            </a:r>
            <a:r>
              <a:rPr lang="zh-TW" altLang="zh-TW" sz="3200" dirty="0">
                <a:latin typeface="Arial" panose="020B0604020202020204" pitchFamily="34" charset="0"/>
                <a:ea typeface="標楷體" panose="03000509000000000000" pitchFamily="65" charset="-120"/>
                <a:cs typeface="Arial" panose="020B0604020202020204" pitchFamily="34" charset="0"/>
              </a:rPr>
              <a:t>個月</a:t>
            </a:r>
            <a:r>
              <a:rPr lang="en-US" altLang="zh-TW" sz="3200" dirty="0">
                <a:latin typeface="Arial" panose="020B0604020202020204" pitchFamily="34" charset="0"/>
                <a:ea typeface="標楷體" panose="03000509000000000000" pitchFamily="65" charset="-120"/>
                <a:cs typeface="Arial" panose="020B0604020202020204" pitchFamily="34" charset="0"/>
              </a:rPr>
              <a:t>~1</a:t>
            </a:r>
            <a:r>
              <a:rPr lang="zh-TW" altLang="zh-TW" sz="3200" dirty="0">
                <a:latin typeface="Arial" panose="020B0604020202020204" pitchFamily="34" charset="0"/>
                <a:ea typeface="標楷體" panose="03000509000000000000" pitchFamily="65" charset="-120"/>
                <a:cs typeface="Arial" panose="020B0604020202020204" pitchFamily="34" charset="0"/>
              </a:rPr>
              <a:t>年</a:t>
            </a:r>
            <a:r>
              <a:rPr lang="en-US" altLang="zh-TW" sz="3200" dirty="0">
                <a:latin typeface="Arial" panose="020B0604020202020204" pitchFamily="34" charset="0"/>
                <a:ea typeface="標楷體" panose="03000509000000000000" pitchFamily="65" charset="-120"/>
                <a:cs typeface="Arial" panose="020B0604020202020204" pitchFamily="34" charset="0"/>
              </a:rPr>
              <a:t>)</a:t>
            </a:r>
            <a:r>
              <a:rPr lang="zh-TW" altLang="zh-TW" sz="3200" dirty="0">
                <a:latin typeface="Arial" panose="020B0604020202020204" pitchFamily="34" charset="0"/>
                <a:ea typeface="標楷體" panose="03000509000000000000" pitchFamily="65" charset="-120"/>
                <a:cs typeface="Arial" panose="020B0604020202020204" pitchFamily="34" charset="0"/>
              </a:rPr>
              <a:t>三種。</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pPr marL="457200" lvl="0" indent="-457200">
              <a:buFont typeface="Wingdings" panose="05000000000000000000" pitchFamily="2" charset="2"/>
              <a:buChar char="Ø"/>
            </a:pPr>
            <a:endParaRPr lang="zh-TW" altLang="zh-TW" sz="3200" dirty="0">
              <a:latin typeface="Arial" panose="020B0604020202020204" pitchFamily="34" charset="0"/>
              <a:ea typeface="標楷體" panose="03000509000000000000" pitchFamily="65" charset="-120"/>
              <a:cs typeface="Arial" panose="020B0604020202020204" pitchFamily="34" charset="0"/>
            </a:endParaRPr>
          </a:p>
          <a:p>
            <a:pPr marL="457200" indent="-457200">
              <a:buFont typeface="Wingdings" panose="05000000000000000000" pitchFamily="2" charset="2"/>
              <a:buChar char="Ø"/>
            </a:pPr>
            <a:r>
              <a:rPr lang="zh-TW" altLang="zh-TW" sz="3200" dirty="0">
                <a:latin typeface="Arial" panose="020B0604020202020204" pitchFamily="34" charset="0"/>
                <a:ea typeface="標楷體" panose="03000509000000000000" pitchFamily="65" charset="-120"/>
                <a:cs typeface="Arial" panose="020B0604020202020204" pitchFamily="34" charset="0"/>
              </a:rPr>
              <a:t>教師赴公民營機構研習活動將於每年</a:t>
            </a:r>
            <a:r>
              <a:rPr lang="en-US" altLang="zh-TW" sz="3200" dirty="0">
                <a:latin typeface="Arial" panose="020B0604020202020204" pitchFamily="34" charset="0"/>
                <a:ea typeface="標楷體" panose="03000509000000000000" pitchFamily="65" charset="-120"/>
                <a:cs typeface="Arial" panose="020B0604020202020204" pitchFamily="34" charset="0"/>
              </a:rPr>
              <a:t>4~5</a:t>
            </a:r>
            <a:r>
              <a:rPr lang="zh-TW" altLang="zh-TW" sz="3200" dirty="0">
                <a:latin typeface="Arial" panose="020B0604020202020204" pitchFamily="34" charset="0"/>
                <a:ea typeface="標楷體" panose="03000509000000000000" pitchFamily="65" charset="-120"/>
                <a:cs typeface="Arial" panose="020B0604020202020204" pitchFamily="34" charset="0"/>
              </a:rPr>
              <a:t>月份公告，現已增加</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寒假梯次</a:t>
            </a:r>
            <a:r>
              <a:rPr lang="zh-TW" altLang="zh-TW" sz="3200" dirty="0">
                <a:latin typeface="Arial" panose="020B0604020202020204" pitchFamily="34" charset="0"/>
                <a:ea typeface="標楷體" panose="03000509000000000000" pitchFamily="65" charset="-120"/>
                <a:cs typeface="Arial" panose="020B0604020202020204" pitchFamily="34" charset="0"/>
              </a:rPr>
              <a:t>，請各教師踴躍參加研習活動，研習結束後，請務必上網填報問卷，以免影響下一年度再參加研習之權益。新進教師請至實習組填具資料，以利上傳資料建檔，註冊後方能進行相關報名研習事宜。</a:t>
            </a:r>
            <a:endParaRPr lang="zh-TW" altLang="zh-TW" sz="3200" kern="100" dirty="0">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2869955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039685"/>
            <a:ext cx="10652051" cy="560615"/>
          </a:xfrm>
        </p:spPr>
        <p:txBody>
          <a:bodyPr>
            <a:noAutofit/>
          </a:bodyPr>
          <a:lstStyle/>
          <a:p>
            <a:pPr>
              <a:buFont typeface="Wingdings" panose="05000000000000000000" pitchFamily="2" charset="2"/>
              <a:buChar char="l"/>
            </a:pPr>
            <a:r>
              <a:rPr lang="zh-TW" altLang="zh-TW" b="1" dirty="0"/>
              <a:t>教師赴公民營機構研習</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396206" y="1905506"/>
            <a:ext cx="11623965" cy="3539430"/>
          </a:xfrm>
          <a:prstGeom prst="rect">
            <a:avLst/>
          </a:prstGeom>
        </p:spPr>
        <p:txBody>
          <a:bodyPr wrap="square">
            <a:spAutoFit/>
          </a:bodyPr>
          <a:lstStyle/>
          <a:p>
            <a:pPr marL="285750" lvl="0" indent="-285750">
              <a:buFont typeface="Wingdings" panose="05000000000000000000" pitchFamily="2" charset="2"/>
              <a:buChar char="Ø"/>
            </a:pPr>
            <a:r>
              <a:rPr lang="en-US" altLang="zh-TW" sz="3200" dirty="0">
                <a:latin typeface="Arial" panose="020B0604020202020204" pitchFamily="34" charset="0"/>
                <a:ea typeface="標楷體" panose="03000509000000000000" pitchFamily="65" charset="-120"/>
                <a:cs typeface="Arial" panose="020B0604020202020204" pitchFamily="34" charset="0"/>
              </a:rPr>
              <a:t>114</a:t>
            </a:r>
            <a:r>
              <a:rPr lang="zh-TW" altLang="en-US" sz="3200" dirty="0">
                <a:latin typeface="Arial" panose="020B0604020202020204" pitchFamily="34" charset="0"/>
                <a:ea typeface="標楷體" panose="03000509000000000000" pitchFamily="65" charset="-120"/>
                <a:cs typeface="Arial" panose="020B0604020202020204" pitchFamily="34" charset="0"/>
              </a:rPr>
              <a:t>年寒假申請暑假辦理</a:t>
            </a:r>
            <a:r>
              <a:rPr lang="en-US" altLang="zh-TW" sz="3200" dirty="0">
                <a:latin typeface="Arial" panose="020B0604020202020204" pitchFamily="34" charset="0"/>
                <a:ea typeface="標楷體" panose="03000509000000000000" pitchFamily="65" charset="-120"/>
                <a:cs typeface="Arial" panose="020B0604020202020204" pitchFamily="34" charset="0"/>
              </a:rPr>
              <a:t>2</a:t>
            </a:r>
            <a:r>
              <a:rPr lang="zh-TW" altLang="en-US" sz="3200" dirty="0">
                <a:latin typeface="Arial" panose="020B0604020202020204" pitchFamily="34" charset="0"/>
                <a:ea typeface="標楷體" panose="03000509000000000000" pitchFamily="65" charset="-120"/>
                <a:cs typeface="Arial" panose="020B0604020202020204" pitchFamily="34" charset="0"/>
              </a:rPr>
              <a:t>梯次研習</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pPr lvl="0"/>
            <a:r>
              <a:rPr lang="zh-TW" altLang="en-US" sz="3200" dirty="0">
                <a:latin typeface="Arial" panose="020B0604020202020204" pitchFamily="34" charset="0"/>
                <a:ea typeface="標楷體" panose="03000509000000000000" pitchFamily="65" charset="-120"/>
                <a:cs typeface="Arial" panose="020B0604020202020204" pitchFamily="34" charset="0"/>
              </a:rPr>
              <a:t>國貿科辦理</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「生活花藝美一夏」</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114/07/16~18</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計</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3</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天</a:t>
            </a:r>
            <a:endPar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endParaRPr>
          </a:p>
          <a:p>
            <a:pPr lvl="0"/>
            <a:r>
              <a:rPr lang="zh-TW" altLang="en-US" sz="3200" dirty="0">
                <a:latin typeface="Arial" panose="020B0604020202020204" pitchFamily="34" charset="0"/>
                <a:ea typeface="標楷體" panose="03000509000000000000" pitchFamily="65" charset="-120"/>
                <a:cs typeface="Arial" panose="020B0604020202020204" pitchFamily="34" charset="0"/>
              </a:rPr>
              <a:t>電圖科辦理</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「獨具異革」</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114/07/14~18</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計</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5</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天</a:t>
            </a:r>
            <a:r>
              <a:rPr lang="zh-TW" altLang="en-US" sz="3200" dirty="0">
                <a:latin typeface="Arial" panose="020B0604020202020204" pitchFamily="34" charset="0"/>
                <a:ea typeface="標楷體" panose="03000509000000000000" pitchFamily="65" charset="-120"/>
                <a:cs typeface="Arial" panose="020B0604020202020204" pitchFamily="34" charset="0"/>
              </a:rPr>
              <a:t>。</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pPr lvl="0"/>
            <a:endParaRPr lang="zh-TW" altLang="en-US" sz="3200" dirty="0">
              <a:latin typeface="Arial" panose="020B0604020202020204" pitchFamily="34" charset="0"/>
              <a:ea typeface="標楷體" panose="03000509000000000000" pitchFamily="65" charset="-120"/>
              <a:cs typeface="Arial" panose="020B0604020202020204" pitchFamily="34" charset="0"/>
            </a:endParaRPr>
          </a:p>
          <a:p>
            <a:pPr marL="285750" lvl="0" indent="-285750">
              <a:buFont typeface="Wingdings" panose="05000000000000000000" pitchFamily="2" charset="2"/>
              <a:buChar char="Ø"/>
            </a:pPr>
            <a:r>
              <a:rPr lang="en-US" altLang="zh-TW" sz="3200" dirty="0">
                <a:latin typeface="Arial" panose="020B0604020202020204" pitchFamily="34" charset="0"/>
                <a:ea typeface="標楷體" panose="03000509000000000000" pitchFamily="65" charset="-120"/>
                <a:cs typeface="Arial" panose="020B0604020202020204" pitchFamily="34" charset="0"/>
              </a:rPr>
              <a:t>114</a:t>
            </a:r>
            <a:r>
              <a:rPr lang="zh-TW" altLang="en-US" sz="3200" dirty="0">
                <a:latin typeface="Arial" panose="020B0604020202020204" pitchFamily="34" charset="0"/>
                <a:ea typeface="標楷體" panose="03000509000000000000" pitchFamily="65" charset="-120"/>
                <a:cs typeface="Arial" panose="020B0604020202020204" pitchFamily="34" charset="0"/>
              </a:rPr>
              <a:t>年暑假申請暑假辦理</a:t>
            </a:r>
            <a:r>
              <a:rPr lang="en-US" altLang="zh-TW" sz="3200" dirty="0">
                <a:latin typeface="Arial" panose="020B0604020202020204" pitchFamily="34" charset="0"/>
                <a:ea typeface="標楷體" panose="03000509000000000000" pitchFamily="65" charset="-120"/>
                <a:cs typeface="Arial" panose="020B0604020202020204" pitchFamily="34" charset="0"/>
              </a:rPr>
              <a:t>2</a:t>
            </a:r>
            <a:r>
              <a:rPr lang="zh-TW" altLang="en-US" sz="3200" dirty="0">
                <a:latin typeface="Arial" panose="020B0604020202020204" pitchFamily="34" charset="0"/>
                <a:ea typeface="標楷體" panose="03000509000000000000" pitchFamily="65" charset="-120"/>
                <a:cs typeface="Arial" panose="020B0604020202020204" pitchFamily="34" charset="0"/>
              </a:rPr>
              <a:t>梯次研習，尚在初審中。</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pPr lvl="0"/>
            <a:r>
              <a:rPr lang="zh-TW" altLang="en-US" sz="3200" dirty="0">
                <a:latin typeface="Arial" panose="020B0604020202020204" pitchFamily="34" charset="0"/>
                <a:ea typeface="標楷體" panose="03000509000000000000" pitchFamily="65" charset="-120"/>
                <a:cs typeface="Arial" panose="020B0604020202020204" pitchFamily="34" charset="0"/>
              </a:rPr>
              <a:t>家設科辦理</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「木與線結合的旋律」</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114/07/21~25</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8/4~8</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計</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10</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天</a:t>
            </a:r>
            <a:endPar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endParaRPr>
          </a:p>
          <a:p>
            <a:pPr lvl="0"/>
            <a:r>
              <a:rPr lang="zh-TW" altLang="en-US" sz="3200" dirty="0">
                <a:latin typeface="Arial" panose="020B0604020202020204" pitchFamily="34" charset="0"/>
                <a:ea typeface="標楷體" panose="03000509000000000000" pitchFamily="65" charset="-120"/>
                <a:cs typeface="Arial" panose="020B0604020202020204" pitchFamily="34" charset="0"/>
              </a:rPr>
              <a:t>觀光科辦理</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「莊園鮮奶的品鑑與運用」</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114/08/11~14</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計</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4</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天</a:t>
            </a:r>
            <a:endParaRPr lang="zh-TW" altLang="en-US" sz="3200" dirty="0">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3802155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039685"/>
            <a:ext cx="10652051" cy="560615"/>
          </a:xfrm>
        </p:spPr>
        <p:txBody>
          <a:bodyPr>
            <a:noAutofit/>
          </a:bodyPr>
          <a:lstStyle/>
          <a:p>
            <a:pPr>
              <a:buFont typeface="Wingdings" panose="05000000000000000000" pitchFamily="2" charset="2"/>
              <a:buChar char="l"/>
            </a:pPr>
            <a:r>
              <a:rPr lang="zh-TW" altLang="zh-TW" b="1" dirty="0"/>
              <a:t>業界專家協同教學</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769975" y="1905506"/>
            <a:ext cx="10218065" cy="2554545"/>
          </a:xfrm>
          <a:prstGeom prst="rect">
            <a:avLst/>
          </a:prstGeom>
        </p:spPr>
        <p:txBody>
          <a:bodyPr wrap="square">
            <a:spAutoFit/>
          </a:bodyPr>
          <a:lstStyle/>
          <a:p>
            <a:pPr marL="457200" indent="-457200">
              <a:buFont typeface="Wingdings" panose="05000000000000000000" pitchFamily="2" charset="2"/>
              <a:buChar char="Ø"/>
            </a:pPr>
            <a:r>
              <a:rPr lang="zh-TW" altLang="zh-TW" sz="3200" dirty="0">
                <a:latin typeface="Arial" panose="020B0604020202020204" pitchFamily="34" charset="0"/>
                <a:ea typeface="標楷體" panose="03000509000000000000" pitchFamily="65" charset="-120"/>
                <a:cs typeface="Arial" panose="020B0604020202020204" pitchFamily="34" charset="0"/>
              </a:rPr>
              <a:t>本計畫每年</a:t>
            </a:r>
            <a:r>
              <a:rPr lang="en-US"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2</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月</a:t>
            </a:r>
            <a:r>
              <a:rPr lang="zh-TW" altLang="en-US" sz="3200" b="1" dirty="0">
                <a:solidFill>
                  <a:srgbClr val="FF0000"/>
                </a:solidFill>
                <a:latin typeface="Arial" panose="020B0604020202020204" pitchFamily="34" charset="0"/>
                <a:ea typeface="標楷體" panose="03000509000000000000" pitchFamily="65" charset="-120"/>
                <a:cs typeface="Arial" panose="020B0604020202020204" pitchFamily="34" charset="0"/>
              </a:rPr>
              <a:t>底</a:t>
            </a:r>
            <a:r>
              <a:rPr lang="zh-TW" altLang="zh-TW" sz="3200" dirty="0">
                <a:latin typeface="Arial" panose="020B0604020202020204" pitchFamily="34" charset="0"/>
                <a:ea typeface="標楷體" panose="03000509000000000000" pitchFamily="65" charset="-120"/>
                <a:cs typeface="Arial" panose="020B0604020202020204" pitchFamily="34" charset="0"/>
              </a:rPr>
              <a:t>寄送申請計畫書，以科編制核定班級數</a:t>
            </a:r>
            <a:r>
              <a:rPr lang="en-US" altLang="zh-TW" sz="3200" dirty="0">
                <a:latin typeface="Arial" panose="020B0604020202020204" pitchFamily="34" charset="0"/>
                <a:ea typeface="標楷體" panose="03000509000000000000" pitchFamily="65" charset="-120"/>
                <a:cs typeface="Arial" panose="020B0604020202020204" pitchFamily="34" charset="0"/>
              </a:rPr>
              <a:t>1/3</a:t>
            </a:r>
            <a:r>
              <a:rPr lang="zh-TW" altLang="zh-TW" sz="3200" dirty="0">
                <a:latin typeface="Arial" panose="020B0604020202020204" pitchFamily="34" charset="0"/>
                <a:ea typeface="標楷體" panose="03000509000000000000" pitchFamily="65" charset="-120"/>
                <a:cs typeface="Arial" panose="020B0604020202020204" pitchFamily="34" charset="0"/>
              </a:rPr>
              <a:t>為核給名額，</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每學期上限</a:t>
            </a:r>
            <a:r>
              <a:rPr lang="en-US"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7</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週，每週上限</a:t>
            </a:r>
            <a:r>
              <a:rPr lang="en-US"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6</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節</a:t>
            </a:r>
            <a:r>
              <a:rPr lang="zh-TW" altLang="zh-TW" sz="3200" dirty="0">
                <a:latin typeface="Arial" panose="020B0604020202020204" pitchFamily="34" charset="0"/>
                <a:ea typeface="標楷體" panose="03000509000000000000" pitchFamily="65" charset="-120"/>
                <a:cs typeface="Arial" panose="020B0604020202020204" pitchFamily="34" charset="0"/>
              </a:rPr>
              <a:t>核算，請各科踴躍申請辦理。</a:t>
            </a:r>
            <a:endParaRPr lang="zh-TW" altLang="zh-TW" sz="3200" kern="100" dirty="0">
              <a:latin typeface="Arial" panose="020B0604020202020204" pitchFamily="34" charset="0"/>
              <a:ea typeface="標楷體" panose="03000509000000000000" pitchFamily="65" charset="-120"/>
              <a:cs typeface="Arial" panose="020B0604020202020204" pitchFamily="34" charset="0"/>
            </a:endParaRPr>
          </a:p>
          <a:p>
            <a:pPr marL="457200" lvl="0" indent="-457200">
              <a:buFont typeface="Wingdings" panose="05000000000000000000" pitchFamily="2" charset="2"/>
              <a:buChar char="Ø"/>
            </a:pPr>
            <a:r>
              <a:rPr lang="en-US" altLang="zh-TW" sz="3200" dirty="0">
                <a:latin typeface="Arial" panose="020B0604020202020204" pitchFamily="34" charset="0"/>
                <a:ea typeface="標楷體" panose="03000509000000000000" pitchFamily="65" charset="-120"/>
                <a:cs typeface="Arial" panose="020B0604020202020204" pitchFamily="34" charset="0"/>
              </a:rPr>
              <a:t>114</a:t>
            </a:r>
            <a:r>
              <a:rPr lang="zh-TW" altLang="zh-TW" sz="3200" dirty="0">
                <a:latin typeface="Arial" panose="020B0604020202020204" pitchFamily="34" charset="0"/>
                <a:ea typeface="標楷體" panose="03000509000000000000" pitchFamily="65" charset="-120"/>
                <a:cs typeface="Arial" panose="020B0604020202020204" pitchFamily="34" charset="0"/>
              </a:rPr>
              <a:t>學年度核定</a:t>
            </a:r>
            <a:r>
              <a:rPr lang="en-US" altLang="zh-TW" sz="3200" dirty="0">
                <a:latin typeface="Arial" panose="020B0604020202020204" pitchFamily="34" charset="0"/>
                <a:ea typeface="標楷體" panose="03000509000000000000" pitchFamily="65" charset="-120"/>
                <a:cs typeface="Arial" panose="020B0604020202020204" pitchFamily="34" charset="0"/>
              </a:rPr>
              <a:t>184,967</a:t>
            </a:r>
            <a:r>
              <a:rPr lang="zh-TW" altLang="zh-TW" sz="3200" dirty="0">
                <a:latin typeface="Arial" panose="020B0604020202020204" pitchFamily="34" charset="0"/>
                <a:ea typeface="標楷體" panose="03000509000000000000" pitchFamily="65" charset="-120"/>
                <a:cs typeface="Arial" panose="020B0604020202020204" pitchFamily="34" charset="0"/>
              </a:rPr>
              <a:t>元，</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商經科、會事科、國貿科</a:t>
            </a:r>
            <a:r>
              <a:rPr lang="zh-TW" altLang="zh-TW" sz="3200" dirty="0">
                <a:latin typeface="Arial" panose="020B0604020202020204" pitchFamily="34" charset="0"/>
                <a:ea typeface="標楷體" panose="03000509000000000000" pitchFamily="65" charset="-120"/>
                <a:cs typeface="Arial" panose="020B0604020202020204" pitchFamily="34" charset="0"/>
              </a:rPr>
              <a:t>等</a:t>
            </a:r>
            <a:r>
              <a:rPr lang="en-US" altLang="zh-TW" sz="3200" dirty="0">
                <a:latin typeface="Arial" panose="020B0604020202020204" pitchFamily="34" charset="0"/>
                <a:ea typeface="標楷體" panose="03000509000000000000" pitchFamily="65" charset="-120"/>
                <a:cs typeface="Arial" panose="020B0604020202020204" pitchFamily="34" charset="0"/>
              </a:rPr>
              <a:t>3</a:t>
            </a:r>
            <a:r>
              <a:rPr lang="zh-TW" altLang="zh-TW" sz="3200" dirty="0">
                <a:latin typeface="Arial" panose="020B0604020202020204" pitchFamily="34" charset="0"/>
                <a:ea typeface="標楷體" panose="03000509000000000000" pitchFamily="65" charset="-120"/>
                <a:cs typeface="Arial" panose="020B0604020202020204" pitchFamily="34" charset="0"/>
              </a:rPr>
              <a:t>科申請通過。</a:t>
            </a:r>
          </a:p>
        </p:txBody>
      </p:sp>
    </p:spTree>
    <p:extLst>
      <p:ext uri="{BB962C8B-B14F-4D97-AF65-F5344CB8AC3E}">
        <p14:creationId xmlns:p14="http://schemas.microsoft.com/office/powerpoint/2010/main" val="2865277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039685"/>
            <a:ext cx="10652051" cy="560615"/>
          </a:xfrm>
        </p:spPr>
        <p:txBody>
          <a:bodyPr>
            <a:noAutofit/>
          </a:bodyPr>
          <a:lstStyle/>
          <a:p>
            <a:pPr>
              <a:buFont typeface="Wingdings" panose="05000000000000000000" pitchFamily="2" charset="2"/>
              <a:buChar char="l"/>
            </a:pPr>
            <a:r>
              <a:rPr lang="zh-TW" altLang="zh-TW" b="1" dirty="0"/>
              <a:t>學生業界實習和職場參觀計畫</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769975" y="1774571"/>
            <a:ext cx="10218065" cy="2062103"/>
          </a:xfrm>
          <a:prstGeom prst="rect">
            <a:avLst/>
          </a:prstGeom>
        </p:spPr>
        <p:txBody>
          <a:bodyPr wrap="square">
            <a:spAutoFit/>
          </a:bodyPr>
          <a:lstStyle/>
          <a:p>
            <a:pPr marL="457200" indent="-457200">
              <a:buFont typeface="Wingdings" panose="05000000000000000000" pitchFamily="2" charset="2"/>
              <a:buChar char="Ø"/>
            </a:pPr>
            <a:r>
              <a:rPr lang="en-US" altLang="zh-TW" sz="3200" dirty="0">
                <a:latin typeface="Arial" panose="020B0604020202020204" pitchFamily="34" charset="0"/>
                <a:ea typeface="標楷體" panose="03000509000000000000" pitchFamily="65" charset="-120"/>
                <a:cs typeface="Arial" panose="020B0604020202020204" pitchFamily="34" charset="0"/>
              </a:rPr>
              <a:t>114</a:t>
            </a:r>
            <a:r>
              <a:rPr lang="zh-TW" altLang="zh-TW" sz="3200" dirty="0">
                <a:latin typeface="Arial" panose="020B0604020202020204" pitchFamily="34" charset="0"/>
                <a:ea typeface="標楷體" panose="03000509000000000000" pitchFamily="65" charset="-120"/>
                <a:cs typeface="Arial" panose="020B0604020202020204" pitchFamily="34" charset="0"/>
              </a:rPr>
              <a:t>學年商經科、會事科、國貿科、觀光科、機械科、電圖科、家設科等</a:t>
            </a:r>
            <a:r>
              <a:rPr lang="en-US" altLang="zh-TW" sz="3200" dirty="0">
                <a:latin typeface="Arial" panose="020B0604020202020204" pitchFamily="34" charset="0"/>
                <a:ea typeface="標楷體" panose="03000509000000000000" pitchFamily="65" charset="-120"/>
                <a:cs typeface="Arial" panose="020B0604020202020204" pitchFamily="34" charset="0"/>
              </a:rPr>
              <a:t>7</a:t>
            </a:r>
            <a:r>
              <a:rPr lang="zh-TW" altLang="zh-TW" sz="3200" dirty="0">
                <a:latin typeface="Arial" panose="020B0604020202020204" pitchFamily="34" charset="0"/>
                <a:ea typeface="標楷體" panose="03000509000000000000" pitchFamily="65" charset="-120"/>
                <a:cs typeface="Arial" panose="020B0604020202020204" pitchFamily="34" charset="0"/>
              </a:rPr>
              <a:t>科申辦職場參觀，</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上學期</a:t>
            </a:r>
            <a:r>
              <a:rPr lang="en-US"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14</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梯次，下學期</a:t>
            </a:r>
            <a:r>
              <a:rPr lang="en-US"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13</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梯次</a:t>
            </a:r>
            <a:r>
              <a:rPr lang="zh-TW" altLang="zh-TW" sz="3200" dirty="0">
                <a:latin typeface="Arial" panose="020B0604020202020204" pitchFamily="34" charset="0"/>
                <a:ea typeface="標楷體" panose="03000509000000000000" pitchFamily="65" charset="-120"/>
                <a:cs typeface="Arial" panose="020B0604020202020204" pitchFamily="34" charset="0"/>
              </a:rPr>
              <a:t>，核定經費上學期</a:t>
            </a:r>
            <a:r>
              <a:rPr lang="en-US" altLang="zh-TW" sz="3200" dirty="0">
                <a:latin typeface="Arial" panose="020B0604020202020204" pitchFamily="34" charset="0"/>
                <a:ea typeface="標楷體" panose="03000509000000000000" pitchFamily="65" charset="-120"/>
                <a:cs typeface="Arial" panose="020B0604020202020204" pitchFamily="34" charset="0"/>
              </a:rPr>
              <a:t>169,741</a:t>
            </a:r>
            <a:r>
              <a:rPr lang="zh-TW" altLang="zh-TW" sz="3200" dirty="0">
                <a:latin typeface="Arial" panose="020B0604020202020204" pitchFamily="34" charset="0"/>
                <a:ea typeface="標楷體" panose="03000509000000000000" pitchFamily="65" charset="-120"/>
                <a:cs typeface="Arial" panose="020B0604020202020204" pitchFamily="34" charset="0"/>
              </a:rPr>
              <a:t>元，下學期</a:t>
            </a:r>
            <a:r>
              <a:rPr lang="en-US" altLang="zh-TW" sz="3200" dirty="0">
                <a:latin typeface="Arial" panose="020B0604020202020204" pitchFamily="34" charset="0"/>
                <a:ea typeface="標楷體" panose="03000509000000000000" pitchFamily="65" charset="-120"/>
                <a:cs typeface="Arial" panose="020B0604020202020204" pitchFamily="34" charset="0"/>
              </a:rPr>
              <a:t>191,752</a:t>
            </a:r>
            <a:r>
              <a:rPr lang="zh-TW" altLang="zh-TW" sz="3200" dirty="0">
                <a:latin typeface="Arial" panose="020B0604020202020204" pitchFamily="34" charset="0"/>
                <a:ea typeface="標楷體" panose="03000509000000000000" pitchFamily="65" charset="-120"/>
                <a:cs typeface="Arial" panose="020B0604020202020204" pitchFamily="34" charset="0"/>
              </a:rPr>
              <a:t>元，共計</a:t>
            </a:r>
            <a:r>
              <a:rPr lang="en-US" altLang="zh-TW" sz="3200" dirty="0">
                <a:latin typeface="Arial" panose="020B0604020202020204" pitchFamily="34" charset="0"/>
                <a:ea typeface="標楷體" panose="03000509000000000000" pitchFamily="65" charset="-120"/>
                <a:cs typeface="Arial" panose="020B0604020202020204" pitchFamily="34" charset="0"/>
              </a:rPr>
              <a:t>361,493</a:t>
            </a:r>
            <a:r>
              <a:rPr lang="zh-TW" altLang="zh-TW" sz="3200" dirty="0">
                <a:latin typeface="Arial" panose="020B0604020202020204" pitchFamily="34" charset="0"/>
                <a:ea typeface="標楷體" panose="03000509000000000000" pitchFamily="65" charset="-120"/>
                <a:cs typeface="Arial" panose="020B0604020202020204" pitchFamily="34" charset="0"/>
              </a:rPr>
              <a:t>元。</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3537139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039685"/>
            <a:ext cx="10652051" cy="560615"/>
          </a:xfrm>
        </p:spPr>
        <p:txBody>
          <a:bodyPr>
            <a:noAutofit/>
          </a:bodyPr>
          <a:lstStyle/>
          <a:p>
            <a:pPr>
              <a:buFont typeface="Wingdings" panose="05000000000000000000" pitchFamily="2" charset="2"/>
              <a:buChar char="l"/>
            </a:pPr>
            <a:r>
              <a:rPr lang="zh-TW" altLang="zh-TW" b="1" dirty="0"/>
              <a:t>提升學生實習實作能力計畫</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769974" y="1600300"/>
            <a:ext cx="10218065" cy="3539430"/>
          </a:xfrm>
          <a:prstGeom prst="rect">
            <a:avLst/>
          </a:prstGeom>
        </p:spPr>
        <p:txBody>
          <a:bodyPr wrap="square">
            <a:spAutoFit/>
          </a:bodyPr>
          <a:lstStyle/>
          <a:p>
            <a:pPr marL="457200" lvl="0" indent="-457200">
              <a:buFont typeface="Wingdings" panose="05000000000000000000" pitchFamily="2" charset="2"/>
              <a:buChar char="Ø"/>
            </a:pPr>
            <a:r>
              <a:rPr lang="en-US" altLang="zh-TW" sz="2800" dirty="0">
                <a:latin typeface="Arial" panose="020B0604020202020204" pitchFamily="34" charset="0"/>
                <a:ea typeface="標楷體" panose="03000509000000000000" pitchFamily="65" charset="-120"/>
                <a:cs typeface="Arial" panose="020B0604020202020204" pitchFamily="34" charset="0"/>
              </a:rPr>
              <a:t>114</a:t>
            </a:r>
            <a:r>
              <a:rPr lang="zh-TW" altLang="zh-TW" sz="2800" dirty="0">
                <a:latin typeface="Arial" panose="020B0604020202020204" pitchFamily="34" charset="0"/>
                <a:ea typeface="標楷體" panose="03000509000000000000" pitchFamily="65" charset="-120"/>
                <a:cs typeface="Arial" panose="020B0604020202020204" pitchFamily="34" charset="0"/>
              </a:rPr>
              <a:t>學年申請核定</a:t>
            </a:r>
            <a:r>
              <a:rPr lang="en-US" altLang="zh-TW" sz="2800" dirty="0">
                <a:latin typeface="Arial" panose="020B0604020202020204" pitchFamily="34" charset="0"/>
                <a:ea typeface="標楷體" panose="03000509000000000000" pitchFamily="65" charset="-120"/>
                <a:cs typeface="Arial" panose="020B0604020202020204" pitchFamily="34" charset="0"/>
              </a:rPr>
              <a:t>1,437,000</a:t>
            </a:r>
            <a:r>
              <a:rPr lang="zh-TW" altLang="zh-TW" sz="2800" dirty="0">
                <a:latin typeface="Arial" panose="020B0604020202020204" pitchFamily="34" charset="0"/>
                <a:ea typeface="標楷體" panose="03000509000000000000" pitchFamily="65" charset="-120"/>
                <a:cs typeface="Arial" panose="020B0604020202020204" pitchFamily="34" charset="0"/>
              </a:rPr>
              <a:t>元。上學期補助</a:t>
            </a:r>
            <a:r>
              <a:rPr lang="zh-TW"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專業實習</a:t>
            </a:r>
            <a:r>
              <a:rPr lang="en-US"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41</a:t>
            </a:r>
            <a:r>
              <a:rPr lang="zh-TW"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件</a:t>
            </a:r>
            <a:r>
              <a:rPr lang="zh-TW" altLang="zh-TW" sz="2800" dirty="0">
                <a:latin typeface="Arial" panose="020B0604020202020204" pitchFamily="34" charset="0"/>
                <a:ea typeface="標楷體" panose="03000509000000000000" pitchFamily="65" charset="-120"/>
                <a:cs typeface="Arial" panose="020B0604020202020204" pitchFamily="34" charset="0"/>
              </a:rPr>
              <a:t>，</a:t>
            </a:r>
            <a:r>
              <a:rPr lang="en-US" altLang="zh-TW" sz="2800" dirty="0">
                <a:latin typeface="Arial" panose="020B0604020202020204" pitchFamily="34" charset="0"/>
                <a:ea typeface="標楷體" panose="03000509000000000000" pitchFamily="65" charset="-120"/>
                <a:cs typeface="Arial" panose="020B0604020202020204" pitchFamily="34" charset="0"/>
              </a:rPr>
              <a:t>656,000</a:t>
            </a:r>
            <a:r>
              <a:rPr lang="zh-TW" altLang="zh-TW" sz="2800" dirty="0">
                <a:latin typeface="Arial" panose="020B0604020202020204" pitchFamily="34" charset="0"/>
                <a:ea typeface="標楷體" panose="03000509000000000000" pitchFamily="65" charset="-120"/>
                <a:cs typeface="Arial" panose="020B0604020202020204" pitchFamily="34" charset="0"/>
              </a:rPr>
              <a:t>元。</a:t>
            </a:r>
            <a:r>
              <a:rPr lang="zh-TW"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專業證照訓練</a:t>
            </a:r>
            <a:r>
              <a:rPr lang="en-US"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11</a:t>
            </a:r>
            <a:r>
              <a:rPr lang="zh-TW"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件</a:t>
            </a:r>
            <a:r>
              <a:rPr lang="zh-TW" altLang="zh-TW" sz="2800" dirty="0">
                <a:latin typeface="Arial" panose="020B0604020202020204" pitchFamily="34" charset="0"/>
                <a:ea typeface="標楷體" panose="03000509000000000000" pitchFamily="65" charset="-120"/>
                <a:cs typeface="Arial" panose="020B0604020202020204" pitchFamily="34" charset="0"/>
              </a:rPr>
              <a:t>，</a:t>
            </a:r>
            <a:r>
              <a:rPr lang="en-US" altLang="zh-TW" sz="2800" dirty="0">
                <a:latin typeface="Arial" panose="020B0604020202020204" pitchFamily="34" charset="0"/>
                <a:ea typeface="標楷體" panose="03000509000000000000" pitchFamily="65" charset="-120"/>
                <a:cs typeface="Arial" panose="020B0604020202020204" pitchFamily="34" charset="0"/>
              </a:rPr>
              <a:t>146,200</a:t>
            </a:r>
            <a:r>
              <a:rPr lang="zh-TW" altLang="zh-TW" sz="2800" dirty="0">
                <a:latin typeface="Arial" panose="020B0604020202020204" pitchFamily="34" charset="0"/>
                <a:ea typeface="標楷體" panose="03000509000000000000" pitchFamily="65" charset="-120"/>
                <a:cs typeface="Arial" panose="020B0604020202020204" pitchFamily="34" charset="0"/>
              </a:rPr>
              <a:t>元。</a:t>
            </a:r>
            <a:r>
              <a:rPr lang="zh-TW"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證照考試報名費</a:t>
            </a:r>
            <a:r>
              <a:rPr lang="en-US"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11</a:t>
            </a:r>
            <a:r>
              <a:rPr lang="zh-TW"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件</a:t>
            </a:r>
            <a:r>
              <a:rPr lang="zh-TW" altLang="zh-TW" sz="2800" dirty="0">
                <a:latin typeface="Arial" panose="020B0604020202020204" pitchFamily="34" charset="0"/>
                <a:ea typeface="標楷體" panose="03000509000000000000" pitchFamily="65" charset="-120"/>
                <a:cs typeface="Arial" panose="020B0604020202020204" pitchFamily="34" charset="0"/>
              </a:rPr>
              <a:t>，</a:t>
            </a:r>
            <a:r>
              <a:rPr lang="en-US" altLang="zh-TW" sz="2800" dirty="0">
                <a:latin typeface="Arial" panose="020B0604020202020204" pitchFamily="34" charset="0"/>
                <a:ea typeface="標楷體" panose="03000509000000000000" pitchFamily="65" charset="-120"/>
                <a:cs typeface="Arial" panose="020B0604020202020204" pitchFamily="34" charset="0"/>
              </a:rPr>
              <a:t>190,000</a:t>
            </a:r>
            <a:r>
              <a:rPr lang="zh-TW" altLang="zh-TW" sz="2800" dirty="0">
                <a:latin typeface="Arial" panose="020B0604020202020204" pitchFamily="34" charset="0"/>
                <a:ea typeface="標楷體" panose="03000509000000000000" pitchFamily="65" charset="-120"/>
                <a:cs typeface="Arial" panose="020B0604020202020204" pitchFamily="34" charset="0"/>
              </a:rPr>
              <a:t>元。上學期合計</a:t>
            </a:r>
            <a:r>
              <a:rPr lang="en-US" altLang="zh-TW" sz="2800" dirty="0">
                <a:latin typeface="Arial" panose="020B0604020202020204" pitchFamily="34" charset="0"/>
                <a:ea typeface="標楷體" panose="03000509000000000000" pitchFamily="65" charset="-120"/>
                <a:cs typeface="Arial" panose="020B0604020202020204" pitchFamily="34" charset="0"/>
              </a:rPr>
              <a:t>992,200</a:t>
            </a:r>
            <a:r>
              <a:rPr lang="zh-TW" altLang="zh-TW" sz="2800" dirty="0">
                <a:latin typeface="Arial" panose="020B0604020202020204" pitchFamily="34" charset="0"/>
                <a:ea typeface="標楷體" panose="03000509000000000000" pitchFamily="65" charset="-120"/>
                <a:cs typeface="Arial" panose="020B0604020202020204" pitchFamily="34" charset="0"/>
              </a:rPr>
              <a:t>元。下學期核定補助</a:t>
            </a:r>
            <a:r>
              <a:rPr lang="zh-TW"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專業實習</a:t>
            </a:r>
            <a:r>
              <a:rPr lang="en-US"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25</a:t>
            </a:r>
            <a:r>
              <a:rPr lang="zh-TW"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件</a:t>
            </a:r>
            <a:r>
              <a:rPr lang="zh-TW" altLang="zh-TW" sz="2800" dirty="0">
                <a:latin typeface="Arial" panose="020B0604020202020204" pitchFamily="34" charset="0"/>
                <a:ea typeface="標楷體" panose="03000509000000000000" pitchFamily="65" charset="-120"/>
                <a:cs typeface="Arial" panose="020B0604020202020204" pitchFamily="34" charset="0"/>
              </a:rPr>
              <a:t>，</a:t>
            </a:r>
            <a:r>
              <a:rPr lang="en-US" altLang="zh-TW" sz="2800" dirty="0">
                <a:latin typeface="Arial" panose="020B0604020202020204" pitchFamily="34" charset="0"/>
                <a:ea typeface="標楷體" panose="03000509000000000000" pitchFamily="65" charset="-120"/>
                <a:cs typeface="Arial" panose="020B0604020202020204" pitchFamily="34" charset="0"/>
              </a:rPr>
              <a:t>400,000</a:t>
            </a:r>
            <a:r>
              <a:rPr lang="zh-TW" altLang="zh-TW" sz="2800" dirty="0">
                <a:latin typeface="Arial" panose="020B0604020202020204" pitchFamily="34" charset="0"/>
                <a:ea typeface="標楷體" panose="03000509000000000000" pitchFamily="65" charset="-120"/>
                <a:cs typeface="Arial" panose="020B0604020202020204" pitchFamily="34" charset="0"/>
              </a:rPr>
              <a:t>元。</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專業證照訓練</a:t>
            </a: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1</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件</a:t>
            </a:r>
            <a:r>
              <a:rPr lang="zh-TW" altLang="en-US" sz="2800" dirty="0">
                <a:latin typeface="Arial" panose="020B0604020202020204" pitchFamily="34" charset="0"/>
                <a:ea typeface="標楷體" panose="03000509000000000000" pitchFamily="65" charset="-120"/>
                <a:cs typeface="Arial" panose="020B0604020202020204" pitchFamily="34" charset="0"/>
              </a:rPr>
              <a:t>，</a:t>
            </a:r>
            <a:r>
              <a:rPr lang="en-US" altLang="zh-TW" sz="2800" dirty="0">
                <a:latin typeface="Arial" panose="020B0604020202020204" pitchFamily="34" charset="0"/>
                <a:ea typeface="標楷體" panose="03000509000000000000" pitchFamily="65" charset="-120"/>
                <a:cs typeface="Arial" panose="020B0604020202020204" pitchFamily="34" charset="0"/>
              </a:rPr>
              <a:t>12,800</a:t>
            </a:r>
            <a:r>
              <a:rPr lang="zh-TW" altLang="en-US" sz="2800" dirty="0">
                <a:latin typeface="Arial" panose="020B0604020202020204" pitchFamily="34" charset="0"/>
                <a:ea typeface="標楷體" panose="03000509000000000000" pitchFamily="65" charset="-120"/>
                <a:cs typeface="Arial" panose="020B0604020202020204" pitchFamily="34" charset="0"/>
              </a:rPr>
              <a:t>元。</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證照考試報名費</a:t>
            </a: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1</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件</a:t>
            </a:r>
            <a:r>
              <a:rPr lang="zh-TW" altLang="en-US" sz="2800" dirty="0">
                <a:latin typeface="Arial" panose="020B0604020202020204" pitchFamily="34" charset="0"/>
                <a:ea typeface="標楷體" panose="03000509000000000000" pitchFamily="65" charset="-120"/>
                <a:cs typeface="Arial" panose="020B0604020202020204" pitchFamily="34" charset="0"/>
              </a:rPr>
              <a:t>，</a:t>
            </a:r>
            <a:r>
              <a:rPr lang="en-US" altLang="zh-TW" sz="2800" dirty="0">
                <a:latin typeface="Arial" panose="020B0604020202020204" pitchFamily="34" charset="0"/>
                <a:ea typeface="標楷體" panose="03000509000000000000" pitchFamily="65" charset="-120"/>
                <a:cs typeface="Arial" panose="020B0604020202020204" pitchFamily="34" charset="0"/>
              </a:rPr>
              <a:t>32,000</a:t>
            </a:r>
            <a:r>
              <a:rPr lang="zh-TW" altLang="en-US" sz="2800" dirty="0">
                <a:latin typeface="Arial" panose="020B0604020202020204" pitchFamily="34" charset="0"/>
                <a:ea typeface="標楷體" panose="03000509000000000000" pitchFamily="65" charset="-120"/>
                <a:cs typeface="Arial" panose="020B0604020202020204" pitchFamily="34" charset="0"/>
              </a:rPr>
              <a:t>元。</a:t>
            </a:r>
            <a:r>
              <a:rPr lang="zh-TW" altLang="zh-TW" sz="2800" dirty="0">
                <a:latin typeface="Arial" panose="020B0604020202020204" pitchFamily="34" charset="0"/>
                <a:ea typeface="標楷體" panose="03000509000000000000" pitchFamily="65" charset="-120"/>
                <a:cs typeface="Arial" panose="020B0604020202020204" pitchFamily="34" charset="0"/>
              </a:rPr>
              <a:t>下學期合計</a:t>
            </a:r>
            <a:r>
              <a:rPr lang="en-US" altLang="zh-TW" sz="2800" dirty="0">
                <a:latin typeface="Arial" panose="020B0604020202020204" pitchFamily="34" charset="0"/>
                <a:ea typeface="標楷體" panose="03000509000000000000" pitchFamily="65" charset="-120"/>
                <a:cs typeface="Arial" panose="020B0604020202020204" pitchFamily="34" charset="0"/>
              </a:rPr>
              <a:t>444,800</a:t>
            </a:r>
            <a:r>
              <a:rPr lang="zh-TW" altLang="zh-TW" sz="2800" dirty="0">
                <a:latin typeface="Arial" panose="020B0604020202020204" pitchFamily="34" charset="0"/>
                <a:ea typeface="標楷體" panose="03000509000000000000" pitchFamily="65" charset="-120"/>
                <a:cs typeface="Arial" panose="020B0604020202020204" pitchFamily="34" charset="0"/>
              </a:rPr>
              <a:t>元。</a:t>
            </a:r>
            <a:endParaRPr lang="en-US" altLang="zh-TW" sz="2800" dirty="0">
              <a:latin typeface="Arial" panose="020B0604020202020204" pitchFamily="34" charset="0"/>
              <a:ea typeface="標楷體" panose="03000509000000000000" pitchFamily="65" charset="-120"/>
              <a:cs typeface="Arial" panose="020B0604020202020204" pitchFamily="34" charset="0"/>
            </a:endParaRPr>
          </a:p>
          <a:p>
            <a:pPr marL="457200" indent="-457200">
              <a:buFont typeface="Wingdings" panose="05000000000000000000" pitchFamily="2" charset="2"/>
              <a:buChar char="Ø"/>
            </a:pPr>
            <a:r>
              <a:rPr lang="zh-TW" altLang="zh-TW" sz="2800" dirty="0">
                <a:latin typeface="Arial" panose="020B0604020202020204" pitchFamily="34" charset="0"/>
                <a:ea typeface="標楷體" panose="03000509000000000000" pitchFamily="65" charset="-120"/>
                <a:cs typeface="Arial" panose="020B0604020202020204" pitchFamily="34" charset="0"/>
              </a:rPr>
              <a:t>敬請獲補助實習材料相關任課教師在實施實習課程時，將增加學生操作之次數與過程</a:t>
            </a:r>
            <a:r>
              <a:rPr lang="zh-TW"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留下紀錄</a:t>
            </a:r>
            <a:r>
              <a:rPr lang="zh-TW" altLang="zh-TW" sz="2800" dirty="0">
                <a:latin typeface="Arial" panose="020B0604020202020204" pitchFamily="34" charset="0"/>
                <a:ea typeface="標楷體" panose="03000509000000000000" pitchFamily="65" charset="-120"/>
                <a:cs typeface="Arial" panose="020B0604020202020204" pitchFamily="34" charset="0"/>
              </a:rPr>
              <a:t>，並了解學生技能是否有所增進。</a:t>
            </a:r>
          </a:p>
        </p:txBody>
      </p:sp>
    </p:spTree>
    <p:extLst>
      <p:ext uri="{BB962C8B-B14F-4D97-AF65-F5344CB8AC3E}">
        <p14:creationId xmlns:p14="http://schemas.microsoft.com/office/powerpoint/2010/main" val="183029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039685"/>
            <a:ext cx="10652051" cy="560615"/>
          </a:xfrm>
        </p:spPr>
        <p:txBody>
          <a:bodyPr>
            <a:noAutofit/>
          </a:bodyPr>
          <a:lstStyle/>
          <a:p>
            <a:pPr>
              <a:buFont typeface="Wingdings" panose="05000000000000000000" pitchFamily="2" charset="2"/>
              <a:buChar char="l"/>
            </a:pPr>
            <a:r>
              <a:rPr lang="zh-TW" altLang="zh-TW" b="1" dirty="0"/>
              <a:t>提升學生實習實作能力計畫</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769974" y="1600300"/>
            <a:ext cx="10218065" cy="2246769"/>
          </a:xfrm>
          <a:prstGeom prst="rect">
            <a:avLst/>
          </a:prstGeom>
        </p:spPr>
        <p:txBody>
          <a:bodyPr wrap="square">
            <a:spAutoFit/>
          </a:bodyPr>
          <a:lstStyle/>
          <a:p>
            <a:pPr marL="457200" indent="-457200">
              <a:buFont typeface="Wingdings" panose="05000000000000000000" pitchFamily="2" charset="2"/>
              <a:buChar char="Ø"/>
            </a:pPr>
            <a:r>
              <a:rPr lang="en-US" altLang="zh-TW" sz="2800" dirty="0">
                <a:latin typeface="Arial" panose="020B0604020202020204" pitchFamily="34" charset="0"/>
                <a:ea typeface="標楷體" panose="03000509000000000000" pitchFamily="65" charset="-120"/>
                <a:cs typeface="Arial" panose="020B0604020202020204" pitchFamily="34" charset="0"/>
              </a:rPr>
              <a:t>114</a:t>
            </a:r>
            <a:r>
              <a:rPr lang="zh-TW" altLang="zh-TW" sz="2800" dirty="0">
                <a:latin typeface="Arial" panose="020B0604020202020204" pitchFamily="34" charset="0"/>
                <a:ea typeface="標楷體" panose="03000509000000000000" pitchFamily="65" charset="-120"/>
                <a:cs typeface="Arial" panose="020B0604020202020204" pitchFamily="34" charset="0"/>
              </a:rPr>
              <a:t>年度申請核定補助</a:t>
            </a:r>
            <a:r>
              <a:rPr lang="zh-TW"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訓練指導費</a:t>
            </a:r>
            <a:r>
              <a:rPr lang="en-US"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3</a:t>
            </a:r>
            <a:r>
              <a:rPr lang="zh-TW"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件</a:t>
            </a:r>
            <a:r>
              <a:rPr lang="zh-TW" altLang="zh-TW" sz="2800" dirty="0">
                <a:latin typeface="Arial" panose="020B0604020202020204" pitchFamily="34" charset="0"/>
                <a:ea typeface="標楷體" panose="03000509000000000000" pitchFamily="65" charset="-120"/>
                <a:cs typeface="Arial" panose="020B0604020202020204" pitchFamily="34" charset="0"/>
              </a:rPr>
              <a:t>，</a:t>
            </a:r>
            <a:r>
              <a:rPr lang="en-US" altLang="zh-TW" sz="2800" dirty="0">
                <a:latin typeface="Arial" panose="020B0604020202020204" pitchFamily="34" charset="0"/>
                <a:ea typeface="標楷體" panose="03000509000000000000" pitchFamily="65" charset="-120"/>
                <a:cs typeface="Arial" panose="020B0604020202020204" pitchFamily="34" charset="0"/>
              </a:rPr>
              <a:t>80,871</a:t>
            </a:r>
            <a:r>
              <a:rPr lang="zh-TW" altLang="zh-TW" sz="2800" dirty="0">
                <a:latin typeface="Arial" panose="020B0604020202020204" pitchFamily="34" charset="0"/>
                <a:ea typeface="標楷體" panose="03000509000000000000" pitchFamily="65" charset="-120"/>
                <a:cs typeface="Arial" panose="020B0604020202020204" pitchFamily="34" charset="0"/>
              </a:rPr>
              <a:t>元。</a:t>
            </a:r>
            <a:r>
              <a:rPr lang="zh-TW" altLang="en-US" sz="2800" dirty="0">
                <a:latin typeface="Arial" panose="020B0604020202020204" pitchFamily="34" charset="0"/>
                <a:ea typeface="標楷體" panose="03000509000000000000" pitchFamily="65" charset="-120"/>
                <a:cs typeface="Arial" panose="020B0604020202020204" pitchFamily="34" charset="0"/>
              </a:rPr>
              <a:t>機械</a:t>
            </a:r>
            <a:r>
              <a:rPr lang="zh-TW" altLang="zh-TW" sz="2800" dirty="0">
                <a:latin typeface="Arial" panose="020B0604020202020204" pitchFamily="34" charset="0"/>
                <a:ea typeface="標楷體" panose="03000509000000000000" pitchFamily="65" charset="-120"/>
                <a:cs typeface="Arial" panose="020B0604020202020204" pitchFamily="34" charset="0"/>
              </a:rPr>
              <a:t>科</a:t>
            </a:r>
            <a:r>
              <a:rPr lang="en-US" altLang="zh-TW" sz="2800" dirty="0">
                <a:latin typeface="Arial" panose="020B0604020202020204" pitchFamily="34" charset="0"/>
                <a:ea typeface="標楷體" panose="03000509000000000000" pitchFamily="65" charset="-120"/>
                <a:cs typeface="Arial" panose="020B0604020202020204" pitchFamily="34" charset="0"/>
              </a:rPr>
              <a:t>1</a:t>
            </a:r>
            <a:r>
              <a:rPr lang="zh-TW" altLang="zh-TW" sz="2800" dirty="0">
                <a:latin typeface="Arial" panose="020B0604020202020204" pitchFamily="34" charset="0"/>
                <a:ea typeface="標楷體" panose="03000509000000000000" pitchFamily="65" charset="-120"/>
                <a:cs typeface="Arial" panose="020B0604020202020204" pitchFamily="34" charset="0"/>
              </a:rPr>
              <a:t>件</a:t>
            </a:r>
            <a:r>
              <a:rPr lang="en-US" altLang="zh-TW" sz="2800" dirty="0">
                <a:latin typeface="Arial" panose="020B0604020202020204" pitchFamily="34" charset="0"/>
                <a:ea typeface="標楷體" panose="03000509000000000000" pitchFamily="65" charset="-120"/>
                <a:cs typeface="Arial" panose="020B0604020202020204" pitchFamily="34" charset="0"/>
              </a:rPr>
              <a:t>26,957</a:t>
            </a:r>
            <a:r>
              <a:rPr lang="zh-TW" altLang="zh-TW" sz="2800" dirty="0">
                <a:latin typeface="Arial" panose="020B0604020202020204" pitchFamily="34" charset="0"/>
                <a:ea typeface="標楷體" panose="03000509000000000000" pitchFamily="65" charset="-120"/>
                <a:cs typeface="Arial" panose="020B0604020202020204" pitchFamily="34" charset="0"/>
              </a:rPr>
              <a:t>元，</a:t>
            </a:r>
            <a:r>
              <a:rPr lang="zh-TW" altLang="en-US" sz="2800" dirty="0">
                <a:latin typeface="Arial" panose="020B0604020202020204" pitchFamily="34" charset="0"/>
                <a:ea typeface="標楷體" panose="03000509000000000000" pitchFamily="65" charset="-120"/>
                <a:cs typeface="Arial" panose="020B0604020202020204" pitchFamily="34" charset="0"/>
              </a:rPr>
              <a:t>電圖</a:t>
            </a:r>
            <a:r>
              <a:rPr lang="zh-TW" altLang="zh-TW" sz="2800" dirty="0">
                <a:latin typeface="Arial" panose="020B0604020202020204" pitchFamily="34" charset="0"/>
                <a:ea typeface="標楷體" panose="03000509000000000000" pitchFamily="65" charset="-120"/>
                <a:cs typeface="Arial" panose="020B0604020202020204" pitchFamily="34" charset="0"/>
              </a:rPr>
              <a:t>科</a:t>
            </a:r>
            <a:r>
              <a:rPr lang="en-US" altLang="zh-TW" sz="2800" dirty="0">
                <a:latin typeface="Arial" panose="020B0604020202020204" pitchFamily="34" charset="0"/>
                <a:ea typeface="標楷體" panose="03000509000000000000" pitchFamily="65" charset="-120"/>
                <a:cs typeface="Arial" panose="020B0604020202020204" pitchFamily="34" charset="0"/>
              </a:rPr>
              <a:t>2</a:t>
            </a:r>
            <a:r>
              <a:rPr lang="zh-TW" altLang="zh-TW" sz="2800" dirty="0">
                <a:latin typeface="Arial" panose="020B0604020202020204" pitchFamily="34" charset="0"/>
                <a:ea typeface="標楷體" panose="03000509000000000000" pitchFamily="65" charset="-120"/>
                <a:cs typeface="Arial" panose="020B0604020202020204" pitchFamily="34" charset="0"/>
              </a:rPr>
              <a:t>件</a:t>
            </a:r>
            <a:r>
              <a:rPr lang="en-US" altLang="zh-TW" sz="2800" dirty="0">
                <a:latin typeface="Arial" panose="020B0604020202020204" pitchFamily="34" charset="0"/>
                <a:ea typeface="標楷體" panose="03000509000000000000" pitchFamily="65" charset="-120"/>
                <a:cs typeface="Arial" panose="020B0604020202020204" pitchFamily="34" charset="0"/>
              </a:rPr>
              <a:t>53,914</a:t>
            </a:r>
            <a:r>
              <a:rPr lang="zh-TW" altLang="zh-TW" sz="2800" dirty="0">
                <a:latin typeface="Arial" panose="020B0604020202020204" pitchFamily="34" charset="0"/>
                <a:ea typeface="標楷體" panose="03000509000000000000" pitchFamily="65" charset="-120"/>
                <a:cs typeface="Arial" panose="020B0604020202020204" pitchFamily="34" charset="0"/>
              </a:rPr>
              <a:t>元。</a:t>
            </a:r>
            <a:endParaRPr lang="en-US" altLang="zh-TW" sz="2800" dirty="0">
              <a:latin typeface="Arial" panose="020B0604020202020204" pitchFamily="34" charset="0"/>
              <a:ea typeface="標楷體" panose="03000509000000000000" pitchFamily="65" charset="-120"/>
              <a:cs typeface="Arial" panose="020B0604020202020204" pitchFamily="34" charset="0"/>
            </a:endParaRPr>
          </a:p>
          <a:p>
            <a:pPr marL="457200" indent="-457200">
              <a:buFont typeface="Wingdings" panose="05000000000000000000" pitchFamily="2" charset="2"/>
              <a:buChar char="Ø"/>
            </a:pPr>
            <a:r>
              <a:rPr lang="zh-TW" altLang="zh-TW" sz="2800" dirty="0">
                <a:latin typeface="Arial" panose="020B0604020202020204" pitchFamily="34" charset="0"/>
                <a:ea typeface="標楷體" panose="03000509000000000000" pitchFamily="65" charset="-120"/>
                <a:cs typeface="Arial" panose="020B0604020202020204" pitchFamily="34" charset="0"/>
              </a:rPr>
              <a:t>敬請獲補助實習材料相關任課教師在實施實習課程時，將增加學生操作之次數與過程</a:t>
            </a:r>
            <a:r>
              <a:rPr lang="zh-TW"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留下紀錄</a:t>
            </a:r>
            <a:r>
              <a:rPr lang="zh-TW" altLang="zh-TW" sz="2800" dirty="0">
                <a:latin typeface="Arial" panose="020B0604020202020204" pitchFamily="34" charset="0"/>
                <a:ea typeface="標楷體" panose="03000509000000000000" pitchFamily="65" charset="-120"/>
                <a:cs typeface="Arial" panose="020B0604020202020204" pitchFamily="34" charset="0"/>
              </a:rPr>
              <a:t>，並了解學生技能是否有所增進。</a:t>
            </a:r>
          </a:p>
        </p:txBody>
      </p:sp>
    </p:spTree>
    <p:extLst>
      <p:ext uri="{BB962C8B-B14F-4D97-AF65-F5344CB8AC3E}">
        <p14:creationId xmlns:p14="http://schemas.microsoft.com/office/powerpoint/2010/main" val="171521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15996" y="272715"/>
            <a:ext cx="8957399" cy="543713"/>
          </a:xfrm>
        </p:spPr>
        <p:txBody>
          <a:bodyPr/>
          <a:lstStyle/>
          <a:p>
            <a:pPr lvl="0"/>
            <a:r>
              <a:rPr lang="zh-TW" altLang="en-US" sz="3600" dirty="0">
                <a:solidFill>
                  <a:srgbClr val="FF0000"/>
                </a:solidFill>
              </a:rPr>
              <a:t>參加各項技藝</a:t>
            </a:r>
            <a:r>
              <a:rPr lang="en-US" altLang="zh-TW" sz="3600" dirty="0">
                <a:solidFill>
                  <a:srgbClr val="FF0000"/>
                </a:solidFill>
              </a:rPr>
              <a:t>(</a:t>
            </a:r>
            <a:r>
              <a:rPr lang="zh-TW" altLang="en-US" sz="3600" dirty="0">
                <a:solidFill>
                  <a:srgbClr val="FF0000"/>
                </a:solidFill>
              </a:rPr>
              <a:t>能</a:t>
            </a:r>
            <a:r>
              <a:rPr lang="en-US" altLang="zh-TW" sz="3600" dirty="0">
                <a:solidFill>
                  <a:srgbClr val="FF0000"/>
                </a:solidFill>
              </a:rPr>
              <a:t>)</a:t>
            </a:r>
            <a:r>
              <a:rPr lang="zh-TW" altLang="en-US" sz="3600" dirty="0">
                <a:solidFill>
                  <a:srgbClr val="FF0000"/>
                </a:solidFill>
              </a:rPr>
              <a:t>及專業性競賽活動榮譽榜</a:t>
            </a:r>
          </a:p>
        </p:txBody>
      </p:sp>
      <p:sp>
        <p:nvSpPr>
          <p:cNvPr id="5" name="內容版面配置區 4">
            <a:extLst>
              <a:ext uri="{FF2B5EF4-FFF2-40B4-BE49-F238E27FC236}">
                <a16:creationId xmlns:a16="http://schemas.microsoft.com/office/drawing/2014/main" id="{995FA7C0-613C-4D8B-9404-3F33D6F40D79}"/>
              </a:ext>
            </a:extLst>
          </p:cNvPr>
          <p:cNvSpPr>
            <a:spLocks noGrp="1"/>
          </p:cNvSpPr>
          <p:nvPr>
            <p:ph idx="1"/>
          </p:nvPr>
        </p:nvSpPr>
        <p:spPr>
          <a:xfrm>
            <a:off x="476002" y="1674221"/>
            <a:ext cx="11217234" cy="3742906"/>
          </a:xfrm>
        </p:spPr>
        <p:txBody>
          <a:bodyPr>
            <a:normAutofit lnSpcReduction="10000"/>
          </a:bodyPr>
          <a:lstStyle/>
          <a:p>
            <a:pPr>
              <a:buFont typeface="Wingdings" panose="05000000000000000000" pitchFamily="2" charset="2"/>
              <a:buChar char="Ø"/>
            </a:pPr>
            <a:r>
              <a:rPr lang="zh-TW" altLang="zh-TW" sz="3600" dirty="0">
                <a:latin typeface="Arial" panose="020B0604020202020204" pitchFamily="34" charset="0"/>
                <a:ea typeface="標楷體" panose="03000509000000000000" pitchFamily="65" charset="-120"/>
                <a:cs typeface="Arial" panose="020B0604020202020204" pitchFamily="34" charset="0"/>
              </a:rPr>
              <a:t>第</a:t>
            </a:r>
            <a:r>
              <a:rPr lang="en-US" altLang="zh-TW" sz="3600" dirty="0">
                <a:latin typeface="Arial" panose="020B0604020202020204" pitchFamily="34" charset="0"/>
                <a:ea typeface="標楷體" panose="03000509000000000000" pitchFamily="65" charset="-120"/>
                <a:cs typeface="Arial" panose="020B0604020202020204" pitchFamily="34" charset="0"/>
              </a:rPr>
              <a:t>55</a:t>
            </a:r>
            <a:r>
              <a:rPr lang="zh-TW" altLang="zh-TW" sz="3600" dirty="0">
                <a:latin typeface="Arial" panose="020B0604020202020204" pitchFamily="34" charset="0"/>
                <a:ea typeface="標楷體" panose="03000509000000000000" pitchFamily="65" charset="-120"/>
                <a:cs typeface="Arial" panose="020B0604020202020204" pitchFamily="34" charset="0"/>
              </a:rPr>
              <a:t>屆全國技能競賽南區分區賽，</a:t>
            </a:r>
            <a:r>
              <a:rPr lang="zh-TW" altLang="en-US" sz="3600" dirty="0">
                <a:solidFill>
                  <a:srgbClr val="FF0000"/>
                </a:solidFill>
                <a:latin typeface="Arial" panose="020B0604020202020204" pitchFamily="34" charset="0"/>
                <a:ea typeface="標楷體" panose="03000509000000000000" pitchFamily="65" charset="-120"/>
                <a:cs typeface="Arial" panose="020B0604020202020204" pitchFamily="34" charset="0"/>
              </a:rPr>
              <a:t>獲獎</a:t>
            </a:r>
            <a:r>
              <a:rPr lang="en-US"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rPr>
              <a:t>10</a:t>
            </a:r>
            <a:r>
              <a:rPr lang="zh-TW" altLang="en-US" sz="3600" dirty="0">
                <a:solidFill>
                  <a:srgbClr val="FF0000"/>
                </a:solidFill>
                <a:latin typeface="Arial" panose="020B0604020202020204" pitchFamily="34" charset="0"/>
                <a:ea typeface="標楷體" panose="03000509000000000000" pitchFamily="65" charset="-120"/>
                <a:cs typeface="Arial" panose="020B0604020202020204" pitchFamily="34" charset="0"/>
              </a:rPr>
              <a:t>名</a:t>
            </a:r>
            <a:r>
              <a:rPr lang="zh-TW" altLang="en-US" sz="3600" dirty="0">
                <a:latin typeface="Arial" panose="020B0604020202020204" pitchFamily="34" charset="0"/>
                <a:ea typeface="標楷體" panose="03000509000000000000" pitchFamily="65" charset="-120"/>
                <a:cs typeface="Arial" panose="020B0604020202020204" pitchFamily="34" charset="0"/>
              </a:rPr>
              <a:t>，</a:t>
            </a:r>
            <a:r>
              <a:rPr lang="en-US"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rPr>
              <a:t>6</a:t>
            </a:r>
            <a:r>
              <a:rPr lang="zh-TW"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rPr>
              <a:t>名進入決賽</a:t>
            </a:r>
            <a:r>
              <a:rPr lang="zh-TW" altLang="zh-TW" sz="3600" dirty="0">
                <a:latin typeface="Arial" panose="020B0604020202020204" pitchFamily="34" charset="0"/>
                <a:ea typeface="標楷體" panose="03000509000000000000" pitchFamily="65" charset="-120"/>
                <a:cs typeface="Arial" panose="020B0604020202020204" pitchFamily="34" charset="0"/>
              </a:rPr>
              <a:t>。</a:t>
            </a:r>
            <a:endParaRPr lang="en-US" altLang="zh-TW" sz="36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Ø"/>
            </a:pPr>
            <a:r>
              <a:rPr lang="zh-TW" altLang="zh-TW" sz="3600" dirty="0">
                <a:latin typeface="Arial" panose="020B0604020202020204" pitchFamily="34" charset="0"/>
                <a:ea typeface="標楷體" panose="03000509000000000000" pitchFamily="65" charset="-120"/>
                <a:cs typeface="Arial" panose="020B0604020202020204" pitchFamily="34" charset="0"/>
              </a:rPr>
              <a:t>第</a:t>
            </a:r>
            <a:r>
              <a:rPr lang="en-US" altLang="zh-TW" sz="3600" dirty="0">
                <a:latin typeface="Arial" panose="020B0604020202020204" pitchFamily="34" charset="0"/>
                <a:ea typeface="標楷體" panose="03000509000000000000" pitchFamily="65" charset="-120"/>
                <a:cs typeface="Arial" panose="020B0604020202020204" pitchFamily="34" charset="0"/>
              </a:rPr>
              <a:t>55</a:t>
            </a:r>
            <a:r>
              <a:rPr lang="zh-TW" altLang="zh-TW" sz="3600" dirty="0">
                <a:latin typeface="Arial" panose="020B0604020202020204" pitchFamily="34" charset="0"/>
                <a:ea typeface="標楷體" panose="03000509000000000000" pitchFamily="65" charset="-120"/>
                <a:cs typeface="Arial" panose="020B0604020202020204" pitchFamily="34" charset="0"/>
              </a:rPr>
              <a:t>屆全國技能競賽決賽榮獲</a:t>
            </a:r>
            <a:r>
              <a:rPr lang="en-US"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rPr>
              <a:t>1</a:t>
            </a:r>
            <a:r>
              <a:rPr lang="zh-TW"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rPr>
              <a:t>個</a:t>
            </a:r>
            <a:r>
              <a:rPr lang="zh-TW" altLang="en-US" sz="3600" dirty="0">
                <a:solidFill>
                  <a:srgbClr val="FF0000"/>
                </a:solidFill>
                <a:latin typeface="Arial" panose="020B0604020202020204" pitchFamily="34" charset="0"/>
                <a:ea typeface="標楷體" panose="03000509000000000000" pitchFamily="65" charset="-120"/>
                <a:cs typeface="Arial" panose="020B0604020202020204" pitchFamily="34" charset="0"/>
              </a:rPr>
              <a:t>金</a:t>
            </a:r>
            <a:r>
              <a:rPr lang="zh-TW"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rPr>
              <a:t>牌</a:t>
            </a:r>
            <a:r>
              <a:rPr lang="zh-TW" altLang="zh-TW" sz="3600" dirty="0">
                <a:latin typeface="Arial" panose="020B0604020202020204" pitchFamily="34" charset="0"/>
                <a:ea typeface="標楷體" panose="03000509000000000000" pitchFamily="65" charset="-120"/>
                <a:cs typeface="Arial" panose="020B0604020202020204" pitchFamily="34" charset="0"/>
              </a:rPr>
              <a:t>及</a:t>
            </a:r>
            <a:r>
              <a:rPr lang="en-US"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rPr>
              <a:t>1</a:t>
            </a:r>
            <a:r>
              <a:rPr lang="zh-TW"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rPr>
              <a:t>個</a:t>
            </a:r>
            <a:r>
              <a:rPr lang="zh-TW" altLang="en-US" sz="3600" dirty="0">
                <a:solidFill>
                  <a:srgbClr val="FF0000"/>
                </a:solidFill>
                <a:latin typeface="Arial" panose="020B0604020202020204" pitchFamily="34" charset="0"/>
                <a:ea typeface="標楷體" panose="03000509000000000000" pitchFamily="65" charset="-120"/>
                <a:cs typeface="Arial" panose="020B0604020202020204" pitchFamily="34" charset="0"/>
              </a:rPr>
              <a:t>銅牌</a:t>
            </a:r>
            <a:endParaRPr lang="en-US"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Ø"/>
            </a:pPr>
            <a:r>
              <a:rPr lang="en-US" altLang="zh-TW" sz="3600" dirty="0">
                <a:latin typeface="Arial" panose="020B0604020202020204" pitchFamily="34" charset="0"/>
                <a:ea typeface="標楷體" panose="03000509000000000000" pitchFamily="65" charset="-120"/>
                <a:cs typeface="Arial" panose="020B0604020202020204" pitchFamily="34" charset="0"/>
              </a:rPr>
              <a:t>113</a:t>
            </a:r>
            <a:r>
              <a:rPr lang="zh-TW" altLang="en-US" sz="3600" dirty="0">
                <a:latin typeface="Arial" panose="020B0604020202020204" pitchFamily="34" charset="0"/>
                <a:ea typeface="標楷體" panose="03000509000000000000" pitchFamily="65" charset="-120"/>
                <a:cs typeface="Arial" panose="020B0604020202020204" pitchFamily="34" charset="0"/>
              </a:rPr>
              <a:t>學年度高級中等學校學生技藝競賽榮獲</a:t>
            </a:r>
            <a:r>
              <a:rPr lang="en-US"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rPr>
              <a:t>8</a:t>
            </a:r>
            <a:r>
              <a:rPr lang="zh-TW" altLang="en-US" sz="3600" dirty="0">
                <a:solidFill>
                  <a:srgbClr val="FF0000"/>
                </a:solidFill>
                <a:latin typeface="Arial" panose="020B0604020202020204" pitchFamily="34" charset="0"/>
                <a:ea typeface="標楷體" panose="03000509000000000000" pitchFamily="65" charset="-120"/>
                <a:cs typeface="Arial" panose="020B0604020202020204" pitchFamily="34" charset="0"/>
              </a:rPr>
              <a:t>個金手獎</a:t>
            </a:r>
            <a:r>
              <a:rPr lang="en-US"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rPr>
              <a:t>1</a:t>
            </a:r>
            <a:r>
              <a:rPr lang="zh-TW" altLang="en-US" sz="3600" dirty="0">
                <a:solidFill>
                  <a:srgbClr val="FF0000"/>
                </a:solidFill>
                <a:latin typeface="Arial" panose="020B0604020202020204" pitchFamily="34" charset="0"/>
                <a:ea typeface="標楷體" panose="03000509000000000000" pitchFamily="65" charset="-120"/>
                <a:cs typeface="Arial" panose="020B0604020202020204" pitchFamily="34" charset="0"/>
              </a:rPr>
              <a:t>個優勝</a:t>
            </a:r>
            <a:endParaRPr lang="en-US"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Ø"/>
            </a:pPr>
            <a:r>
              <a:rPr lang="en-US" altLang="zh-TW" sz="3600" dirty="0">
                <a:latin typeface="Arial" panose="020B0604020202020204" pitchFamily="34" charset="0"/>
                <a:ea typeface="標楷體" panose="03000509000000000000" pitchFamily="65" charset="-120"/>
                <a:cs typeface="Arial" panose="020B0604020202020204" pitchFamily="34" charset="0"/>
              </a:rPr>
              <a:t>114</a:t>
            </a:r>
            <a:r>
              <a:rPr lang="zh-TW" altLang="en-US" sz="3600" dirty="0">
                <a:latin typeface="Arial" panose="020B0604020202020204" pitchFamily="34" charset="0"/>
                <a:ea typeface="標楷體" panose="03000509000000000000" pitchFamily="65" charset="-120"/>
                <a:cs typeface="Arial" panose="020B0604020202020204" pitchFamily="34" charset="0"/>
              </a:rPr>
              <a:t>年度專題實作暨創意競賽決賽榮獲</a:t>
            </a:r>
            <a:r>
              <a:rPr lang="zh-TW" altLang="en-US" sz="3600" dirty="0">
                <a:solidFill>
                  <a:srgbClr val="FF0000"/>
                </a:solidFill>
                <a:latin typeface="Arial" panose="020B0604020202020204" pitchFamily="34" charset="0"/>
                <a:ea typeface="標楷體" panose="03000509000000000000" pitchFamily="65" charset="-120"/>
                <a:cs typeface="Arial" panose="020B0604020202020204" pitchFamily="34" charset="0"/>
              </a:rPr>
              <a:t>專題組商業與管理群佳作</a:t>
            </a:r>
            <a:r>
              <a:rPr lang="en-US"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rPr>
              <a:t>1</a:t>
            </a:r>
            <a:r>
              <a:rPr lang="zh-TW" altLang="en-US" sz="3600" dirty="0">
                <a:solidFill>
                  <a:srgbClr val="FF0000"/>
                </a:solidFill>
                <a:latin typeface="Arial" panose="020B0604020202020204" pitchFamily="34" charset="0"/>
                <a:ea typeface="標楷體" panose="03000509000000000000" pitchFamily="65" charset="-120"/>
                <a:cs typeface="Arial" panose="020B0604020202020204" pitchFamily="34" charset="0"/>
              </a:rPr>
              <a:t>件、創意組商業與管理群佳作</a:t>
            </a:r>
            <a:r>
              <a:rPr lang="en-US"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rPr>
              <a:t>1</a:t>
            </a:r>
            <a:r>
              <a:rPr lang="zh-TW" altLang="en-US" sz="3600" dirty="0">
                <a:solidFill>
                  <a:srgbClr val="FF0000"/>
                </a:solidFill>
                <a:latin typeface="Arial" panose="020B0604020202020204" pitchFamily="34" charset="0"/>
                <a:ea typeface="標楷體" panose="03000509000000000000" pitchFamily="65" charset="-120"/>
                <a:cs typeface="Arial" panose="020B0604020202020204" pitchFamily="34" charset="0"/>
              </a:rPr>
              <a:t>件。</a:t>
            </a:r>
            <a:endParaRPr lang="en-US"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Ø"/>
            </a:pPr>
            <a:endParaRPr lang="en-US" altLang="zh-TW" sz="3600" dirty="0">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2421578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039685"/>
            <a:ext cx="10652051" cy="560615"/>
          </a:xfrm>
        </p:spPr>
        <p:txBody>
          <a:bodyPr>
            <a:noAutofit/>
          </a:bodyPr>
          <a:lstStyle/>
          <a:p>
            <a:pPr>
              <a:buFont typeface="Wingdings" panose="05000000000000000000" pitchFamily="2" charset="2"/>
              <a:buChar char="l"/>
            </a:pPr>
            <a:r>
              <a:rPr lang="zh-TW" altLang="zh-TW" b="1" dirty="0"/>
              <a:t>優化實作環境計畫</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769975" y="2126773"/>
            <a:ext cx="10218065" cy="1200329"/>
          </a:xfrm>
          <a:prstGeom prst="rect">
            <a:avLst/>
          </a:prstGeom>
        </p:spPr>
        <p:txBody>
          <a:bodyPr wrap="square">
            <a:spAutoFit/>
          </a:bodyPr>
          <a:lstStyle/>
          <a:p>
            <a:pPr marL="571500" indent="-571500">
              <a:buFont typeface="Wingdings" panose="05000000000000000000" pitchFamily="2" charset="2"/>
              <a:buChar char="Ø"/>
            </a:pPr>
            <a:r>
              <a:rPr lang="en-US" altLang="zh-TW" sz="3600" dirty="0">
                <a:latin typeface="Arial" panose="020B0604020202020204" pitchFamily="34" charset="0"/>
                <a:ea typeface="標楷體" panose="03000509000000000000" pitchFamily="65" charset="-120"/>
                <a:cs typeface="Arial" panose="020B0604020202020204" pitchFamily="34" charset="0"/>
              </a:rPr>
              <a:t>114</a:t>
            </a:r>
            <a:r>
              <a:rPr lang="zh-TW" altLang="zh-TW" sz="3600" dirty="0">
                <a:latin typeface="Arial" panose="020B0604020202020204" pitchFamily="34" charset="0"/>
                <a:ea typeface="標楷體" panose="03000509000000000000" pitchFamily="65" charset="-120"/>
                <a:cs typeface="Arial" panose="020B0604020202020204" pitchFamily="34" charset="0"/>
              </a:rPr>
              <a:t>年度充實基礎實習設備核定</a:t>
            </a:r>
            <a:r>
              <a:rPr lang="en-US"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rPr>
              <a:t>1,000,000</a:t>
            </a:r>
            <a:r>
              <a:rPr lang="zh-TW" altLang="zh-TW" sz="3600" dirty="0">
                <a:latin typeface="Arial" panose="020B0604020202020204" pitchFamily="34" charset="0"/>
                <a:ea typeface="標楷體" panose="03000509000000000000" pitchFamily="65" charset="-120"/>
                <a:cs typeface="Arial" panose="020B0604020202020204" pitchFamily="34" charset="0"/>
              </a:rPr>
              <a:t>元。</a:t>
            </a:r>
            <a:r>
              <a:rPr lang="zh-TW" altLang="en-US" sz="3600" dirty="0">
                <a:latin typeface="Arial" panose="020B0604020202020204" pitchFamily="34" charset="0"/>
                <a:ea typeface="標楷體" panose="03000509000000000000" pitchFamily="65" charset="-120"/>
                <a:cs typeface="Arial" panose="020B0604020202020204" pitchFamily="34" charset="0"/>
              </a:rPr>
              <a:t>補助</a:t>
            </a:r>
            <a:r>
              <a:rPr lang="en-US"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rPr>
              <a:t>950,000</a:t>
            </a:r>
            <a:r>
              <a:rPr lang="zh-TW" altLang="en-US" sz="3600" dirty="0">
                <a:solidFill>
                  <a:srgbClr val="FF0000"/>
                </a:solidFill>
                <a:latin typeface="Arial" panose="020B0604020202020204" pitchFamily="34" charset="0"/>
                <a:ea typeface="標楷體" panose="03000509000000000000" pitchFamily="65" charset="-120"/>
                <a:cs typeface="Arial" panose="020B0604020202020204" pitchFamily="34" charset="0"/>
              </a:rPr>
              <a:t>元</a:t>
            </a:r>
            <a:r>
              <a:rPr lang="zh-TW" altLang="en-US" sz="3600" dirty="0">
                <a:latin typeface="Arial" panose="020B0604020202020204" pitchFamily="34" charset="0"/>
                <a:ea typeface="標楷體" panose="03000509000000000000" pitchFamily="65" charset="-120"/>
                <a:cs typeface="Arial" panose="020B0604020202020204" pitchFamily="34" charset="0"/>
              </a:rPr>
              <a:t>，自籌款</a:t>
            </a:r>
            <a:r>
              <a:rPr lang="en-US" altLang="zh-TW" sz="3600" dirty="0">
                <a:solidFill>
                  <a:srgbClr val="FF0000"/>
                </a:solidFill>
                <a:latin typeface="Arial" panose="020B0604020202020204" pitchFamily="34" charset="0"/>
                <a:ea typeface="標楷體" panose="03000509000000000000" pitchFamily="65" charset="-120"/>
                <a:cs typeface="Arial" panose="020B0604020202020204" pitchFamily="34" charset="0"/>
              </a:rPr>
              <a:t>50,000</a:t>
            </a:r>
            <a:r>
              <a:rPr lang="zh-TW" altLang="en-US" sz="3600" dirty="0">
                <a:latin typeface="Arial" panose="020B0604020202020204" pitchFamily="34" charset="0"/>
                <a:ea typeface="標楷體" panose="03000509000000000000" pitchFamily="65" charset="-120"/>
                <a:cs typeface="Arial" panose="020B0604020202020204" pitchFamily="34" charset="0"/>
              </a:rPr>
              <a:t>元。已執行完成。</a:t>
            </a:r>
            <a:endParaRPr lang="zh-TW" altLang="zh-TW" sz="3600" dirty="0">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4067755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039685"/>
            <a:ext cx="10652051" cy="560615"/>
          </a:xfrm>
        </p:spPr>
        <p:txBody>
          <a:bodyPr>
            <a:noAutofit/>
          </a:bodyPr>
          <a:lstStyle/>
          <a:p>
            <a:pPr>
              <a:buFont typeface="Wingdings" panose="05000000000000000000" pitchFamily="2" charset="2"/>
              <a:buChar char="l"/>
            </a:pPr>
            <a:r>
              <a:rPr lang="zh-TW" altLang="zh-TW" b="1" dirty="0"/>
              <a:t>校外實習計畫</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769974" y="1600300"/>
            <a:ext cx="10218065" cy="4031873"/>
          </a:xfrm>
          <a:prstGeom prst="rect">
            <a:avLst/>
          </a:prstGeom>
        </p:spPr>
        <p:txBody>
          <a:bodyPr wrap="square">
            <a:spAutoFit/>
          </a:bodyPr>
          <a:lstStyle/>
          <a:p>
            <a:pPr marL="457200" lvl="0" indent="-457200">
              <a:buFont typeface="Wingdings" panose="05000000000000000000" pitchFamily="2" charset="2"/>
              <a:buChar char="Ø"/>
            </a:pPr>
            <a:r>
              <a:rPr lang="zh-TW" altLang="zh-TW" sz="3200" dirty="0">
                <a:latin typeface="Arial" panose="020B0604020202020204" pitchFamily="34" charset="0"/>
                <a:ea typeface="標楷體" panose="03000509000000000000" pitchFamily="65" charset="-120"/>
                <a:cs typeface="Arial" panose="020B0604020202020204" pitchFamily="34" charset="0"/>
              </a:rPr>
              <a:t>實習課程得依其實施場所，分為下列三種方式進行：</a:t>
            </a:r>
          </a:p>
          <a:p>
            <a:pPr marL="457200" lvl="0" indent="-457200">
              <a:buFont typeface="Wingdings" panose="05000000000000000000" pitchFamily="2" charset="2"/>
              <a:buChar char="ü"/>
            </a:pP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校內實習</a:t>
            </a:r>
            <a:r>
              <a:rPr lang="zh-TW" altLang="zh-TW" sz="3200" dirty="0">
                <a:latin typeface="Arial" panose="020B0604020202020204" pitchFamily="34" charset="0"/>
                <a:ea typeface="標楷體" panose="03000509000000000000" pitchFamily="65" charset="-120"/>
                <a:cs typeface="Arial" panose="020B0604020202020204" pitchFamily="34" charset="0"/>
              </a:rPr>
              <a:t>：學生於學期中，在校內實習工場、專科教室、實驗室或其他相關實習場所（以下簡稱校內實習場所）實習。</a:t>
            </a:r>
          </a:p>
          <a:p>
            <a:pPr marL="457200" lvl="0" indent="-457200">
              <a:buFont typeface="Wingdings" panose="05000000000000000000" pitchFamily="2" charset="2"/>
              <a:buChar char="ü"/>
            </a:pP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校外實習</a:t>
            </a:r>
            <a:r>
              <a:rPr lang="zh-TW" altLang="zh-TW" sz="3200" dirty="0">
                <a:latin typeface="Arial" panose="020B0604020202020204" pitchFamily="34" charset="0"/>
                <a:ea typeface="標楷體" panose="03000509000000000000" pitchFamily="65" charset="-120"/>
                <a:cs typeface="Arial" panose="020B0604020202020204" pitchFamily="34" charset="0"/>
              </a:rPr>
              <a:t>：學生於學期中，每學期以六星期為限，在校外實習合作機構實習。</a:t>
            </a:r>
          </a:p>
          <a:p>
            <a:pPr marL="457200" lvl="0" indent="-457200">
              <a:buFont typeface="Wingdings" panose="05000000000000000000" pitchFamily="2" charset="2"/>
              <a:buChar char="ü"/>
            </a:pPr>
            <a:r>
              <a:rPr lang="zh-TW"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校內併校外實習</a:t>
            </a:r>
            <a:r>
              <a:rPr lang="zh-TW" altLang="zh-TW" sz="3200" dirty="0">
                <a:latin typeface="Arial" panose="020B0604020202020204" pitchFamily="34" charset="0"/>
                <a:ea typeface="標楷體" panose="03000509000000000000" pitchFamily="65" charset="-120"/>
                <a:cs typeface="Arial" panose="020B0604020202020204" pitchFamily="34" charset="0"/>
              </a:rPr>
              <a:t>：學生於學期中，在校內實習場所及校外實習合作機構實習。</a:t>
            </a:r>
          </a:p>
        </p:txBody>
      </p:sp>
    </p:spTree>
    <p:extLst>
      <p:ext uri="{BB962C8B-B14F-4D97-AF65-F5344CB8AC3E}">
        <p14:creationId xmlns:p14="http://schemas.microsoft.com/office/powerpoint/2010/main" val="640647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039685"/>
            <a:ext cx="10652051" cy="560615"/>
          </a:xfrm>
        </p:spPr>
        <p:txBody>
          <a:bodyPr>
            <a:noAutofit/>
          </a:bodyPr>
          <a:lstStyle/>
          <a:p>
            <a:pPr>
              <a:buFont typeface="Wingdings" panose="05000000000000000000" pitchFamily="2" charset="2"/>
              <a:buChar char="l"/>
            </a:pPr>
            <a:r>
              <a:rPr lang="en-US" altLang="zh-TW" b="1" dirty="0"/>
              <a:t>114</a:t>
            </a:r>
            <a:r>
              <a:rPr lang="zh-TW" altLang="en-US" b="1" dirty="0"/>
              <a:t>學年度高中職優質化計畫</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906425" y="1685667"/>
            <a:ext cx="10218065" cy="523220"/>
          </a:xfrm>
          <a:prstGeom prst="rect">
            <a:avLst/>
          </a:prstGeom>
        </p:spPr>
        <p:txBody>
          <a:bodyPr wrap="square">
            <a:spAutoFit/>
          </a:bodyPr>
          <a:lstStyle/>
          <a:p>
            <a:pPr marL="285750" lvl="0" indent="-285750">
              <a:buFont typeface="Wingdings" panose="05000000000000000000" pitchFamily="2" charset="2"/>
              <a:buChar char="Ø"/>
            </a:pP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114-2-1</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技專與產學界鏈結</a:t>
            </a:r>
            <a:endParaRPr lang="en-US" altLang="zh-TW" sz="2800" dirty="0">
              <a:latin typeface="Arial" panose="020B0604020202020204" pitchFamily="34" charset="0"/>
              <a:ea typeface="標楷體" panose="03000509000000000000" pitchFamily="65" charset="-120"/>
              <a:cs typeface="Arial" panose="020B0604020202020204" pitchFamily="34" charset="0"/>
            </a:endParaRPr>
          </a:p>
        </p:txBody>
      </p:sp>
      <p:graphicFrame>
        <p:nvGraphicFramePr>
          <p:cNvPr id="4" name="表格 3">
            <a:extLst>
              <a:ext uri="{FF2B5EF4-FFF2-40B4-BE49-F238E27FC236}">
                <a16:creationId xmlns:a16="http://schemas.microsoft.com/office/drawing/2014/main" id="{5A37483A-E972-4EE0-B047-8848DDF73B7B}"/>
              </a:ext>
            </a:extLst>
          </p:cNvPr>
          <p:cNvGraphicFramePr>
            <a:graphicFrameLocks noGrp="1"/>
          </p:cNvGraphicFramePr>
          <p:nvPr>
            <p:extLst>
              <p:ext uri="{D42A27DB-BD31-4B8C-83A1-F6EECF244321}">
                <p14:modId xmlns:p14="http://schemas.microsoft.com/office/powerpoint/2010/main" val="3479943567"/>
              </p:ext>
            </p:extLst>
          </p:nvPr>
        </p:nvGraphicFramePr>
        <p:xfrm>
          <a:off x="396206" y="2294255"/>
          <a:ext cx="11227758" cy="1828800"/>
        </p:xfrm>
        <a:graphic>
          <a:graphicData uri="http://schemas.openxmlformats.org/drawingml/2006/table">
            <a:tbl>
              <a:tblPr firstRow="1" firstCol="1" bandRow="1">
                <a:tableStyleId>{5C22544A-7EE6-4342-B048-85BDC9FD1C3A}</a:tableStyleId>
              </a:tblPr>
              <a:tblGrid>
                <a:gridCol w="821872">
                  <a:extLst>
                    <a:ext uri="{9D8B030D-6E8A-4147-A177-3AD203B41FA5}">
                      <a16:colId xmlns:a16="http://schemas.microsoft.com/office/drawing/2014/main" val="3458198503"/>
                    </a:ext>
                  </a:extLst>
                </a:gridCol>
                <a:gridCol w="1486555">
                  <a:extLst>
                    <a:ext uri="{9D8B030D-6E8A-4147-A177-3AD203B41FA5}">
                      <a16:colId xmlns:a16="http://schemas.microsoft.com/office/drawing/2014/main" val="3309262627"/>
                    </a:ext>
                  </a:extLst>
                </a:gridCol>
                <a:gridCol w="2811430">
                  <a:extLst>
                    <a:ext uri="{9D8B030D-6E8A-4147-A177-3AD203B41FA5}">
                      <a16:colId xmlns:a16="http://schemas.microsoft.com/office/drawing/2014/main" val="4169022646"/>
                    </a:ext>
                  </a:extLst>
                </a:gridCol>
                <a:gridCol w="824118">
                  <a:extLst>
                    <a:ext uri="{9D8B030D-6E8A-4147-A177-3AD203B41FA5}">
                      <a16:colId xmlns:a16="http://schemas.microsoft.com/office/drawing/2014/main" val="167999540"/>
                    </a:ext>
                  </a:extLst>
                </a:gridCol>
                <a:gridCol w="1488801">
                  <a:extLst>
                    <a:ext uri="{9D8B030D-6E8A-4147-A177-3AD203B41FA5}">
                      <a16:colId xmlns:a16="http://schemas.microsoft.com/office/drawing/2014/main" val="1617553487"/>
                    </a:ext>
                  </a:extLst>
                </a:gridCol>
                <a:gridCol w="3794982">
                  <a:extLst>
                    <a:ext uri="{9D8B030D-6E8A-4147-A177-3AD203B41FA5}">
                      <a16:colId xmlns:a16="http://schemas.microsoft.com/office/drawing/2014/main" val="3477403932"/>
                    </a:ext>
                  </a:extLst>
                </a:gridCol>
              </a:tblGrid>
              <a:tr h="311785">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項次</a:t>
                      </a: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辦理日期</a:t>
                      </a: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主題</a:t>
                      </a: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節數</a:t>
                      </a: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講師</a:t>
                      </a: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參加對象</a:t>
                      </a:r>
                    </a:p>
                  </a:txBody>
                  <a:tcPr marL="68580" marR="68580" marT="0" marB="0" anchor="ctr"/>
                </a:tc>
                <a:extLst>
                  <a:ext uri="{0D108BD9-81ED-4DB2-BD59-A6C34878D82A}">
                    <a16:rowId xmlns:a16="http://schemas.microsoft.com/office/drawing/2014/main" val="1780322718"/>
                  </a:ext>
                </a:extLst>
              </a:tr>
              <a:tr h="215265">
                <a:tc>
                  <a:txBody>
                    <a:bodyPr/>
                    <a:lstStyle/>
                    <a:p>
                      <a:pPr algn="ctr">
                        <a:spcAft>
                          <a:spcPts val="0"/>
                        </a:spcAft>
                      </a:pPr>
                      <a:r>
                        <a:rPr lang="en-US" sz="2400" kern="100" dirty="0">
                          <a:effectLst/>
                          <a:latin typeface="Arial" panose="020B0604020202020204" pitchFamily="34" charset="0"/>
                          <a:ea typeface="標楷體" panose="03000509000000000000" pitchFamily="65" charset="-120"/>
                          <a:cs typeface="Arial" panose="020B0604020202020204" pitchFamily="34" charset="0"/>
                        </a:rPr>
                        <a:t>1</a:t>
                      </a:r>
                      <a:endParaRPr lang="zh-TW" sz="24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2400" kern="100">
                          <a:effectLst/>
                          <a:latin typeface="Arial" panose="020B0604020202020204" pitchFamily="34" charset="0"/>
                          <a:ea typeface="標楷體" panose="03000509000000000000" pitchFamily="65" charset="-120"/>
                          <a:cs typeface="Arial" panose="020B0604020202020204" pitchFamily="34" charset="0"/>
                        </a:rPr>
                        <a:t>114/11/21</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各群產業分析講座</a:t>
                      </a:r>
                    </a:p>
                  </a:txBody>
                  <a:tcPr marL="68580" marR="68580" marT="0" marB="0" anchor="ctr"/>
                </a:tc>
                <a:tc>
                  <a:txBody>
                    <a:bodyPr/>
                    <a:lstStyle/>
                    <a:p>
                      <a:pPr algn="ctr">
                        <a:spcAft>
                          <a:spcPts val="0"/>
                        </a:spcAft>
                      </a:pPr>
                      <a:r>
                        <a:rPr lang="en-US" sz="2400" kern="100">
                          <a:effectLst/>
                          <a:latin typeface="Arial" panose="020B0604020202020204" pitchFamily="34" charset="0"/>
                          <a:ea typeface="標楷體" panose="03000509000000000000" pitchFamily="65" charset="-120"/>
                          <a:cs typeface="Arial" panose="020B0604020202020204" pitchFamily="34" charset="0"/>
                        </a:rPr>
                        <a:t>5</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外聘講師</a:t>
                      </a: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商管群</a:t>
                      </a:r>
                      <a:r>
                        <a:rPr lang="en-US" sz="2400" kern="100">
                          <a:effectLst/>
                          <a:latin typeface="Arial" panose="020B0604020202020204" pitchFamily="34" charset="0"/>
                          <a:ea typeface="標楷體" panose="03000509000000000000" pitchFamily="65" charset="-120"/>
                          <a:cs typeface="Arial" panose="020B0604020202020204" pitchFamily="34" charset="0"/>
                        </a:rPr>
                        <a:t>(2</a:t>
                      </a:r>
                      <a:r>
                        <a:rPr lang="zh-TW" sz="2400" kern="100">
                          <a:effectLst/>
                          <a:latin typeface="Arial" panose="020B0604020202020204" pitchFamily="34" charset="0"/>
                          <a:ea typeface="標楷體" panose="03000509000000000000" pitchFamily="65" charset="-120"/>
                          <a:cs typeface="Arial" panose="020B0604020202020204" pitchFamily="34" charset="0"/>
                        </a:rPr>
                        <a:t>節</a:t>
                      </a:r>
                      <a:r>
                        <a:rPr lang="en-US" sz="2400" kern="100">
                          <a:effectLst/>
                          <a:latin typeface="Arial" panose="020B0604020202020204" pitchFamily="34" charset="0"/>
                          <a:ea typeface="標楷體" panose="03000509000000000000" pitchFamily="65" charset="-120"/>
                          <a:cs typeface="Arial" panose="020B0604020202020204" pitchFamily="34" charset="0"/>
                        </a:rPr>
                        <a:t>)</a:t>
                      </a:r>
                      <a:r>
                        <a:rPr lang="zh-TW" sz="2400" kern="100">
                          <a:effectLst/>
                          <a:latin typeface="Arial" panose="020B0604020202020204" pitchFamily="34" charset="0"/>
                          <a:ea typeface="標楷體" panose="03000509000000000000" pitchFamily="65" charset="-120"/>
                          <a:cs typeface="Arial" panose="020B0604020202020204" pitchFamily="34" charset="0"/>
                        </a:rPr>
                        <a:t>餐旅群</a:t>
                      </a:r>
                      <a:r>
                        <a:rPr lang="en-US" sz="2400" kern="100">
                          <a:effectLst/>
                          <a:latin typeface="Arial" panose="020B0604020202020204" pitchFamily="34" charset="0"/>
                          <a:ea typeface="標楷體" panose="03000509000000000000" pitchFamily="65" charset="-120"/>
                          <a:cs typeface="Arial" panose="020B0604020202020204" pitchFamily="34" charset="0"/>
                        </a:rPr>
                        <a:t>(1</a:t>
                      </a:r>
                      <a:r>
                        <a:rPr lang="zh-TW" sz="2400" kern="100">
                          <a:effectLst/>
                          <a:latin typeface="Arial" panose="020B0604020202020204" pitchFamily="34" charset="0"/>
                          <a:ea typeface="標楷體" panose="03000509000000000000" pitchFamily="65" charset="-120"/>
                          <a:cs typeface="Arial" panose="020B0604020202020204" pitchFamily="34" charset="0"/>
                        </a:rPr>
                        <a:t>節</a:t>
                      </a:r>
                      <a:r>
                        <a:rPr lang="en-US" sz="2400" kern="100">
                          <a:effectLst/>
                          <a:latin typeface="Arial" panose="020B0604020202020204" pitchFamily="34" charset="0"/>
                          <a:ea typeface="標楷體" panose="03000509000000000000" pitchFamily="65" charset="-120"/>
                          <a:cs typeface="Arial" panose="020B0604020202020204" pitchFamily="34" charset="0"/>
                        </a:rPr>
                        <a:t>) </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機械群</a:t>
                      </a:r>
                      <a:r>
                        <a:rPr lang="en-US" sz="2400" kern="100">
                          <a:effectLst/>
                          <a:latin typeface="Arial" panose="020B0604020202020204" pitchFamily="34" charset="0"/>
                          <a:ea typeface="標楷體" panose="03000509000000000000" pitchFamily="65" charset="-120"/>
                          <a:cs typeface="Arial" panose="020B0604020202020204" pitchFamily="34" charset="0"/>
                        </a:rPr>
                        <a:t>(1</a:t>
                      </a:r>
                      <a:r>
                        <a:rPr lang="zh-TW" sz="2400" kern="100">
                          <a:effectLst/>
                          <a:latin typeface="Arial" panose="020B0604020202020204" pitchFamily="34" charset="0"/>
                          <a:ea typeface="標楷體" panose="03000509000000000000" pitchFamily="65" charset="-120"/>
                          <a:cs typeface="Arial" panose="020B0604020202020204" pitchFamily="34" charset="0"/>
                        </a:rPr>
                        <a:t>節</a:t>
                      </a:r>
                      <a:r>
                        <a:rPr lang="en-US" sz="2400" kern="100">
                          <a:effectLst/>
                          <a:latin typeface="Arial" panose="020B0604020202020204" pitchFamily="34" charset="0"/>
                          <a:ea typeface="標楷體" panose="03000509000000000000" pitchFamily="65" charset="-120"/>
                          <a:cs typeface="Arial" panose="020B0604020202020204" pitchFamily="34" charset="0"/>
                        </a:rPr>
                        <a:t>)</a:t>
                      </a:r>
                      <a:r>
                        <a:rPr lang="zh-TW" sz="2400" kern="100">
                          <a:effectLst/>
                          <a:latin typeface="Arial" panose="020B0604020202020204" pitchFamily="34" charset="0"/>
                          <a:ea typeface="標楷體" panose="03000509000000000000" pitchFamily="65" charset="-120"/>
                          <a:cs typeface="Arial" panose="020B0604020202020204" pitchFamily="34" charset="0"/>
                        </a:rPr>
                        <a:t>設計群</a:t>
                      </a:r>
                      <a:r>
                        <a:rPr lang="en-US" sz="2400" kern="100">
                          <a:effectLst/>
                          <a:latin typeface="Arial" panose="020B0604020202020204" pitchFamily="34" charset="0"/>
                          <a:ea typeface="標楷體" panose="03000509000000000000" pitchFamily="65" charset="-120"/>
                          <a:cs typeface="Arial" panose="020B0604020202020204" pitchFamily="34" charset="0"/>
                        </a:rPr>
                        <a:t>(1</a:t>
                      </a:r>
                      <a:r>
                        <a:rPr lang="zh-TW" sz="2400" kern="100">
                          <a:effectLst/>
                          <a:latin typeface="Arial" panose="020B0604020202020204" pitchFamily="34" charset="0"/>
                          <a:ea typeface="標楷體" panose="03000509000000000000" pitchFamily="65" charset="-120"/>
                          <a:cs typeface="Arial" panose="020B0604020202020204" pitchFamily="34" charset="0"/>
                        </a:rPr>
                        <a:t>節</a:t>
                      </a:r>
                      <a:r>
                        <a:rPr lang="en-US" sz="2400" kern="100">
                          <a:effectLst/>
                          <a:latin typeface="Arial" panose="020B0604020202020204" pitchFamily="34" charset="0"/>
                          <a:ea typeface="標楷體" panose="03000509000000000000" pitchFamily="65" charset="-120"/>
                          <a:cs typeface="Arial" panose="020B0604020202020204" pitchFamily="34" charset="0"/>
                        </a:rPr>
                        <a:t>)</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extLst>
                  <a:ext uri="{0D108BD9-81ED-4DB2-BD59-A6C34878D82A}">
                    <a16:rowId xmlns:a16="http://schemas.microsoft.com/office/drawing/2014/main" val="1274555484"/>
                  </a:ext>
                </a:extLst>
              </a:tr>
              <a:tr h="457200">
                <a:tc>
                  <a:txBody>
                    <a:bodyPr/>
                    <a:lstStyle/>
                    <a:p>
                      <a:pPr algn="ctr">
                        <a:spcAft>
                          <a:spcPts val="0"/>
                        </a:spcAft>
                      </a:pPr>
                      <a:r>
                        <a:rPr lang="en-US" sz="2400" kern="100">
                          <a:effectLst/>
                          <a:latin typeface="Arial" panose="020B0604020202020204" pitchFamily="34" charset="0"/>
                          <a:ea typeface="標楷體" panose="03000509000000000000" pitchFamily="65" charset="-120"/>
                          <a:cs typeface="Arial" panose="020B0604020202020204" pitchFamily="34" charset="0"/>
                        </a:rPr>
                        <a:t>2</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2400" kern="100" dirty="0">
                          <a:effectLst/>
                          <a:latin typeface="Arial" panose="020B0604020202020204" pitchFamily="34" charset="0"/>
                          <a:ea typeface="標楷體" panose="03000509000000000000" pitchFamily="65" charset="-120"/>
                          <a:cs typeface="Arial" panose="020B0604020202020204" pitchFamily="34" charset="0"/>
                        </a:rPr>
                        <a:t>115/04/17</a:t>
                      </a:r>
                      <a:endParaRPr lang="zh-TW" sz="24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技專與產業鏈結講座</a:t>
                      </a:r>
                    </a:p>
                  </a:txBody>
                  <a:tcPr marL="68580" marR="68580" marT="0" marB="0" anchor="ctr"/>
                </a:tc>
                <a:tc>
                  <a:txBody>
                    <a:bodyPr/>
                    <a:lstStyle/>
                    <a:p>
                      <a:pPr algn="ctr">
                        <a:spcAft>
                          <a:spcPts val="0"/>
                        </a:spcAft>
                      </a:pPr>
                      <a:r>
                        <a:rPr lang="en-US" sz="2400" kern="100">
                          <a:effectLst/>
                          <a:latin typeface="Arial" panose="020B0604020202020204" pitchFamily="34" charset="0"/>
                          <a:ea typeface="標楷體" panose="03000509000000000000" pitchFamily="65" charset="-120"/>
                          <a:cs typeface="Arial" panose="020B0604020202020204" pitchFamily="34" charset="0"/>
                        </a:rPr>
                        <a:t>5</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外聘講師</a:t>
                      </a: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商管群</a:t>
                      </a:r>
                      <a:r>
                        <a:rPr lang="en-US" sz="2400" kern="100" dirty="0">
                          <a:effectLst/>
                          <a:latin typeface="Arial" panose="020B0604020202020204" pitchFamily="34" charset="0"/>
                          <a:ea typeface="標楷體" panose="03000509000000000000" pitchFamily="65" charset="-120"/>
                          <a:cs typeface="Arial" panose="020B0604020202020204" pitchFamily="34" charset="0"/>
                        </a:rPr>
                        <a:t>(2</a:t>
                      </a:r>
                      <a:r>
                        <a:rPr lang="zh-TW" sz="2400" kern="100" dirty="0">
                          <a:effectLst/>
                          <a:latin typeface="Arial" panose="020B0604020202020204" pitchFamily="34" charset="0"/>
                          <a:ea typeface="標楷體" panose="03000509000000000000" pitchFamily="65" charset="-120"/>
                          <a:cs typeface="Arial" panose="020B0604020202020204" pitchFamily="34" charset="0"/>
                        </a:rPr>
                        <a:t>節</a:t>
                      </a:r>
                      <a:r>
                        <a:rPr lang="en-US" sz="2400" kern="100" dirty="0">
                          <a:effectLst/>
                          <a:latin typeface="Arial" panose="020B0604020202020204" pitchFamily="34" charset="0"/>
                          <a:ea typeface="標楷體" panose="03000509000000000000" pitchFamily="65" charset="-120"/>
                          <a:cs typeface="Arial" panose="020B0604020202020204" pitchFamily="34" charset="0"/>
                        </a:rPr>
                        <a:t>)</a:t>
                      </a:r>
                      <a:r>
                        <a:rPr lang="zh-TW" sz="2400" kern="100" dirty="0">
                          <a:effectLst/>
                          <a:latin typeface="Arial" panose="020B0604020202020204" pitchFamily="34" charset="0"/>
                          <a:ea typeface="標楷體" panose="03000509000000000000" pitchFamily="65" charset="-120"/>
                          <a:cs typeface="Arial" panose="020B0604020202020204" pitchFamily="34" charset="0"/>
                        </a:rPr>
                        <a:t>餐旅群</a:t>
                      </a:r>
                      <a:r>
                        <a:rPr lang="en-US" sz="2400" kern="100" dirty="0">
                          <a:effectLst/>
                          <a:latin typeface="Arial" panose="020B0604020202020204" pitchFamily="34" charset="0"/>
                          <a:ea typeface="標楷體" panose="03000509000000000000" pitchFamily="65" charset="-120"/>
                          <a:cs typeface="Arial" panose="020B0604020202020204" pitchFamily="34" charset="0"/>
                        </a:rPr>
                        <a:t>(1</a:t>
                      </a:r>
                      <a:r>
                        <a:rPr lang="zh-TW" sz="2400" kern="100" dirty="0">
                          <a:effectLst/>
                          <a:latin typeface="Arial" panose="020B0604020202020204" pitchFamily="34" charset="0"/>
                          <a:ea typeface="標楷體" panose="03000509000000000000" pitchFamily="65" charset="-120"/>
                          <a:cs typeface="Arial" panose="020B0604020202020204" pitchFamily="34" charset="0"/>
                        </a:rPr>
                        <a:t>節</a:t>
                      </a:r>
                      <a:r>
                        <a:rPr lang="en-US" sz="2400" kern="100" dirty="0">
                          <a:effectLst/>
                          <a:latin typeface="Arial" panose="020B0604020202020204" pitchFamily="34" charset="0"/>
                          <a:ea typeface="標楷體" panose="03000509000000000000" pitchFamily="65" charset="-120"/>
                          <a:cs typeface="Arial" panose="020B0604020202020204" pitchFamily="34" charset="0"/>
                        </a:rPr>
                        <a:t>) </a:t>
                      </a:r>
                      <a:endParaRPr lang="zh-TW" sz="2400" kern="100" dirty="0">
                        <a:effectLst/>
                        <a:latin typeface="Arial" panose="020B0604020202020204" pitchFamily="34" charset="0"/>
                        <a:ea typeface="標楷體" panose="03000509000000000000" pitchFamily="65" charset="-120"/>
                        <a:cs typeface="Arial" panose="020B0604020202020204" pitchFamily="34" charset="0"/>
                      </a:endParaRPr>
                    </a:p>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機械群</a:t>
                      </a:r>
                      <a:r>
                        <a:rPr lang="en-US" sz="2400" kern="100" dirty="0">
                          <a:effectLst/>
                          <a:latin typeface="Arial" panose="020B0604020202020204" pitchFamily="34" charset="0"/>
                          <a:ea typeface="標楷體" panose="03000509000000000000" pitchFamily="65" charset="-120"/>
                          <a:cs typeface="Arial" panose="020B0604020202020204" pitchFamily="34" charset="0"/>
                        </a:rPr>
                        <a:t>(1</a:t>
                      </a:r>
                      <a:r>
                        <a:rPr lang="zh-TW" sz="2400" kern="100" dirty="0">
                          <a:effectLst/>
                          <a:latin typeface="Arial" panose="020B0604020202020204" pitchFamily="34" charset="0"/>
                          <a:ea typeface="標楷體" panose="03000509000000000000" pitchFamily="65" charset="-120"/>
                          <a:cs typeface="Arial" panose="020B0604020202020204" pitchFamily="34" charset="0"/>
                        </a:rPr>
                        <a:t>節</a:t>
                      </a:r>
                      <a:r>
                        <a:rPr lang="en-US" sz="2400" kern="100" dirty="0">
                          <a:effectLst/>
                          <a:latin typeface="Arial" panose="020B0604020202020204" pitchFamily="34" charset="0"/>
                          <a:ea typeface="標楷體" panose="03000509000000000000" pitchFamily="65" charset="-120"/>
                          <a:cs typeface="Arial" panose="020B0604020202020204" pitchFamily="34" charset="0"/>
                        </a:rPr>
                        <a:t>)</a:t>
                      </a:r>
                      <a:r>
                        <a:rPr lang="zh-TW" sz="2400" kern="100" dirty="0">
                          <a:effectLst/>
                          <a:latin typeface="Arial" panose="020B0604020202020204" pitchFamily="34" charset="0"/>
                          <a:ea typeface="標楷體" panose="03000509000000000000" pitchFamily="65" charset="-120"/>
                          <a:cs typeface="Arial" panose="020B0604020202020204" pitchFamily="34" charset="0"/>
                        </a:rPr>
                        <a:t>設計群</a:t>
                      </a:r>
                      <a:r>
                        <a:rPr lang="en-US" sz="2400" kern="100" dirty="0">
                          <a:effectLst/>
                          <a:latin typeface="Arial" panose="020B0604020202020204" pitchFamily="34" charset="0"/>
                          <a:ea typeface="標楷體" panose="03000509000000000000" pitchFamily="65" charset="-120"/>
                          <a:cs typeface="Arial" panose="020B0604020202020204" pitchFamily="34" charset="0"/>
                        </a:rPr>
                        <a:t>(1</a:t>
                      </a:r>
                      <a:r>
                        <a:rPr lang="zh-TW" sz="2400" kern="100" dirty="0">
                          <a:effectLst/>
                          <a:latin typeface="Arial" panose="020B0604020202020204" pitchFamily="34" charset="0"/>
                          <a:ea typeface="標楷體" panose="03000509000000000000" pitchFamily="65" charset="-120"/>
                          <a:cs typeface="Arial" panose="020B0604020202020204" pitchFamily="34" charset="0"/>
                        </a:rPr>
                        <a:t>節</a:t>
                      </a:r>
                      <a:r>
                        <a:rPr lang="en-US" sz="2400" kern="100" dirty="0">
                          <a:effectLst/>
                          <a:latin typeface="Arial" panose="020B0604020202020204" pitchFamily="34" charset="0"/>
                          <a:ea typeface="標楷體" panose="03000509000000000000" pitchFamily="65" charset="-120"/>
                          <a:cs typeface="Arial" panose="020B0604020202020204" pitchFamily="34" charset="0"/>
                        </a:rPr>
                        <a:t>)</a:t>
                      </a:r>
                      <a:endParaRPr lang="zh-TW" sz="24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extLst>
                  <a:ext uri="{0D108BD9-81ED-4DB2-BD59-A6C34878D82A}">
                    <a16:rowId xmlns:a16="http://schemas.microsoft.com/office/drawing/2014/main" val="421682635"/>
                  </a:ext>
                </a:extLst>
              </a:tr>
            </a:tbl>
          </a:graphicData>
        </a:graphic>
      </p:graphicFrame>
    </p:spTree>
    <p:extLst>
      <p:ext uri="{BB962C8B-B14F-4D97-AF65-F5344CB8AC3E}">
        <p14:creationId xmlns:p14="http://schemas.microsoft.com/office/powerpoint/2010/main" val="3615641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039685"/>
            <a:ext cx="10652051" cy="560615"/>
          </a:xfrm>
        </p:spPr>
        <p:txBody>
          <a:bodyPr>
            <a:noAutofit/>
          </a:bodyPr>
          <a:lstStyle/>
          <a:p>
            <a:pPr>
              <a:buFont typeface="Wingdings" panose="05000000000000000000" pitchFamily="2" charset="2"/>
              <a:buChar char="l"/>
            </a:pPr>
            <a:r>
              <a:rPr lang="en-US" altLang="zh-TW" b="1" dirty="0"/>
              <a:t>114</a:t>
            </a:r>
            <a:r>
              <a:rPr lang="zh-TW" altLang="en-US" b="1" dirty="0"/>
              <a:t>學年度高中職優質化計畫</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975698" y="1512961"/>
            <a:ext cx="6381066" cy="523220"/>
          </a:xfrm>
          <a:prstGeom prst="rect">
            <a:avLst/>
          </a:prstGeom>
        </p:spPr>
        <p:txBody>
          <a:bodyPr wrap="square">
            <a:spAutoFit/>
          </a:bodyPr>
          <a:lstStyle/>
          <a:p>
            <a:pPr marL="285750" lvl="0" indent="-285750">
              <a:buFont typeface="Wingdings" panose="05000000000000000000" pitchFamily="2" charset="2"/>
              <a:buChar char="Ø"/>
            </a:pP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114-2-3</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輔導學生創新研發能力創業</a:t>
            </a:r>
            <a:endParaRPr lang="en-US" altLang="zh-TW" sz="2800" dirty="0">
              <a:latin typeface="Arial" panose="020B0604020202020204" pitchFamily="34" charset="0"/>
              <a:ea typeface="標楷體" panose="03000509000000000000" pitchFamily="65" charset="-120"/>
              <a:cs typeface="Arial" panose="020B0604020202020204" pitchFamily="34" charset="0"/>
            </a:endParaRPr>
          </a:p>
        </p:txBody>
      </p:sp>
      <p:sp>
        <p:nvSpPr>
          <p:cNvPr id="5" name="矩形 4">
            <a:extLst>
              <a:ext uri="{FF2B5EF4-FFF2-40B4-BE49-F238E27FC236}">
                <a16:creationId xmlns:a16="http://schemas.microsoft.com/office/drawing/2014/main" id="{48558DDB-39BB-4F23-BDE3-C3EA94EE7436}"/>
              </a:ext>
            </a:extLst>
          </p:cNvPr>
          <p:cNvSpPr/>
          <p:nvPr/>
        </p:nvSpPr>
        <p:spPr>
          <a:xfrm>
            <a:off x="1248198" y="1986237"/>
            <a:ext cx="4847802" cy="523220"/>
          </a:xfrm>
          <a:prstGeom prst="rect">
            <a:avLst/>
          </a:prstGeom>
        </p:spPr>
        <p:txBody>
          <a:bodyPr wrap="none">
            <a:spAutoFit/>
          </a:bodyPr>
          <a:lstStyle/>
          <a:p>
            <a:pPr marL="285750" indent="-285750">
              <a:buFont typeface="Wingdings" panose="05000000000000000000" pitchFamily="2" charset="2"/>
              <a:buChar char="u"/>
            </a:pPr>
            <a:r>
              <a:rPr lang="zh-TW" altLang="zh-TW" sz="2800" kern="100" dirty="0">
                <a:latin typeface="Arial" panose="020B0604020202020204" pitchFamily="34" charset="0"/>
                <a:ea typeface="標楷體" panose="03000509000000000000" pitchFamily="65" charset="-120"/>
                <a:cs typeface="Arial" panose="020B0604020202020204" pitchFamily="34" charset="0"/>
              </a:rPr>
              <a:t>校內專題課程教師共識會議</a:t>
            </a:r>
            <a:endParaRPr lang="zh-TW" altLang="en-US" sz="2800" dirty="0"/>
          </a:p>
        </p:txBody>
      </p:sp>
      <p:graphicFrame>
        <p:nvGraphicFramePr>
          <p:cNvPr id="6" name="表格 5">
            <a:extLst>
              <a:ext uri="{FF2B5EF4-FFF2-40B4-BE49-F238E27FC236}">
                <a16:creationId xmlns:a16="http://schemas.microsoft.com/office/drawing/2014/main" id="{927E3C4D-6F3E-4795-BE76-0CAAB431C28E}"/>
              </a:ext>
            </a:extLst>
          </p:cNvPr>
          <p:cNvGraphicFramePr>
            <a:graphicFrameLocks noGrp="1"/>
          </p:cNvGraphicFramePr>
          <p:nvPr>
            <p:extLst>
              <p:ext uri="{D42A27DB-BD31-4B8C-83A1-F6EECF244321}">
                <p14:modId xmlns:p14="http://schemas.microsoft.com/office/powerpoint/2010/main" val="1534474258"/>
              </p:ext>
            </p:extLst>
          </p:nvPr>
        </p:nvGraphicFramePr>
        <p:xfrm>
          <a:off x="396206" y="2660318"/>
          <a:ext cx="11324739" cy="1454481"/>
        </p:xfrm>
        <a:graphic>
          <a:graphicData uri="http://schemas.openxmlformats.org/drawingml/2006/table">
            <a:tbl>
              <a:tblPr firstRow="1" firstCol="1" bandRow="1">
                <a:tableStyleId>{5C22544A-7EE6-4342-B048-85BDC9FD1C3A}</a:tableStyleId>
              </a:tblPr>
              <a:tblGrid>
                <a:gridCol w="930893">
                  <a:extLst>
                    <a:ext uri="{9D8B030D-6E8A-4147-A177-3AD203B41FA5}">
                      <a16:colId xmlns:a16="http://schemas.microsoft.com/office/drawing/2014/main" val="3990545930"/>
                    </a:ext>
                  </a:extLst>
                </a:gridCol>
                <a:gridCol w="1565079">
                  <a:extLst>
                    <a:ext uri="{9D8B030D-6E8A-4147-A177-3AD203B41FA5}">
                      <a16:colId xmlns:a16="http://schemas.microsoft.com/office/drawing/2014/main" val="1650570455"/>
                    </a:ext>
                  </a:extLst>
                </a:gridCol>
                <a:gridCol w="3334004">
                  <a:extLst>
                    <a:ext uri="{9D8B030D-6E8A-4147-A177-3AD203B41FA5}">
                      <a16:colId xmlns:a16="http://schemas.microsoft.com/office/drawing/2014/main" val="2572464003"/>
                    </a:ext>
                  </a:extLst>
                </a:gridCol>
                <a:gridCol w="833500">
                  <a:extLst>
                    <a:ext uri="{9D8B030D-6E8A-4147-A177-3AD203B41FA5}">
                      <a16:colId xmlns:a16="http://schemas.microsoft.com/office/drawing/2014/main" val="324182110"/>
                    </a:ext>
                  </a:extLst>
                </a:gridCol>
                <a:gridCol w="1667001">
                  <a:extLst>
                    <a:ext uri="{9D8B030D-6E8A-4147-A177-3AD203B41FA5}">
                      <a16:colId xmlns:a16="http://schemas.microsoft.com/office/drawing/2014/main" val="1757264766"/>
                    </a:ext>
                  </a:extLst>
                </a:gridCol>
                <a:gridCol w="2994262">
                  <a:extLst>
                    <a:ext uri="{9D8B030D-6E8A-4147-A177-3AD203B41FA5}">
                      <a16:colId xmlns:a16="http://schemas.microsoft.com/office/drawing/2014/main" val="378658164"/>
                    </a:ext>
                  </a:extLst>
                </a:gridCol>
              </a:tblGrid>
              <a:tr h="484827">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項次</a:t>
                      </a: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辦理日期</a:t>
                      </a: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主題</a:t>
                      </a: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節數</a:t>
                      </a: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講師</a:t>
                      </a: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參加對象</a:t>
                      </a:r>
                    </a:p>
                  </a:txBody>
                  <a:tcPr marL="68580" marR="68580" marT="0" marB="0" anchor="ctr"/>
                </a:tc>
                <a:extLst>
                  <a:ext uri="{0D108BD9-81ED-4DB2-BD59-A6C34878D82A}">
                    <a16:rowId xmlns:a16="http://schemas.microsoft.com/office/drawing/2014/main" val="2222379164"/>
                  </a:ext>
                </a:extLst>
              </a:tr>
              <a:tr h="484827">
                <a:tc>
                  <a:txBody>
                    <a:bodyPr/>
                    <a:lstStyle/>
                    <a:p>
                      <a:pPr algn="ctr">
                        <a:spcAft>
                          <a:spcPts val="0"/>
                        </a:spcAft>
                      </a:pPr>
                      <a:r>
                        <a:rPr lang="en-US" sz="2400" kern="100">
                          <a:effectLst/>
                          <a:latin typeface="Arial" panose="020B0604020202020204" pitchFamily="34" charset="0"/>
                          <a:ea typeface="標楷體" panose="03000509000000000000" pitchFamily="65" charset="-120"/>
                          <a:cs typeface="Arial" panose="020B0604020202020204" pitchFamily="34" charset="0"/>
                        </a:rPr>
                        <a:t>1</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2400" kern="100" dirty="0">
                          <a:effectLst/>
                          <a:latin typeface="Arial" panose="020B0604020202020204" pitchFamily="34" charset="0"/>
                          <a:ea typeface="標楷體" panose="03000509000000000000" pitchFamily="65" charset="-120"/>
                          <a:cs typeface="Arial" panose="020B0604020202020204" pitchFamily="34" charset="0"/>
                        </a:rPr>
                        <a:t>114/09/19</a:t>
                      </a:r>
                      <a:endParaRPr lang="zh-TW" sz="24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專題課程教師說明講座</a:t>
                      </a:r>
                    </a:p>
                  </a:txBody>
                  <a:tcPr marL="68580" marR="68580" marT="0" marB="0" anchor="ctr"/>
                </a:tc>
                <a:tc>
                  <a:txBody>
                    <a:bodyPr/>
                    <a:lstStyle/>
                    <a:p>
                      <a:pPr algn="ctr">
                        <a:spcAft>
                          <a:spcPts val="0"/>
                        </a:spcAft>
                      </a:pPr>
                      <a:r>
                        <a:rPr lang="en-US" sz="2400" kern="100">
                          <a:effectLst/>
                          <a:latin typeface="Arial" panose="020B0604020202020204" pitchFamily="34" charset="0"/>
                          <a:ea typeface="標楷體" panose="03000509000000000000" pitchFamily="65" charset="-120"/>
                          <a:cs typeface="Arial" panose="020B0604020202020204" pitchFamily="34" charset="0"/>
                        </a:rPr>
                        <a:t>2</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外聘講師</a:t>
                      </a: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各群專題任課教師商</a:t>
                      </a:r>
                    </a:p>
                  </a:txBody>
                  <a:tcPr marL="68580" marR="68580" marT="0" marB="0" anchor="ctr"/>
                </a:tc>
                <a:extLst>
                  <a:ext uri="{0D108BD9-81ED-4DB2-BD59-A6C34878D82A}">
                    <a16:rowId xmlns:a16="http://schemas.microsoft.com/office/drawing/2014/main" val="555690989"/>
                  </a:ext>
                </a:extLst>
              </a:tr>
              <a:tr h="484827">
                <a:tc>
                  <a:txBody>
                    <a:bodyPr/>
                    <a:lstStyle/>
                    <a:p>
                      <a:pPr algn="ctr">
                        <a:spcAft>
                          <a:spcPts val="0"/>
                        </a:spcAft>
                      </a:pPr>
                      <a:r>
                        <a:rPr lang="en-US" sz="2400" kern="100">
                          <a:effectLst/>
                          <a:latin typeface="Arial" panose="020B0604020202020204" pitchFamily="34" charset="0"/>
                          <a:ea typeface="標楷體" panose="03000509000000000000" pitchFamily="65" charset="-120"/>
                          <a:cs typeface="Arial" panose="020B0604020202020204" pitchFamily="34" charset="0"/>
                        </a:rPr>
                        <a:t>2</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2400" kern="100" dirty="0">
                          <a:effectLst/>
                          <a:latin typeface="Arial" panose="020B0604020202020204" pitchFamily="34" charset="0"/>
                          <a:ea typeface="標楷體" panose="03000509000000000000" pitchFamily="65" charset="-120"/>
                          <a:cs typeface="Arial" panose="020B0604020202020204" pitchFamily="34" charset="0"/>
                        </a:rPr>
                        <a:t>115/03/20</a:t>
                      </a:r>
                      <a:endParaRPr lang="zh-TW" sz="24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專題課程教師成果講座</a:t>
                      </a:r>
                    </a:p>
                  </a:txBody>
                  <a:tcPr marL="68580" marR="68580" marT="0" marB="0" anchor="ctr"/>
                </a:tc>
                <a:tc>
                  <a:txBody>
                    <a:bodyPr/>
                    <a:lstStyle/>
                    <a:p>
                      <a:pPr algn="ctr">
                        <a:spcAft>
                          <a:spcPts val="0"/>
                        </a:spcAft>
                      </a:pPr>
                      <a:r>
                        <a:rPr lang="en-US" sz="2400" kern="100" dirty="0">
                          <a:effectLst/>
                          <a:latin typeface="Arial" panose="020B0604020202020204" pitchFamily="34" charset="0"/>
                          <a:ea typeface="標楷體" panose="03000509000000000000" pitchFamily="65" charset="-120"/>
                          <a:cs typeface="Arial" panose="020B0604020202020204" pitchFamily="34" charset="0"/>
                        </a:rPr>
                        <a:t>2</a:t>
                      </a:r>
                      <a:endParaRPr lang="zh-TW" sz="24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外聘講師</a:t>
                      </a: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各群專題任課教師商</a:t>
                      </a:r>
                    </a:p>
                  </a:txBody>
                  <a:tcPr marL="68580" marR="68580" marT="0" marB="0" anchor="ctr"/>
                </a:tc>
                <a:extLst>
                  <a:ext uri="{0D108BD9-81ED-4DB2-BD59-A6C34878D82A}">
                    <a16:rowId xmlns:a16="http://schemas.microsoft.com/office/drawing/2014/main" val="2066123631"/>
                  </a:ext>
                </a:extLst>
              </a:tr>
            </a:tbl>
          </a:graphicData>
        </a:graphic>
      </p:graphicFrame>
    </p:spTree>
    <p:extLst>
      <p:ext uri="{BB962C8B-B14F-4D97-AF65-F5344CB8AC3E}">
        <p14:creationId xmlns:p14="http://schemas.microsoft.com/office/powerpoint/2010/main" val="3862186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039685"/>
            <a:ext cx="10652051" cy="560615"/>
          </a:xfrm>
        </p:spPr>
        <p:txBody>
          <a:bodyPr>
            <a:noAutofit/>
          </a:bodyPr>
          <a:lstStyle/>
          <a:p>
            <a:pPr>
              <a:buFont typeface="Wingdings" panose="05000000000000000000" pitchFamily="2" charset="2"/>
              <a:buChar char="l"/>
            </a:pPr>
            <a:r>
              <a:rPr lang="en-US" altLang="zh-TW" b="1" dirty="0"/>
              <a:t>114</a:t>
            </a:r>
            <a:r>
              <a:rPr lang="zh-TW" altLang="en-US" b="1" dirty="0"/>
              <a:t>學年度高中職優質化計畫</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975698" y="1512961"/>
            <a:ext cx="6381066" cy="523220"/>
          </a:xfrm>
          <a:prstGeom prst="rect">
            <a:avLst/>
          </a:prstGeom>
        </p:spPr>
        <p:txBody>
          <a:bodyPr wrap="square">
            <a:spAutoFit/>
          </a:bodyPr>
          <a:lstStyle/>
          <a:p>
            <a:pPr marL="285750" lvl="0" indent="-285750">
              <a:buFont typeface="Wingdings" panose="05000000000000000000" pitchFamily="2" charset="2"/>
              <a:buChar char="Ø"/>
            </a:pP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114-2-3</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輔導學生創新研發能力創業</a:t>
            </a:r>
            <a:endParaRPr lang="en-US" altLang="zh-TW" sz="2800" dirty="0">
              <a:latin typeface="Arial" panose="020B0604020202020204" pitchFamily="34" charset="0"/>
              <a:ea typeface="標楷體" panose="03000509000000000000" pitchFamily="65" charset="-120"/>
              <a:cs typeface="Arial" panose="020B0604020202020204" pitchFamily="34" charset="0"/>
            </a:endParaRPr>
          </a:p>
        </p:txBody>
      </p:sp>
      <p:sp>
        <p:nvSpPr>
          <p:cNvPr id="5" name="矩形 4">
            <a:extLst>
              <a:ext uri="{FF2B5EF4-FFF2-40B4-BE49-F238E27FC236}">
                <a16:creationId xmlns:a16="http://schemas.microsoft.com/office/drawing/2014/main" id="{48558DDB-39BB-4F23-BDE3-C3EA94EE7436}"/>
              </a:ext>
            </a:extLst>
          </p:cNvPr>
          <p:cNvSpPr/>
          <p:nvPr/>
        </p:nvSpPr>
        <p:spPr>
          <a:xfrm>
            <a:off x="1248198" y="1986237"/>
            <a:ext cx="4129657" cy="523220"/>
          </a:xfrm>
          <a:prstGeom prst="rect">
            <a:avLst/>
          </a:prstGeom>
        </p:spPr>
        <p:txBody>
          <a:bodyPr wrap="none">
            <a:spAutoFit/>
          </a:bodyPr>
          <a:lstStyle/>
          <a:p>
            <a:pPr marL="285750" indent="-285750">
              <a:buFont typeface="Wingdings" panose="05000000000000000000" pitchFamily="2" charset="2"/>
              <a:buChar char="u"/>
            </a:pPr>
            <a:r>
              <a:rPr lang="zh-TW" altLang="en-US" sz="2800" kern="100" dirty="0">
                <a:latin typeface="Arial" panose="020B0604020202020204" pitchFamily="34" charset="0"/>
                <a:ea typeface="標楷體" panose="03000509000000000000" pitchFamily="65" charset="-120"/>
                <a:cs typeface="Arial" panose="020B0604020202020204" pitchFamily="34" charset="0"/>
              </a:rPr>
              <a:t>跨群專業能力課程培訓</a:t>
            </a:r>
            <a:endParaRPr lang="zh-TW" altLang="en-US" sz="2800" dirty="0"/>
          </a:p>
        </p:txBody>
      </p:sp>
      <p:graphicFrame>
        <p:nvGraphicFramePr>
          <p:cNvPr id="4" name="表格 3">
            <a:extLst>
              <a:ext uri="{FF2B5EF4-FFF2-40B4-BE49-F238E27FC236}">
                <a16:creationId xmlns:a16="http://schemas.microsoft.com/office/drawing/2014/main" id="{F2AFC144-0392-42FD-8A0D-1F559B86A31E}"/>
              </a:ext>
            </a:extLst>
          </p:cNvPr>
          <p:cNvGraphicFramePr>
            <a:graphicFrameLocks noGrp="1"/>
          </p:cNvGraphicFramePr>
          <p:nvPr>
            <p:extLst>
              <p:ext uri="{D42A27DB-BD31-4B8C-83A1-F6EECF244321}">
                <p14:modId xmlns:p14="http://schemas.microsoft.com/office/powerpoint/2010/main" val="2810315973"/>
              </p:ext>
            </p:extLst>
          </p:nvPr>
        </p:nvGraphicFramePr>
        <p:xfrm>
          <a:off x="396206" y="2564374"/>
          <a:ext cx="11421722" cy="3291840"/>
        </p:xfrm>
        <a:graphic>
          <a:graphicData uri="http://schemas.openxmlformats.org/drawingml/2006/table">
            <a:tbl>
              <a:tblPr firstRow="1" firstCol="1" bandRow="1">
                <a:tableStyleId>{5C22544A-7EE6-4342-B048-85BDC9FD1C3A}</a:tableStyleId>
              </a:tblPr>
              <a:tblGrid>
                <a:gridCol w="950477">
                  <a:extLst>
                    <a:ext uri="{9D8B030D-6E8A-4147-A177-3AD203B41FA5}">
                      <a16:colId xmlns:a16="http://schemas.microsoft.com/office/drawing/2014/main" val="764668730"/>
                    </a:ext>
                  </a:extLst>
                </a:gridCol>
                <a:gridCol w="1503399">
                  <a:extLst>
                    <a:ext uri="{9D8B030D-6E8A-4147-A177-3AD203B41FA5}">
                      <a16:colId xmlns:a16="http://schemas.microsoft.com/office/drawing/2014/main" val="1737231813"/>
                    </a:ext>
                  </a:extLst>
                </a:gridCol>
                <a:gridCol w="2705188">
                  <a:extLst>
                    <a:ext uri="{9D8B030D-6E8A-4147-A177-3AD203B41FA5}">
                      <a16:colId xmlns:a16="http://schemas.microsoft.com/office/drawing/2014/main" val="1398873198"/>
                    </a:ext>
                  </a:extLst>
                </a:gridCol>
                <a:gridCol w="861299">
                  <a:extLst>
                    <a:ext uri="{9D8B030D-6E8A-4147-A177-3AD203B41FA5}">
                      <a16:colId xmlns:a16="http://schemas.microsoft.com/office/drawing/2014/main" val="1916837409"/>
                    </a:ext>
                  </a:extLst>
                </a:gridCol>
                <a:gridCol w="2044986">
                  <a:extLst>
                    <a:ext uri="{9D8B030D-6E8A-4147-A177-3AD203B41FA5}">
                      <a16:colId xmlns:a16="http://schemas.microsoft.com/office/drawing/2014/main" val="2331242646"/>
                    </a:ext>
                  </a:extLst>
                </a:gridCol>
                <a:gridCol w="3356373">
                  <a:extLst>
                    <a:ext uri="{9D8B030D-6E8A-4147-A177-3AD203B41FA5}">
                      <a16:colId xmlns:a16="http://schemas.microsoft.com/office/drawing/2014/main" val="728167208"/>
                    </a:ext>
                  </a:extLst>
                </a:gridCol>
              </a:tblGrid>
              <a:tr h="311785">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項次</a:t>
                      </a: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辦理日期</a:t>
                      </a: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主題</a:t>
                      </a: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節數</a:t>
                      </a: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講師</a:t>
                      </a: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參加對象</a:t>
                      </a:r>
                    </a:p>
                  </a:txBody>
                  <a:tcPr marL="68580" marR="68580" marT="0" marB="0" anchor="ctr"/>
                </a:tc>
                <a:extLst>
                  <a:ext uri="{0D108BD9-81ED-4DB2-BD59-A6C34878D82A}">
                    <a16:rowId xmlns:a16="http://schemas.microsoft.com/office/drawing/2014/main" val="2160876105"/>
                  </a:ext>
                </a:extLst>
              </a:tr>
              <a:tr h="215265">
                <a:tc>
                  <a:txBody>
                    <a:bodyPr/>
                    <a:lstStyle/>
                    <a:p>
                      <a:pPr algn="ctr">
                        <a:spcAft>
                          <a:spcPts val="0"/>
                        </a:spcAft>
                      </a:pPr>
                      <a:r>
                        <a:rPr lang="en-US" sz="2400" kern="100" dirty="0">
                          <a:effectLst/>
                          <a:latin typeface="Arial" panose="020B0604020202020204" pitchFamily="34" charset="0"/>
                          <a:ea typeface="標楷體" panose="03000509000000000000" pitchFamily="65" charset="-120"/>
                          <a:cs typeface="Arial" panose="020B0604020202020204" pitchFamily="34" charset="0"/>
                        </a:rPr>
                        <a:t>1</a:t>
                      </a:r>
                      <a:endParaRPr lang="zh-TW" sz="24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2400" kern="100" dirty="0">
                          <a:effectLst/>
                          <a:latin typeface="Arial" panose="020B0604020202020204" pitchFamily="34" charset="0"/>
                          <a:ea typeface="標楷體" panose="03000509000000000000" pitchFamily="65" charset="-120"/>
                          <a:cs typeface="Arial" panose="020B0604020202020204" pitchFamily="34" charset="0"/>
                        </a:rPr>
                        <a:t>114/09/26</a:t>
                      </a:r>
                      <a:endParaRPr lang="zh-TW" sz="24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專題跨群媒合</a:t>
                      </a:r>
                    </a:p>
                  </a:txBody>
                  <a:tcPr marL="68580" marR="68580" marT="0" marB="0" anchor="ctr"/>
                </a:tc>
                <a:tc>
                  <a:txBody>
                    <a:bodyPr/>
                    <a:lstStyle/>
                    <a:p>
                      <a:pPr algn="ctr">
                        <a:spcAft>
                          <a:spcPts val="0"/>
                        </a:spcAft>
                      </a:pPr>
                      <a:r>
                        <a:rPr lang="en-US" sz="2400" kern="100">
                          <a:effectLst/>
                          <a:latin typeface="Arial" panose="020B0604020202020204" pitchFamily="34" charset="0"/>
                          <a:ea typeface="標楷體" panose="03000509000000000000" pitchFamily="65" charset="-120"/>
                          <a:cs typeface="Arial" panose="020B0604020202020204" pitchFamily="34" charset="0"/>
                        </a:rPr>
                        <a:t>4</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內聘各群</a:t>
                      </a:r>
                      <a:r>
                        <a:rPr lang="en-US" sz="2400" kern="100" dirty="0">
                          <a:effectLst/>
                          <a:latin typeface="Arial" panose="020B0604020202020204" pitchFamily="34" charset="0"/>
                          <a:ea typeface="標楷體" panose="03000509000000000000" pitchFamily="65" charset="-120"/>
                          <a:cs typeface="Arial" panose="020B0604020202020204" pitchFamily="34" charset="0"/>
                        </a:rPr>
                        <a:t>1</a:t>
                      </a:r>
                      <a:r>
                        <a:rPr lang="zh-TW" sz="2400" kern="100" dirty="0">
                          <a:effectLst/>
                          <a:latin typeface="Arial" panose="020B0604020202020204" pitchFamily="34" charset="0"/>
                          <a:ea typeface="標楷體" panose="03000509000000000000" pitchFamily="65" charset="-120"/>
                          <a:cs typeface="Arial" panose="020B0604020202020204" pitchFamily="34" charset="0"/>
                        </a:rPr>
                        <a:t>名講師</a:t>
                      </a: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全校專題學生跨群媒合暨選題輔導</a:t>
                      </a:r>
                      <a:r>
                        <a:rPr lang="en-US" sz="2400" kern="100" dirty="0">
                          <a:effectLst/>
                          <a:latin typeface="Arial" panose="020B0604020202020204" pitchFamily="34" charset="0"/>
                          <a:ea typeface="標楷體" panose="03000509000000000000" pitchFamily="65" charset="-120"/>
                          <a:cs typeface="Arial" panose="020B0604020202020204" pitchFamily="34" charset="0"/>
                        </a:rPr>
                        <a:t>4</a:t>
                      </a:r>
                      <a:r>
                        <a:rPr lang="zh-TW" sz="2400" kern="100" dirty="0">
                          <a:effectLst/>
                          <a:latin typeface="Arial" panose="020B0604020202020204" pitchFamily="34" charset="0"/>
                          <a:ea typeface="標楷體" panose="03000509000000000000" pitchFamily="65" charset="-120"/>
                          <a:cs typeface="Arial" panose="020B0604020202020204" pitchFamily="34" charset="0"/>
                        </a:rPr>
                        <a:t>群各</a:t>
                      </a:r>
                      <a:r>
                        <a:rPr lang="en-US" sz="2400" kern="100" dirty="0">
                          <a:effectLst/>
                          <a:latin typeface="Arial" panose="020B0604020202020204" pitchFamily="34" charset="0"/>
                          <a:ea typeface="標楷體" panose="03000509000000000000" pitchFamily="65" charset="-120"/>
                          <a:cs typeface="Arial" panose="020B0604020202020204" pitchFamily="34" charset="0"/>
                        </a:rPr>
                        <a:t>1</a:t>
                      </a:r>
                      <a:r>
                        <a:rPr lang="zh-TW" sz="2400" kern="100" dirty="0">
                          <a:effectLst/>
                          <a:latin typeface="Arial" panose="020B0604020202020204" pitchFamily="34" charset="0"/>
                          <a:ea typeface="標楷體" panose="03000509000000000000" pitchFamily="65" charset="-120"/>
                          <a:cs typeface="Arial" panose="020B0604020202020204" pitchFamily="34" charset="0"/>
                        </a:rPr>
                        <a:t>節</a:t>
                      </a:r>
                    </a:p>
                  </a:txBody>
                  <a:tcPr marL="68580" marR="68580" marT="0" marB="0" anchor="ctr"/>
                </a:tc>
                <a:extLst>
                  <a:ext uri="{0D108BD9-81ED-4DB2-BD59-A6C34878D82A}">
                    <a16:rowId xmlns:a16="http://schemas.microsoft.com/office/drawing/2014/main" val="2619006492"/>
                  </a:ext>
                </a:extLst>
              </a:tr>
              <a:tr h="215265">
                <a:tc>
                  <a:txBody>
                    <a:bodyPr/>
                    <a:lstStyle/>
                    <a:p>
                      <a:pPr algn="ctr">
                        <a:spcAft>
                          <a:spcPts val="0"/>
                        </a:spcAft>
                      </a:pPr>
                      <a:r>
                        <a:rPr lang="en-US" sz="2400" kern="100">
                          <a:effectLst/>
                          <a:latin typeface="Arial" panose="020B0604020202020204" pitchFamily="34" charset="0"/>
                          <a:ea typeface="標楷體" panose="03000509000000000000" pitchFamily="65" charset="-120"/>
                          <a:cs typeface="Arial" panose="020B0604020202020204" pitchFamily="34" charset="0"/>
                        </a:rPr>
                        <a:t>2</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2400" kern="100">
                          <a:effectLst/>
                          <a:latin typeface="Arial" panose="020B0604020202020204" pitchFamily="34" charset="0"/>
                          <a:ea typeface="標楷體" panose="03000509000000000000" pitchFamily="65" charset="-120"/>
                          <a:cs typeface="Arial" panose="020B0604020202020204" pitchFamily="34" charset="0"/>
                        </a:rPr>
                        <a:t>114/10/17</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專題課程教師分群授課</a:t>
                      </a:r>
                    </a:p>
                  </a:txBody>
                  <a:tcPr marL="68580" marR="68580" marT="0" marB="0" anchor="ctr"/>
                </a:tc>
                <a:tc>
                  <a:txBody>
                    <a:bodyPr/>
                    <a:lstStyle/>
                    <a:p>
                      <a:pPr algn="ctr">
                        <a:spcAft>
                          <a:spcPts val="0"/>
                        </a:spcAft>
                      </a:pPr>
                      <a:r>
                        <a:rPr lang="en-US" sz="2400" kern="100" dirty="0">
                          <a:effectLst/>
                          <a:latin typeface="Arial" panose="020B0604020202020204" pitchFamily="34" charset="0"/>
                          <a:ea typeface="標楷體" panose="03000509000000000000" pitchFamily="65" charset="-120"/>
                          <a:cs typeface="Arial" panose="020B0604020202020204" pitchFamily="34" charset="0"/>
                        </a:rPr>
                        <a:t>8</a:t>
                      </a:r>
                      <a:endParaRPr lang="zh-TW" sz="24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內聘各群</a:t>
                      </a:r>
                      <a:r>
                        <a:rPr lang="en-US" sz="2400" kern="100" dirty="0">
                          <a:effectLst/>
                          <a:latin typeface="Arial" panose="020B0604020202020204" pitchFamily="34" charset="0"/>
                          <a:ea typeface="標楷體" panose="03000509000000000000" pitchFamily="65" charset="-120"/>
                          <a:cs typeface="Arial" panose="020B0604020202020204" pitchFamily="34" charset="0"/>
                        </a:rPr>
                        <a:t>1</a:t>
                      </a:r>
                      <a:r>
                        <a:rPr lang="zh-TW" sz="2400" kern="100" dirty="0">
                          <a:effectLst/>
                          <a:latin typeface="Arial" panose="020B0604020202020204" pitchFamily="34" charset="0"/>
                          <a:ea typeface="標楷體" panose="03000509000000000000" pitchFamily="65" charset="-120"/>
                          <a:cs typeface="Arial" panose="020B0604020202020204" pitchFamily="34" charset="0"/>
                        </a:rPr>
                        <a:t>名講師</a:t>
                      </a: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全校專題學生</a:t>
                      </a:r>
                    </a:p>
                    <a:p>
                      <a:pPr algn="ctr">
                        <a:spcAft>
                          <a:spcPts val="0"/>
                        </a:spcAft>
                      </a:pPr>
                      <a:r>
                        <a:rPr lang="en-US" sz="2400" kern="100" dirty="0">
                          <a:effectLst/>
                          <a:latin typeface="Arial" panose="020B0604020202020204" pitchFamily="34" charset="0"/>
                          <a:ea typeface="標楷體" panose="03000509000000000000" pitchFamily="65" charset="-120"/>
                          <a:cs typeface="Arial" panose="020B0604020202020204" pitchFamily="34" charset="0"/>
                        </a:rPr>
                        <a:t>4</a:t>
                      </a:r>
                      <a:r>
                        <a:rPr lang="zh-TW" sz="2400" kern="100" dirty="0">
                          <a:effectLst/>
                          <a:latin typeface="Arial" panose="020B0604020202020204" pitchFamily="34" charset="0"/>
                          <a:ea typeface="標楷體" panose="03000509000000000000" pitchFamily="65" charset="-120"/>
                          <a:cs typeface="Arial" panose="020B0604020202020204" pitchFamily="34" charset="0"/>
                        </a:rPr>
                        <a:t>群各</a:t>
                      </a:r>
                      <a:r>
                        <a:rPr lang="en-US" sz="2400" kern="100" dirty="0">
                          <a:effectLst/>
                          <a:latin typeface="Arial" panose="020B0604020202020204" pitchFamily="34" charset="0"/>
                          <a:ea typeface="標楷體" panose="03000509000000000000" pitchFamily="65" charset="-120"/>
                          <a:cs typeface="Arial" panose="020B0604020202020204" pitchFamily="34" charset="0"/>
                        </a:rPr>
                        <a:t>2</a:t>
                      </a:r>
                      <a:r>
                        <a:rPr lang="zh-TW" sz="2400" kern="100" dirty="0">
                          <a:effectLst/>
                          <a:latin typeface="Arial" panose="020B0604020202020204" pitchFamily="34" charset="0"/>
                          <a:ea typeface="標楷體" panose="03000509000000000000" pitchFamily="65" charset="-120"/>
                          <a:cs typeface="Arial" panose="020B0604020202020204" pitchFamily="34" charset="0"/>
                        </a:rPr>
                        <a:t>節</a:t>
                      </a:r>
                    </a:p>
                  </a:txBody>
                  <a:tcPr marL="68580" marR="68580" marT="0" marB="0" anchor="ctr"/>
                </a:tc>
                <a:extLst>
                  <a:ext uri="{0D108BD9-81ED-4DB2-BD59-A6C34878D82A}">
                    <a16:rowId xmlns:a16="http://schemas.microsoft.com/office/drawing/2014/main" val="1277928817"/>
                  </a:ext>
                </a:extLst>
              </a:tr>
              <a:tr h="215265">
                <a:tc>
                  <a:txBody>
                    <a:bodyPr/>
                    <a:lstStyle/>
                    <a:p>
                      <a:pPr algn="ctr">
                        <a:spcAft>
                          <a:spcPts val="0"/>
                        </a:spcAft>
                      </a:pPr>
                      <a:r>
                        <a:rPr lang="en-US" sz="2400" kern="100">
                          <a:effectLst/>
                          <a:latin typeface="Arial" panose="020B0604020202020204" pitchFamily="34" charset="0"/>
                          <a:ea typeface="標楷體" panose="03000509000000000000" pitchFamily="65" charset="-120"/>
                          <a:cs typeface="Arial" panose="020B0604020202020204" pitchFamily="34" charset="0"/>
                        </a:rPr>
                        <a:t>3</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2400" kern="100">
                          <a:effectLst/>
                          <a:latin typeface="Arial" panose="020B0604020202020204" pitchFamily="34" charset="0"/>
                          <a:ea typeface="標楷體" panose="03000509000000000000" pitchFamily="65" charset="-120"/>
                          <a:cs typeface="Arial" panose="020B0604020202020204" pitchFamily="34" charset="0"/>
                        </a:rPr>
                        <a:t>115/03/27</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專題成果撰寫說明</a:t>
                      </a:r>
                    </a:p>
                  </a:txBody>
                  <a:tcPr marL="68580" marR="68580" marT="0" marB="0" anchor="ctr"/>
                </a:tc>
                <a:tc>
                  <a:txBody>
                    <a:bodyPr/>
                    <a:lstStyle/>
                    <a:p>
                      <a:pPr algn="ctr">
                        <a:spcAft>
                          <a:spcPts val="0"/>
                        </a:spcAft>
                      </a:pPr>
                      <a:r>
                        <a:rPr lang="en-US" sz="2400" kern="100">
                          <a:effectLst/>
                          <a:latin typeface="Arial" panose="020B0604020202020204" pitchFamily="34" charset="0"/>
                          <a:ea typeface="標楷體" panose="03000509000000000000" pitchFamily="65" charset="-120"/>
                          <a:cs typeface="Arial" panose="020B0604020202020204" pitchFamily="34" charset="0"/>
                        </a:rPr>
                        <a:t>4</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內聘各群</a:t>
                      </a:r>
                      <a:r>
                        <a:rPr lang="en-US" sz="2400" kern="100" dirty="0">
                          <a:effectLst/>
                          <a:latin typeface="Arial" panose="020B0604020202020204" pitchFamily="34" charset="0"/>
                          <a:ea typeface="標楷體" panose="03000509000000000000" pitchFamily="65" charset="-120"/>
                          <a:cs typeface="Arial" panose="020B0604020202020204" pitchFamily="34" charset="0"/>
                        </a:rPr>
                        <a:t>1</a:t>
                      </a:r>
                      <a:r>
                        <a:rPr lang="zh-TW" sz="2400" kern="100" dirty="0">
                          <a:effectLst/>
                          <a:latin typeface="Arial" panose="020B0604020202020204" pitchFamily="34" charset="0"/>
                          <a:ea typeface="標楷體" panose="03000509000000000000" pitchFamily="65" charset="-120"/>
                          <a:cs typeface="Arial" panose="020B0604020202020204" pitchFamily="34" charset="0"/>
                        </a:rPr>
                        <a:t>名講師</a:t>
                      </a: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全校專題學生</a:t>
                      </a:r>
                    </a:p>
                    <a:p>
                      <a:pPr algn="ctr">
                        <a:spcAft>
                          <a:spcPts val="0"/>
                        </a:spcAft>
                      </a:pPr>
                      <a:r>
                        <a:rPr lang="en-US" sz="2400" kern="100" dirty="0">
                          <a:effectLst/>
                          <a:latin typeface="Arial" panose="020B0604020202020204" pitchFamily="34" charset="0"/>
                          <a:ea typeface="標楷體" panose="03000509000000000000" pitchFamily="65" charset="-120"/>
                          <a:cs typeface="Arial" panose="020B0604020202020204" pitchFamily="34" charset="0"/>
                        </a:rPr>
                        <a:t>4</a:t>
                      </a:r>
                      <a:r>
                        <a:rPr lang="zh-TW" sz="2400" kern="100" dirty="0">
                          <a:effectLst/>
                          <a:latin typeface="Arial" panose="020B0604020202020204" pitchFamily="34" charset="0"/>
                          <a:ea typeface="標楷體" panose="03000509000000000000" pitchFamily="65" charset="-120"/>
                          <a:cs typeface="Arial" panose="020B0604020202020204" pitchFamily="34" charset="0"/>
                        </a:rPr>
                        <a:t>群各</a:t>
                      </a:r>
                      <a:r>
                        <a:rPr lang="en-US" sz="2400" kern="100" dirty="0">
                          <a:effectLst/>
                          <a:latin typeface="Arial" panose="020B0604020202020204" pitchFamily="34" charset="0"/>
                          <a:ea typeface="標楷體" panose="03000509000000000000" pitchFamily="65" charset="-120"/>
                          <a:cs typeface="Arial" panose="020B0604020202020204" pitchFamily="34" charset="0"/>
                        </a:rPr>
                        <a:t>1</a:t>
                      </a:r>
                      <a:r>
                        <a:rPr lang="zh-TW" sz="2400" kern="100" dirty="0">
                          <a:effectLst/>
                          <a:latin typeface="Arial" panose="020B0604020202020204" pitchFamily="34" charset="0"/>
                          <a:ea typeface="標楷體" panose="03000509000000000000" pitchFamily="65" charset="-120"/>
                          <a:cs typeface="Arial" panose="020B0604020202020204" pitchFamily="34" charset="0"/>
                        </a:rPr>
                        <a:t>節</a:t>
                      </a:r>
                    </a:p>
                  </a:txBody>
                  <a:tcPr marL="68580" marR="68580" marT="0" marB="0" anchor="ctr"/>
                </a:tc>
                <a:extLst>
                  <a:ext uri="{0D108BD9-81ED-4DB2-BD59-A6C34878D82A}">
                    <a16:rowId xmlns:a16="http://schemas.microsoft.com/office/drawing/2014/main" val="187056539"/>
                  </a:ext>
                </a:extLst>
              </a:tr>
              <a:tr h="215265">
                <a:tc>
                  <a:txBody>
                    <a:bodyPr/>
                    <a:lstStyle/>
                    <a:p>
                      <a:pPr algn="ctr">
                        <a:spcAft>
                          <a:spcPts val="0"/>
                        </a:spcAft>
                      </a:pPr>
                      <a:r>
                        <a:rPr lang="en-US" sz="2400" kern="100">
                          <a:effectLst/>
                          <a:latin typeface="Arial" panose="020B0604020202020204" pitchFamily="34" charset="0"/>
                          <a:ea typeface="標楷體" panose="03000509000000000000" pitchFamily="65" charset="-120"/>
                          <a:cs typeface="Arial" panose="020B0604020202020204" pitchFamily="34" charset="0"/>
                        </a:rPr>
                        <a:t>4</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2400" kern="100" dirty="0">
                          <a:effectLst/>
                          <a:latin typeface="Arial" panose="020B0604020202020204" pitchFamily="34" charset="0"/>
                          <a:ea typeface="標楷體" panose="03000509000000000000" pitchFamily="65" charset="-120"/>
                          <a:cs typeface="Arial" panose="020B0604020202020204" pitchFamily="34" charset="0"/>
                        </a:rPr>
                        <a:t>115/04/24</a:t>
                      </a:r>
                      <a:endParaRPr lang="zh-TW" sz="24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專題成果展示說明</a:t>
                      </a:r>
                    </a:p>
                  </a:txBody>
                  <a:tcPr marL="68580" marR="68580" marT="0" marB="0" anchor="ctr"/>
                </a:tc>
                <a:tc>
                  <a:txBody>
                    <a:bodyPr/>
                    <a:lstStyle/>
                    <a:p>
                      <a:pPr algn="ctr">
                        <a:spcAft>
                          <a:spcPts val="0"/>
                        </a:spcAft>
                      </a:pPr>
                      <a:r>
                        <a:rPr lang="en-US" sz="2400" kern="100">
                          <a:effectLst/>
                          <a:latin typeface="Arial" panose="020B0604020202020204" pitchFamily="34" charset="0"/>
                          <a:ea typeface="標楷體" panose="03000509000000000000" pitchFamily="65" charset="-120"/>
                          <a:cs typeface="Arial" panose="020B0604020202020204" pitchFamily="34" charset="0"/>
                        </a:rPr>
                        <a:t>8</a:t>
                      </a:r>
                      <a:endParaRPr lang="zh-TW" sz="24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2400" kern="100">
                          <a:effectLst/>
                          <a:latin typeface="Arial" panose="020B0604020202020204" pitchFamily="34" charset="0"/>
                          <a:ea typeface="標楷體" panose="03000509000000000000" pitchFamily="65" charset="-120"/>
                          <a:cs typeface="Arial" panose="020B0604020202020204" pitchFamily="34" charset="0"/>
                        </a:rPr>
                        <a:t>內聘各群</a:t>
                      </a:r>
                      <a:r>
                        <a:rPr lang="en-US" sz="2400" kern="100">
                          <a:effectLst/>
                          <a:latin typeface="Arial" panose="020B0604020202020204" pitchFamily="34" charset="0"/>
                          <a:ea typeface="標楷體" panose="03000509000000000000" pitchFamily="65" charset="-120"/>
                          <a:cs typeface="Arial" panose="020B0604020202020204" pitchFamily="34" charset="0"/>
                        </a:rPr>
                        <a:t>1</a:t>
                      </a:r>
                      <a:r>
                        <a:rPr lang="zh-TW" sz="2400" kern="100">
                          <a:effectLst/>
                          <a:latin typeface="Arial" panose="020B0604020202020204" pitchFamily="34" charset="0"/>
                          <a:ea typeface="標楷體" panose="03000509000000000000" pitchFamily="65" charset="-120"/>
                          <a:cs typeface="Arial" panose="020B0604020202020204" pitchFamily="34" charset="0"/>
                        </a:rPr>
                        <a:t>名講師</a:t>
                      </a:r>
                    </a:p>
                  </a:txBody>
                  <a:tcPr marL="68580" marR="68580" marT="0" marB="0" anchor="ctr"/>
                </a:tc>
                <a:tc>
                  <a:txBody>
                    <a:bodyPr/>
                    <a:lstStyle/>
                    <a:p>
                      <a:pPr algn="ctr">
                        <a:spcAft>
                          <a:spcPts val="0"/>
                        </a:spcAft>
                      </a:pPr>
                      <a:r>
                        <a:rPr lang="zh-TW" sz="2400" kern="100" dirty="0">
                          <a:effectLst/>
                          <a:latin typeface="Arial" panose="020B0604020202020204" pitchFamily="34" charset="0"/>
                          <a:ea typeface="標楷體" panose="03000509000000000000" pitchFamily="65" charset="-120"/>
                          <a:cs typeface="Arial" panose="020B0604020202020204" pitchFamily="34" charset="0"/>
                        </a:rPr>
                        <a:t>全校專題學生</a:t>
                      </a:r>
                    </a:p>
                    <a:p>
                      <a:pPr algn="ctr">
                        <a:spcAft>
                          <a:spcPts val="0"/>
                        </a:spcAft>
                      </a:pPr>
                      <a:r>
                        <a:rPr lang="en-US" sz="2400" kern="100" dirty="0">
                          <a:effectLst/>
                          <a:latin typeface="Arial" panose="020B0604020202020204" pitchFamily="34" charset="0"/>
                          <a:ea typeface="標楷體" panose="03000509000000000000" pitchFamily="65" charset="-120"/>
                          <a:cs typeface="Arial" panose="020B0604020202020204" pitchFamily="34" charset="0"/>
                        </a:rPr>
                        <a:t>4</a:t>
                      </a:r>
                      <a:r>
                        <a:rPr lang="zh-TW" sz="2400" kern="100" dirty="0">
                          <a:effectLst/>
                          <a:latin typeface="Arial" panose="020B0604020202020204" pitchFamily="34" charset="0"/>
                          <a:ea typeface="標楷體" panose="03000509000000000000" pitchFamily="65" charset="-120"/>
                          <a:cs typeface="Arial" panose="020B0604020202020204" pitchFamily="34" charset="0"/>
                        </a:rPr>
                        <a:t>群各</a:t>
                      </a:r>
                      <a:r>
                        <a:rPr lang="en-US" sz="2400" kern="100" dirty="0">
                          <a:effectLst/>
                          <a:latin typeface="Arial" panose="020B0604020202020204" pitchFamily="34" charset="0"/>
                          <a:ea typeface="標楷體" panose="03000509000000000000" pitchFamily="65" charset="-120"/>
                          <a:cs typeface="Arial" panose="020B0604020202020204" pitchFamily="34" charset="0"/>
                        </a:rPr>
                        <a:t>2</a:t>
                      </a:r>
                      <a:r>
                        <a:rPr lang="zh-TW" sz="2400" kern="100" dirty="0">
                          <a:effectLst/>
                          <a:latin typeface="Arial" panose="020B0604020202020204" pitchFamily="34" charset="0"/>
                          <a:ea typeface="標楷體" panose="03000509000000000000" pitchFamily="65" charset="-120"/>
                          <a:cs typeface="Arial" panose="020B0604020202020204" pitchFamily="34" charset="0"/>
                        </a:rPr>
                        <a:t>節</a:t>
                      </a:r>
                    </a:p>
                  </a:txBody>
                  <a:tcPr marL="68580" marR="68580" marT="0" marB="0" anchor="ctr"/>
                </a:tc>
                <a:extLst>
                  <a:ext uri="{0D108BD9-81ED-4DB2-BD59-A6C34878D82A}">
                    <a16:rowId xmlns:a16="http://schemas.microsoft.com/office/drawing/2014/main" val="971361822"/>
                  </a:ext>
                </a:extLst>
              </a:tr>
            </a:tbl>
          </a:graphicData>
        </a:graphic>
      </p:graphicFrame>
    </p:spTree>
    <p:extLst>
      <p:ext uri="{BB962C8B-B14F-4D97-AF65-F5344CB8AC3E}">
        <p14:creationId xmlns:p14="http://schemas.microsoft.com/office/powerpoint/2010/main" val="825490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039685"/>
            <a:ext cx="10652051" cy="560615"/>
          </a:xfrm>
        </p:spPr>
        <p:txBody>
          <a:bodyPr>
            <a:noAutofit/>
          </a:bodyPr>
          <a:lstStyle/>
          <a:p>
            <a:pPr>
              <a:buFont typeface="Wingdings" panose="05000000000000000000" pitchFamily="2" charset="2"/>
              <a:buChar char="l"/>
            </a:pPr>
            <a:r>
              <a:rPr lang="en-US" altLang="zh-TW" b="1" dirty="0"/>
              <a:t>114</a:t>
            </a:r>
            <a:r>
              <a:rPr lang="zh-TW" altLang="en-US" b="1" dirty="0"/>
              <a:t>學年度高中職優質化計畫</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799"/>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975698" y="1512961"/>
            <a:ext cx="6381066" cy="523220"/>
          </a:xfrm>
          <a:prstGeom prst="rect">
            <a:avLst/>
          </a:prstGeom>
        </p:spPr>
        <p:txBody>
          <a:bodyPr wrap="square">
            <a:spAutoFit/>
          </a:bodyPr>
          <a:lstStyle/>
          <a:p>
            <a:pPr marL="285750" lvl="0" indent="-285750">
              <a:buFont typeface="Wingdings" panose="05000000000000000000" pitchFamily="2" charset="2"/>
              <a:buChar char="Ø"/>
            </a:pP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114-2-3</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輔導學生創新研發能力創業</a:t>
            </a:r>
            <a:endParaRPr lang="en-US" altLang="zh-TW" sz="2800" dirty="0">
              <a:latin typeface="Arial" panose="020B0604020202020204" pitchFamily="34" charset="0"/>
              <a:ea typeface="標楷體" panose="03000509000000000000" pitchFamily="65" charset="-120"/>
              <a:cs typeface="Arial" panose="020B0604020202020204" pitchFamily="34" charset="0"/>
            </a:endParaRPr>
          </a:p>
        </p:txBody>
      </p:sp>
      <p:sp>
        <p:nvSpPr>
          <p:cNvPr id="5" name="矩形 4">
            <a:extLst>
              <a:ext uri="{FF2B5EF4-FFF2-40B4-BE49-F238E27FC236}">
                <a16:creationId xmlns:a16="http://schemas.microsoft.com/office/drawing/2014/main" id="{48558DDB-39BB-4F23-BDE3-C3EA94EE7436}"/>
              </a:ext>
            </a:extLst>
          </p:cNvPr>
          <p:cNvSpPr/>
          <p:nvPr/>
        </p:nvSpPr>
        <p:spPr>
          <a:xfrm>
            <a:off x="1248198" y="1986237"/>
            <a:ext cx="3411511" cy="523220"/>
          </a:xfrm>
          <a:prstGeom prst="rect">
            <a:avLst/>
          </a:prstGeom>
        </p:spPr>
        <p:txBody>
          <a:bodyPr wrap="none">
            <a:spAutoFit/>
          </a:bodyPr>
          <a:lstStyle/>
          <a:p>
            <a:pPr marL="285750" indent="-285750">
              <a:buFont typeface="Wingdings" panose="05000000000000000000" pitchFamily="2" charset="2"/>
              <a:buChar char="u"/>
            </a:pPr>
            <a:r>
              <a:rPr lang="zh-TW" altLang="en-US" sz="2800" kern="100" dirty="0">
                <a:latin typeface="Arial" panose="020B0604020202020204" pitchFamily="34" charset="0"/>
                <a:ea typeface="標楷體" panose="03000509000000000000" pitchFamily="65" charset="-120"/>
                <a:cs typeface="Arial" panose="020B0604020202020204" pitchFamily="34" charset="0"/>
              </a:rPr>
              <a:t>創業營運企劃競賽</a:t>
            </a:r>
            <a:endParaRPr lang="zh-TW" altLang="en-US" sz="2800" dirty="0"/>
          </a:p>
        </p:txBody>
      </p:sp>
      <p:graphicFrame>
        <p:nvGraphicFramePr>
          <p:cNvPr id="4" name="表格 3">
            <a:extLst>
              <a:ext uri="{FF2B5EF4-FFF2-40B4-BE49-F238E27FC236}">
                <a16:creationId xmlns:a16="http://schemas.microsoft.com/office/drawing/2014/main" id="{BCBD3A76-9342-4BBB-9E1D-06309463DC78}"/>
              </a:ext>
            </a:extLst>
          </p:cNvPr>
          <p:cNvGraphicFramePr>
            <a:graphicFrameLocks noGrp="1"/>
          </p:cNvGraphicFramePr>
          <p:nvPr>
            <p:extLst>
              <p:ext uri="{D42A27DB-BD31-4B8C-83A1-F6EECF244321}">
                <p14:modId xmlns:p14="http://schemas.microsoft.com/office/powerpoint/2010/main" val="2831514496"/>
              </p:ext>
            </p:extLst>
          </p:nvPr>
        </p:nvGraphicFramePr>
        <p:xfrm>
          <a:off x="396206" y="2509456"/>
          <a:ext cx="11283177" cy="4076423"/>
        </p:xfrm>
        <a:graphic>
          <a:graphicData uri="http://schemas.openxmlformats.org/drawingml/2006/table">
            <a:tbl>
              <a:tblPr firstRow="1" firstCol="1" bandRow="1">
                <a:tableStyleId>{5C22544A-7EE6-4342-B048-85BDC9FD1C3A}</a:tableStyleId>
              </a:tblPr>
              <a:tblGrid>
                <a:gridCol w="786394">
                  <a:extLst>
                    <a:ext uri="{9D8B030D-6E8A-4147-A177-3AD203B41FA5}">
                      <a16:colId xmlns:a16="http://schemas.microsoft.com/office/drawing/2014/main" val="2893187329"/>
                    </a:ext>
                  </a:extLst>
                </a:gridCol>
                <a:gridCol w="1525843">
                  <a:extLst>
                    <a:ext uri="{9D8B030D-6E8A-4147-A177-3AD203B41FA5}">
                      <a16:colId xmlns:a16="http://schemas.microsoft.com/office/drawing/2014/main" val="2615445506"/>
                    </a:ext>
                  </a:extLst>
                </a:gridCol>
                <a:gridCol w="3049384">
                  <a:extLst>
                    <a:ext uri="{9D8B030D-6E8A-4147-A177-3AD203B41FA5}">
                      <a16:colId xmlns:a16="http://schemas.microsoft.com/office/drawing/2014/main" val="1255456238"/>
                    </a:ext>
                  </a:extLst>
                </a:gridCol>
                <a:gridCol w="846923">
                  <a:extLst>
                    <a:ext uri="{9D8B030D-6E8A-4147-A177-3AD203B41FA5}">
                      <a16:colId xmlns:a16="http://schemas.microsoft.com/office/drawing/2014/main" val="2969378578"/>
                    </a:ext>
                  </a:extLst>
                </a:gridCol>
                <a:gridCol w="2041360">
                  <a:extLst>
                    <a:ext uri="{9D8B030D-6E8A-4147-A177-3AD203B41FA5}">
                      <a16:colId xmlns:a16="http://schemas.microsoft.com/office/drawing/2014/main" val="981652403"/>
                    </a:ext>
                  </a:extLst>
                </a:gridCol>
                <a:gridCol w="3033273">
                  <a:extLst>
                    <a:ext uri="{9D8B030D-6E8A-4147-A177-3AD203B41FA5}">
                      <a16:colId xmlns:a16="http://schemas.microsoft.com/office/drawing/2014/main" val="2732252073"/>
                    </a:ext>
                  </a:extLst>
                </a:gridCol>
              </a:tblGrid>
              <a:tr h="446313">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項次</a:t>
                      </a:r>
                    </a:p>
                  </a:txBody>
                  <a:tcPr marL="68580" marR="685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辦理日期</a:t>
                      </a: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主題</a:t>
                      </a: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節數</a:t>
                      </a: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講師</a:t>
                      </a: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參加對象</a:t>
                      </a:r>
                    </a:p>
                  </a:txBody>
                  <a:tcPr marL="68580" marR="68580" marT="0" marB="0" anchor="ctr"/>
                </a:tc>
                <a:extLst>
                  <a:ext uri="{0D108BD9-81ED-4DB2-BD59-A6C34878D82A}">
                    <a16:rowId xmlns:a16="http://schemas.microsoft.com/office/drawing/2014/main" val="3113130813"/>
                  </a:ext>
                </a:extLst>
              </a:tr>
              <a:tr h="308147">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114/10/17</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創業營運企劃競賽學生說明</a:t>
                      </a: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內聘講師</a:t>
                      </a: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全校各班代表暨有意組隊三家學生</a:t>
                      </a:r>
                    </a:p>
                  </a:txBody>
                  <a:tcPr marL="68580" marR="68580" marT="0" marB="0" anchor="ctr"/>
                </a:tc>
                <a:extLst>
                  <a:ext uri="{0D108BD9-81ED-4DB2-BD59-A6C34878D82A}">
                    <a16:rowId xmlns:a16="http://schemas.microsoft.com/office/drawing/2014/main" val="139254177"/>
                  </a:ext>
                </a:extLst>
              </a:tr>
              <a:tr h="308147">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114/11/07</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產品市場分析</a:t>
                      </a: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內聘講師</a:t>
                      </a: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參賽學生暨指導教師</a:t>
                      </a:r>
                    </a:p>
                  </a:txBody>
                  <a:tcPr marL="68580" marR="68580" marT="0" marB="0" anchor="ctr"/>
                </a:tc>
                <a:extLst>
                  <a:ext uri="{0D108BD9-81ED-4DB2-BD59-A6C34878D82A}">
                    <a16:rowId xmlns:a16="http://schemas.microsoft.com/office/drawing/2014/main" val="3313600947"/>
                  </a:ext>
                </a:extLst>
              </a:tr>
              <a:tr h="308147">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3</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114/11/14</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財務報表編列</a:t>
                      </a: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內聘講師</a:t>
                      </a: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參賽學生暨指導教師</a:t>
                      </a:r>
                    </a:p>
                  </a:txBody>
                  <a:tcPr marL="68580" marR="68580" marT="0" marB="0" anchor="ctr"/>
                </a:tc>
                <a:extLst>
                  <a:ext uri="{0D108BD9-81ED-4DB2-BD59-A6C34878D82A}">
                    <a16:rowId xmlns:a16="http://schemas.microsoft.com/office/drawing/2014/main" val="555896379"/>
                  </a:ext>
                </a:extLst>
              </a:tr>
              <a:tr h="308147">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114/12/05</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企劃書撰寫</a:t>
                      </a: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內聘講師</a:t>
                      </a: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參賽學生暨指導教師</a:t>
                      </a:r>
                    </a:p>
                  </a:txBody>
                  <a:tcPr marL="68580" marR="68580" marT="0" marB="0" anchor="ctr"/>
                </a:tc>
                <a:extLst>
                  <a:ext uri="{0D108BD9-81ED-4DB2-BD59-A6C34878D82A}">
                    <a16:rowId xmlns:a16="http://schemas.microsoft.com/office/drawing/2014/main" val="2712970813"/>
                  </a:ext>
                </a:extLst>
              </a:tr>
              <a:tr h="308147">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5</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114/12/20</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企劃書評選講座</a:t>
                      </a:r>
                    </a:p>
                  </a:txBody>
                  <a:tcPr marL="68580" marR="685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4</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外聘講師</a:t>
                      </a:r>
                      <a:r>
                        <a:rPr lang="en-US" sz="1800" kern="100">
                          <a:effectLst/>
                          <a:latin typeface="Arial" panose="020B0604020202020204" pitchFamily="34" charset="0"/>
                          <a:ea typeface="標楷體" panose="03000509000000000000" pitchFamily="65" charset="-120"/>
                          <a:cs typeface="Arial" panose="020B0604020202020204" pitchFamily="34" charset="0"/>
                        </a:rPr>
                        <a:t>2</a:t>
                      </a:r>
                      <a:r>
                        <a:rPr lang="zh-TW" sz="1800" kern="100">
                          <a:effectLst/>
                          <a:latin typeface="Arial" panose="020B0604020202020204" pitchFamily="34" charset="0"/>
                          <a:ea typeface="標楷體" panose="03000509000000000000" pitchFamily="65" charset="-120"/>
                          <a:cs typeface="Arial" panose="020B0604020202020204" pitchFamily="34" charset="0"/>
                        </a:rPr>
                        <a:t>位各</a:t>
                      </a:r>
                      <a:r>
                        <a:rPr lang="en-US" sz="1800" kern="100">
                          <a:effectLst/>
                          <a:latin typeface="Arial" panose="020B0604020202020204" pitchFamily="34" charset="0"/>
                          <a:ea typeface="標楷體" panose="03000509000000000000" pitchFamily="65" charset="-120"/>
                          <a:cs typeface="Arial" panose="020B0604020202020204" pitchFamily="34" charset="0"/>
                        </a:rPr>
                        <a:t>2</a:t>
                      </a:r>
                      <a:r>
                        <a:rPr lang="zh-TW" sz="1800" kern="100">
                          <a:effectLst/>
                          <a:latin typeface="Arial" panose="020B0604020202020204" pitchFamily="34" charset="0"/>
                          <a:ea typeface="標楷體" panose="03000509000000000000" pitchFamily="65" charset="-120"/>
                          <a:cs typeface="Arial" panose="020B0604020202020204" pitchFamily="34" charset="0"/>
                        </a:rPr>
                        <a:t>節</a:t>
                      </a: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參賽學生暨指導教師</a:t>
                      </a:r>
                    </a:p>
                  </a:txBody>
                  <a:tcPr marL="68580" marR="68580" marT="0" marB="0" anchor="ctr"/>
                </a:tc>
                <a:extLst>
                  <a:ext uri="{0D108BD9-81ED-4DB2-BD59-A6C34878D82A}">
                    <a16:rowId xmlns:a16="http://schemas.microsoft.com/office/drawing/2014/main" val="852206041"/>
                  </a:ext>
                </a:extLst>
              </a:tr>
              <a:tr h="308147">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6</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115/03/13</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試營運產品製作與企劃</a:t>
                      </a:r>
                    </a:p>
                  </a:txBody>
                  <a:tcPr marL="68580" marR="6858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2</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內聘講師</a:t>
                      </a: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參賽學生暨指導教師</a:t>
                      </a:r>
                    </a:p>
                  </a:txBody>
                  <a:tcPr marL="68580" marR="68580" marT="0" marB="0" anchor="ctr"/>
                </a:tc>
                <a:extLst>
                  <a:ext uri="{0D108BD9-81ED-4DB2-BD59-A6C34878D82A}">
                    <a16:rowId xmlns:a16="http://schemas.microsoft.com/office/drawing/2014/main" val="3576404237"/>
                  </a:ext>
                </a:extLst>
              </a:tr>
              <a:tr h="308147">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7</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115/04/10</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試營運資金募集</a:t>
                      </a: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內聘講師</a:t>
                      </a: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參賽學生暨指導教師</a:t>
                      </a:r>
                    </a:p>
                  </a:txBody>
                  <a:tcPr marL="68580" marR="68580" marT="0" marB="0" anchor="ctr"/>
                </a:tc>
                <a:extLst>
                  <a:ext uri="{0D108BD9-81ED-4DB2-BD59-A6C34878D82A}">
                    <a16:rowId xmlns:a16="http://schemas.microsoft.com/office/drawing/2014/main" val="3547322989"/>
                  </a:ext>
                </a:extLst>
              </a:tr>
              <a:tr h="308147">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8</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115/05/08</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試營運試賣</a:t>
                      </a: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內聘講師</a:t>
                      </a:r>
                    </a:p>
                  </a:txBody>
                  <a:tcPr marL="68580" marR="685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參賽學生暨指導教師</a:t>
                      </a:r>
                    </a:p>
                  </a:txBody>
                  <a:tcPr marL="68580" marR="68580" marT="0" marB="0" anchor="ctr"/>
                </a:tc>
                <a:extLst>
                  <a:ext uri="{0D108BD9-81ED-4DB2-BD59-A6C34878D82A}">
                    <a16:rowId xmlns:a16="http://schemas.microsoft.com/office/drawing/2014/main" val="285098980"/>
                  </a:ext>
                </a:extLst>
              </a:tr>
              <a:tr h="308147">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9</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115/05/15</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試營運現場評審</a:t>
                      </a: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外聘講師</a:t>
                      </a:r>
                      <a:r>
                        <a:rPr lang="en-US" sz="1800" kern="100">
                          <a:effectLst/>
                          <a:latin typeface="Arial" panose="020B0604020202020204" pitchFamily="34" charset="0"/>
                          <a:ea typeface="標楷體" panose="03000509000000000000" pitchFamily="65" charset="-120"/>
                          <a:cs typeface="Arial" panose="020B0604020202020204" pitchFamily="34" charset="0"/>
                        </a:rPr>
                        <a:t>2</a:t>
                      </a:r>
                      <a:r>
                        <a:rPr lang="zh-TW" sz="1800" kern="100">
                          <a:effectLst/>
                          <a:latin typeface="Arial" panose="020B0604020202020204" pitchFamily="34" charset="0"/>
                          <a:ea typeface="標楷體" panose="03000509000000000000" pitchFamily="65" charset="-120"/>
                          <a:cs typeface="Arial" panose="020B0604020202020204" pitchFamily="34" charset="0"/>
                        </a:rPr>
                        <a:t>位各</a:t>
                      </a:r>
                      <a:r>
                        <a:rPr lang="en-US" sz="1800" kern="100">
                          <a:effectLst/>
                          <a:latin typeface="Arial" panose="020B0604020202020204" pitchFamily="34" charset="0"/>
                          <a:ea typeface="標楷體" panose="03000509000000000000" pitchFamily="65" charset="-120"/>
                          <a:cs typeface="Arial" panose="020B0604020202020204" pitchFamily="34" charset="0"/>
                        </a:rPr>
                        <a:t>1</a:t>
                      </a:r>
                      <a:r>
                        <a:rPr lang="zh-TW" sz="1800" kern="100">
                          <a:effectLst/>
                          <a:latin typeface="Arial" panose="020B0604020202020204" pitchFamily="34" charset="0"/>
                          <a:ea typeface="標楷體" panose="03000509000000000000" pitchFamily="65" charset="-120"/>
                          <a:cs typeface="Arial" panose="020B0604020202020204" pitchFamily="34" charset="0"/>
                        </a:rPr>
                        <a:t>節</a:t>
                      </a:r>
                    </a:p>
                  </a:txBody>
                  <a:tcPr marL="68580" marR="685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參賽學生暨指導教師</a:t>
                      </a:r>
                    </a:p>
                  </a:txBody>
                  <a:tcPr marL="68580" marR="68580" marT="0" marB="0" anchor="ctr"/>
                </a:tc>
                <a:extLst>
                  <a:ext uri="{0D108BD9-81ED-4DB2-BD59-A6C34878D82A}">
                    <a16:rowId xmlns:a16="http://schemas.microsoft.com/office/drawing/2014/main" val="2820277857"/>
                  </a:ext>
                </a:extLst>
              </a:tr>
              <a:tr h="308147">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10</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115/05/22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企劃書結案成果撰寫</a:t>
                      </a: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內聘講師</a:t>
                      </a:r>
                    </a:p>
                  </a:txBody>
                  <a:tcPr marL="68580" marR="685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參賽學生暨指導教師</a:t>
                      </a:r>
                    </a:p>
                  </a:txBody>
                  <a:tcPr marL="68580" marR="68580" marT="0" marB="0" anchor="ctr"/>
                </a:tc>
                <a:extLst>
                  <a:ext uri="{0D108BD9-81ED-4DB2-BD59-A6C34878D82A}">
                    <a16:rowId xmlns:a16="http://schemas.microsoft.com/office/drawing/2014/main" val="512473149"/>
                  </a:ext>
                </a:extLst>
              </a:tr>
              <a:tr h="308147">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115/05/27</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結案成果評選講座</a:t>
                      </a:r>
                    </a:p>
                  </a:txBody>
                  <a:tcPr marL="68580" marR="6858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外聘講師</a:t>
                      </a:r>
                      <a:r>
                        <a:rPr lang="en-US" sz="1800" kern="100">
                          <a:effectLst/>
                          <a:latin typeface="Arial" panose="020B0604020202020204" pitchFamily="34" charset="0"/>
                          <a:ea typeface="標楷體" panose="03000509000000000000" pitchFamily="65" charset="-120"/>
                          <a:cs typeface="Arial" panose="020B0604020202020204" pitchFamily="34" charset="0"/>
                        </a:rPr>
                        <a:t>2</a:t>
                      </a:r>
                      <a:r>
                        <a:rPr lang="zh-TW" sz="1800" kern="100">
                          <a:effectLst/>
                          <a:latin typeface="Arial" panose="020B0604020202020204" pitchFamily="34" charset="0"/>
                          <a:ea typeface="標楷體" panose="03000509000000000000" pitchFamily="65" charset="-120"/>
                          <a:cs typeface="Arial" panose="020B0604020202020204" pitchFamily="34" charset="0"/>
                        </a:rPr>
                        <a:t>位各</a:t>
                      </a:r>
                      <a:r>
                        <a:rPr lang="en-US" sz="1800" kern="100">
                          <a:effectLst/>
                          <a:latin typeface="Arial" panose="020B0604020202020204" pitchFamily="34" charset="0"/>
                          <a:ea typeface="標楷體" panose="03000509000000000000" pitchFamily="65" charset="-120"/>
                          <a:cs typeface="Arial" panose="020B0604020202020204" pitchFamily="34" charset="0"/>
                        </a:rPr>
                        <a:t>1</a:t>
                      </a:r>
                      <a:r>
                        <a:rPr lang="zh-TW" sz="1800" kern="100">
                          <a:effectLst/>
                          <a:latin typeface="Arial" panose="020B0604020202020204" pitchFamily="34" charset="0"/>
                          <a:ea typeface="標楷體" panose="03000509000000000000" pitchFamily="65" charset="-120"/>
                          <a:cs typeface="Arial" panose="020B0604020202020204" pitchFamily="34" charset="0"/>
                        </a:rPr>
                        <a:t>節</a:t>
                      </a:r>
                    </a:p>
                  </a:txBody>
                  <a:tcPr marL="68580" marR="6858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參賽學生暨指導教師</a:t>
                      </a:r>
                    </a:p>
                  </a:txBody>
                  <a:tcPr marL="68580" marR="68580" marT="0" marB="0" anchor="ctr"/>
                </a:tc>
                <a:extLst>
                  <a:ext uri="{0D108BD9-81ED-4DB2-BD59-A6C34878D82A}">
                    <a16:rowId xmlns:a16="http://schemas.microsoft.com/office/drawing/2014/main" val="3963362948"/>
                  </a:ext>
                </a:extLst>
              </a:tr>
            </a:tbl>
          </a:graphicData>
        </a:graphic>
      </p:graphicFrame>
    </p:spTree>
    <p:extLst>
      <p:ext uri="{BB962C8B-B14F-4D97-AF65-F5344CB8AC3E}">
        <p14:creationId xmlns:p14="http://schemas.microsoft.com/office/powerpoint/2010/main" val="40128952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039685"/>
            <a:ext cx="10652051" cy="560615"/>
          </a:xfrm>
        </p:spPr>
        <p:txBody>
          <a:bodyPr>
            <a:noAutofit/>
          </a:bodyPr>
          <a:lstStyle/>
          <a:p>
            <a:pPr>
              <a:buFont typeface="Wingdings" panose="05000000000000000000" pitchFamily="2" charset="2"/>
              <a:buChar char="l"/>
            </a:pPr>
            <a:r>
              <a:rPr lang="en-US" altLang="zh-TW" b="1" dirty="0"/>
              <a:t>114</a:t>
            </a:r>
            <a:r>
              <a:rPr lang="zh-TW" altLang="en-US" b="1" dirty="0"/>
              <a:t>學年度高中職優質化計畫</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975698" y="1512961"/>
            <a:ext cx="6381066" cy="523220"/>
          </a:xfrm>
          <a:prstGeom prst="rect">
            <a:avLst/>
          </a:prstGeom>
        </p:spPr>
        <p:txBody>
          <a:bodyPr wrap="square">
            <a:spAutoFit/>
          </a:bodyPr>
          <a:lstStyle/>
          <a:p>
            <a:pPr marL="285750" lvl="0" indent="-285750">
              <a:buFont typeface="Wingdings" panose="05000000000000000000" pitchFamily="2" charset="2"/>
              <a:buChar char="Ø"/>
            </a:pP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114-4-3 3+2</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新五專</a:t>
            </a:r>
            <a:endParaRPr lang="en-US" altLang="zh-TW" sz="2800" dirty="0">
              <a:latin typeface="Arial" panose="020B0604020202020204" pitchFamily="34" charset="0"/>
              <a:ea typeface="標楷體" panose="03000509000000000000" pitchFamily="65" charset="-120"/>
              <a:cs typeface="Arial" panose="020B0604020202020204" pitchFamily="34" charset="0"/>
            </a:endParaRPr>
          </a:p>
        </p:txBody>
      </p:sp>
      <p:sp>
        <p:nvSpPr>
          <p:cNvPr id="5" name="矩形 4">
            <a:extLst>
              <a:ext uri="{FF2B5EF4-FFF2-40B4-BE49-F238E27FC236}">
                <a16:creationId xmlns:a16="http://schemas.microsoft.com/office/drawing/2014/main" id="{48558DDB-39BB-4F23-BDE3-C3EA94EE7436}"/>
              </a:ext>
            </a:extLst>
          </p:cNvPr>
          <p:cNvSpPr/>
          <p:nvPr/>
        </p:nvSpPr>
        <p:spPr>
          <a:xfrm>
            <a:off x="1248198" y="1986237"/>
            <a:ext cx="2945037" cy="523220"/>
          </a:xfrm>
          <a:prstGeom prst="rect">
            <a:avLst/>
          </a:prstGeom>
        </p:spPr>
        <p:txBody>
          <a:bodyPr wrap="none">
            <a:spAutoFit/>
          </a:bodyPr>
          <a:lstStyle/>
          <a:p>
            <a:pPr marL="285750" indent="-285750">
              <a:buFont typeface="Wingdings" panose="05000000000000000000" pitchFamily="2" charset="2"/>
              <a:buChar char="u"/>
            </a:pPr>
            <a:r>
              <a:rPr lang="en-US" altLang="zh-TW" sz="2800" kern="100" dirty="0">
                <a:latin typeface="Arial" panose="020B0604020202020204" pitchFamily="34" charset="0"/>
                <a:ea typeface="標楷體" panose="03000509000000000000" pitchFamily="65" charset="-120"/>
                <a:cs typeface="Arial" panose="020B0604020202020204" pitchFamily="34" charset="0"/>
              </a:rPr>
              <a:t>3+2</a:t>
            </a:r>
            <a:r>
              <a:rPr lang="zh-TW" altLang="en-US" sz="2800" kern="100" dirty="0">
                <a:latin typeface="Arial" panose="020B0604020202020204" pitchFamily="34" charset="0"/>
                <a:ea typeface="標楷體" panose="03000509000000000000" pitchFamily="65" charset="-120"/>
                <a:cs typeface="Arial" panose="020B0604020202020204" pitchFamily="34" charset="0"/>
              </a:rPr>
              <a:t>新五專講座</a:t>
            </a:r>
            <a:endParaRPr lang="zh-TW" altLang="en-US" sz="2800" dirty="0"/>
          </a:p>
        </p:txBody>
      </p:sp>
      <p:graphicFrame>
        <p:nvGraphicFramePr>
          <p:cNvPr id="4" name="表格 3">
            <a:extLst>
              <a:ext uri="{FF2B5EF4-FFF2-40B4-BE49-F238E27FC236}">
                <a16:creationId xmlns:a16="http://schemas.microsoft.com/office/drawing/2014/main" id="{BE8DB950-AD42-4042-AE11-FE47E2C6AC79}"/>
              </a:ext>
            </a:extLst>
          </p:cNvPr>
          <p:cNvGraphicFramePr>
            <a:graphicFrameLocks noGrp="1"/>
          </p:cNvGraphicFramePr>
          <p:nvPr>
            <p:extLst>
              <p:ext uri="{D42A27DB-BD31-4B8C-83A1-F6EECF244321}">
                <p14:modId xmlns:p14="http://schemas.microsoft.com/office/powerpoint/2010/main" val="2142682892"/>
              </p:ext>
            </p:extLst>
          </p:nvPr>
        </p:nvGraphicFramePr>
        <p:xfrm>
          <a:off x="396206" y="2509457"/>
          <a:ext cx="11283176" cy="3962865"/>
        </p:xfrm>
        <a:graphic>
          <a:graphicData uri="http://schemas.openxmlformats.org/drawingml/2006/table">
            <a:tbl>
              <a:tblPr firstRow="1" firstCol="1" bandRow="1">
                <a:tableStyleId>{5C22544A-7EE6-4342-B048-85BDC9FD1C3A}</a:tableStyleId>
              </a:tblPr>
              <a:tblGrid>
                <a:gridCol w="803522">
                  <a:extLst>
                    <a:ext uri="{9D8B030D-6E8A-4147-A177-3AD203B41FA5}">
                      <a16:colId xmlns:a16="http://schemas.microsoft.com/office/drawing/2014/main" val="325767429"/>
                    </a:ext>
                  </a:extLst>
                </a:gridCol>
                <a:gridCol w="1453563">
                  <a:extLst>
                    <a:ext uri="{9D8B030D-6E8A-4147-A177-3AD203B41FA5}">
                      <a16:colId xmlns:a16="http://schemas.microsoft.com/office/drawing/2014/main" val="4283483528"/>
                    </a:ext>
                  </a:extLst>
                </a:gridCol>
                <a:gridCol w="2284173">
                  <a:extLst>
                    <a:ext uri="{9D8B030D-6E8A-4147-A177-3AD203B41FA5}">
                      <a16:colId xmlns:a16="http://schemas.microsoft.com/office/drawing/2014/main" val="1720876350"/>
                    </a:ext>
                  </a:extLst>
                </a:gridCol>
                <a:gridCol w="938948">
                  <a:extLst>
                    <a:ext uri="{9D8B030D-6E8A-4147-A177-3AD203B41FA5}">
                      <a16:colId xmlns:a16="http://schemas.microsoft.com/office/drawing/2014/main" val="303655067"/>
                    </a:ext>
                  </a:extLst>
                </a:gridCol>
                <a:gridCol w="1451307">
                  <a:extLst>
                    <a:ext uri="{9D8B030D-6E8A-4147-A177-3AD203B41FA5}">
                      <a16:colId xmlns:a16="http://schemas.microsoft.com/office/drawing/2014/main" val="581317276"/>
                    </a:ext>
                  </a:extLst>
                </a:gridCol>
                <a:gridCol w="4351663">
                  <a:extLst>
                    <a:ext uri="{9D8B030D-6E8A-4147-A177-3AD203B41FA5}">
                      <a16:colId xmlns:a16="http://schemas.microsoft.com/office/drawing/2014/main" val="887553862"/>
                    </a:ext>
                  </a:extLst>
                </a:gridCol>
              </a:tblGrid>
              <a:tr h="575447">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編號</a:t>
                      </a:r>
                    </a:p>
                  </a:txBody>
                  <a:tcPr marL="66570" marR="6657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辦理日期</a:t>
                      </a:r>
                    </a:p>
                  </a:txBody>
                  <a:tcPr marL="66570" marR="6657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講座主題</a:t>
                      </a:r>
                    </a:p>
                  </a:txBody>
                  <a:tcPr marL="66570" marR="6657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節數</a:t>
                      </a:r>
                    </a:p>
                  </a:txBody>
                  <a:tcPr marL="66570" marR="6657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講師</a:t>
                      </a:r>
                    </a:p>
                  </a:txBody>
                  <a:tcPr marL="66570" marR="6657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參加對象</a:t>
                      </a:r>
                    </a:p>
                  </a:txBody>
                  <a:tcPr marL="66570" marR="66570" marT="0" marB="0" anchor="ctr"/>
                </a:tc>
                <a:extLst>
                  <a:ext uri="{0D108BD9-81ED-4DB2-BD59-A6C34878D82A}">
                    <a16:rowId xmlns:a16="http://schemas.microsoft.com/office/drawing/2014/main" val="1520246976"/>
                  </a:ext>
                </a:extLst>
              </a:tr>
              <a:tr h="725096">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114/9-10</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新五專實施內容講座</a:t>
                      </a:r>
                    </a:p>
                  </a:txBody>
                  <a:tcPr marL="66570" marR="66570"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4</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外聘講師</a:t>
                      </a:r>
                    </a:p>
                  </a:txBody>
                  <a:tcPr marL="66570" marR="66570" marT="0" marB="0" anchor="ctr"/>
                </a:tc>
                <a:tc>
                  <a:txBody>
                    <a:bodyPr/>
                    <a:lstStyle/>
                    <a:p>
                      <a:pP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商管群、餐旅群、機械群、設計群等三年級學生</a:t>
                      </a:r>
                      <a:r>
                        <a:rPr lang="en-US" sz="1800" kern="100">
                          <a:effectLst/>
                          <a:latin typeface="Arial" panose="020B0604020202020204" pitchFamily="34" charset="0"/>
                          <a:ea typeface="標楷體" panose="03000509000000000000" pitchFamily="65" charset="-120"/>
                          <a:cs typeface="Arial" panose="020B0604020202020204" pitchFamily="34" charset="0"/>
                        </a:rPr>
                        <a:t>(4</a:t>
                      </a:r>
                      <a:r>
                        <a:rPr lang="zh-TW" sz="1800" kern="100">
                          <a:effectLst/>
                          <a:latin typeface="Arial" panose="020B0604020202020204" pitchFamily="34" charset="0"/>
                          <a:ea typeface="標楷體" panose="03000509000000000000" pitchFamily="65" charset="-120"/>
                          <a:cs typeface="Arial" panose="020B0604020202020204" pitchFamily="34" charset="0"/>
                        </a:rPr>
                        <a:t>群各</a:t>
                      </a:r>
                      <a:r>
                        <a:rPr lang="en-US" sz="1800" kern="100">
                          <a:effectLst/>
                          <a:latin typeface="Arial" panose="020B0604020202020204" pitchFamily="34" charset="0"/>
                          <a:ea typeface="標楷體" panose="03000509000000000000" pitchFamily="65" charset="-120"/>
                          <a:cs typeface="Arial" panose="020B0604020202020204" pitchFamily="34" charset="0"/>
                        </a:rPr>
                        <a:t>1</a:t>
                      </a:r>
                      <a:r>
                        <a:rPr lang="zh-TW" sz="1800" kern="100">
                          <a:effectLst/>
                          <a:latin typeface="Arial" panose="020B0604020202020204" pitchFamily="34" charset="0"/>
                          <a:ea typeface="標楷體" panose="03000509000000000000" pitchFamily="65" charset="-120"/>
                          <a:cs typeface="Arial" panose="020B0604020202020204" pitchFamily="34" charset="0"/>
                        </a:rPr>
                        <a:t>場</a:t>
                      </a:r>
                      <a:r>
                        <a:rPr lang="en-US" sz="1800" kern="100">
                          <a:effectLst/>
                          <a:latin typeface="Arial" panose="020B0604020202020204" pitchFamily="34" charset="0"/>
                          <a:ea typeface="標楷體" panose="03000509000000000000" pitchFamily="65" charset="-120"/>
                          <a:cs typeface="Arial" panose="020B0604020202020204" pitchFamily="34" charset="0"/>
                        </a:rPr>
                        <a:t>1</a:t>
                      </a:r>
                      <a:r>
                        <a:rPr lang="zh-TW" sz="1800" kern="100">
                          <a:effectLst/>
                          <a:latin typeface="Arial" panose="020B0604020202020204" pitchFamily="34" charset="0"/>
                          <a:ea typeface="標楷體" panose="03000509000000000000" pitchFamily="65" charset="-120"/>
                          <a:cs typeface="Arial" panose="020B0604020202020204" pitchFamily="34" charset="0"/>
                        </a:rPr>
                        <a:t>節</a:t>
                      </a:r>
                      <a:r>
                        <a:rPr lang="en-US" sz="1800" kern="100">
                          <a:effectLst/>
                          <a:latin typeface="Arial" panose="020B0604020202020204" pitchFamily="34" charset="0"/>
                          <a:ea typeface="標楷體" panose="03000509000000000000" pitchFamily="65" charset="-120"/>
                          <a:cs typeface="Arial" panose="020B0604020202020204" pitchFamily="34" charset="0"/>
                        </a:rPr>
                        <a:t>)</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extLst>
                  <a:ext uri="{0D108BD9-81ED-4DB2-BD59-A6C34878D82A}">
                    <a16:rowId xmlns:a16="http://schemas.microsoft.com/office/drawing/2014/main" val="278948809"/>
                  </a:ext>
                </a:extLst>
              </a:tr>
              <a:tr h="467762">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114/9-10</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新五專合作科班招生簡章宣導</a:t>
                      </a:r>
                    </a:p>
                  </a:txBody>
                  <a:tcPr marL="66570" marR="6657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8</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內聘講師</a:t>
                      </a:r>
                    </a:p>
                  </a:txBody>
                  <a:tcPr marL="66570" marR="66570" marT="0" marB="0" anchor="ctr"/>
                </a:tc>
                <a:tc>
                  <a:txBody>
                    <a:bodyPr/>
                    <a:lstStyle/>
                    <a:p>
                      <a:pP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機械科、家設科三年級</a:t>
                      </a:r>
                      <a:r>
                        <a:rPr lang="en-US" sz="1800" kern="100">
                          <a:effectLst/>
                          <a:latin typeface="Arial" panose="020B0604020202020204" pitchFamily="34" charset="0"/>
                          <a:ea typeface="標楷體" panose="03000509000000000000" pitchFamily="65" charset="-120"/>
                          <a:cs typeface="Arial" panose="020B0604020202020204" pitchFamily="34" charset="0"/>
                        </a:rPr>
                        <a:t>(4</a:t>
                      </a:r>
                      <a:r>
                        <a:rPr lang="zh-TW" sz="1800" kern="100">
                          <a:effectLst/>
                          <a:latin typeface="Arial" panose="020B0604020202020204" pitchFamily="34" charset="0"/>
                          <a:ea typeface="標楷體" panose="03000509000000000000" pitchFamily="65" charset="-120"/>
                          <a:cs typeface="Arial" panose="020B0604020202020204" pitchFamily="34" charset="0"/>
                        </a:rPr>
                        <a:t>班各</a:t>
                      </a:r>
                      <a:r>
                        <a:rPr lang="en-US" sz="1800" kern="100">
                          <a:effectLst/>
                          <a:latin typeface="Arial" panose="020B0604020202020204" pitchFamily="34" charset="0"/>
                          <a:ea typeface="標楷體" panose="03000509000000000000" pitchFamily="65" charset="-120"/>
                          <a:cs typeface="Arial" panose="020B0604020202020204" pitchFamily="34" charset="0"/>
                        </a:rPr>
                        <a:t>2</a:t>
                      </a:r>
                      <a:r>
                        <a:rPr lang="zh-TW" sz="1800" kern="100">
                          <a:effectLst/>
                          <a:latin typeface="Arial" panose="020B0604020202020204" pitchFamily="34" charset="0"/>
                          <a:ea typeface="標楷體" panose="03000509000000000000" pitchFamily="65" charset="-120"/>
                          <a:cs typeface="Arial" panose="020B0604020202020204" pitchFamily="34" charset="0"/>
                        </a:rPr>
                        <a:t>節</a:t>
                      </a:r>
                      <a:r>
                        <a:rPr lang="en-US" sz="1800" kern="100">
                          <a:effectLst/>
                          <a:latin typeface="Arial" panose="020B0604020202020204" pitchFamily="34" charset="0"/>
                          <a:ea typeface="標楷體" panose="03000509000000000000" pitchFamily="65" charset="-120"/>
                          <a:cs typeface="Arial" panose="020B0604020202020204" pitchFamily="34" charset="0"/>
                        </a:rPr>
                        <a:t>)</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extLst>
                  <a:ext uri="{0D108BD9-81ED-4DB2-BD59-A6C34878D82A}">
                    <a16:rowId xmlns:a16="http://schemas.microsoft.com/office/drawing/2014/main" val="3310475895"/>
                  </a:ext>
                </a:extLst>
              </a:tr>
              <a:tr h="467762">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3</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114/10-12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新五專課程產業分析講座</a:t>
                      </a:r>
                    </a:p>
                  </a:txBody>
                  <a:tcPr marL="66570" marR="6657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外聘講師</a:t>
                      </a:r>
                    </a:p>
                  </a:txBody>
                  <a:tcPr marL="66570" marR="66570" marT="0" marB="0" anchor="ctr"/>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機械科、家設科三年級參加新五專學生</a:t>
                      </a:r>
                      <a:r>
                        <a:rPr lang="en-US" sz="1800" kern="100" dirty="0">
                          <a:effectLst/>
                          <a:latin typeface="Arial" panose="020B0604020202020204" pitchFamily="34" charset="0"/>
                          <a:ea typeface="標楷體" panose="03000509000000000000" pitchFamily="65" charset="-120"/>
                          <a:cs typeface="Arial" panose="020B0604020202020204" pitchFamily="34" charset="0"/>
                        </a:rPr>
                        <a:t>(2</a:t>
                      </a:r>
                      <a:r>
                        <a:rPr lang="zh-TW" sz="1800" kern="100" dirty="0">
                          <a:effectLst/>
                          <a:latin typeface="Arial" panose="020B0604020202020204" pitchFamily="34" charset="0"/>
                          <a:ea typeface="標楷體" panose="03000509000000000000" pitchFamily="65" charset="-120"/>
                          <a:cs typeface="Arial" panose="020B0604020202020204" pitchFamily="34" charset="0"/>
                        </a:rPr>
                        <a:t>班各</a:t>
                      </a:r>
                      <a:r>
                        <a:rPr lang="en-US" sz="1800" kern="100" dirty="0">
                          <a:effectLst/>
                          <a:latin typeface="Arial" panose="020B0604020202020204" pitchFamily="34" charset="0"/>
                          <a:ea typeface="標楷體" panose="03000509000000000000" pitchFamily="65" charset="-120"/>
                          <a:cs typeface="Arial" panose="020B0604020202020204" pitchFamily="34" charset="0"/>
                        </a:rPr>
                        <a:t>2</a:t>
                      </a:r>
                      <a:r>
                        <a:rPr lang="zh-TW" sz="1800" kern="100" dirty="0">
                          <a:effectLst/>
                          <a:latin typeface="Arial" panose="020B0604020202020204" pitchFamily="34" charset="0"/>
                          <a:ea typeface="標楷體" panose="03000509000000000000" pitchFamily="65" charset="-120"/>
                          <a:cs typeface="Arial" panose="020B0604020202020204" pitchFamily="34" charset="0"/>
                        </a:rPr>
                        <a:t>節</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extLst>
                  <a:ext uri="{0D108BD9-81ED-4DB2-BD59-A6C34878D82A}">
                    <a16:rowId xmlns:a16="http://schemas.microsoft.com/office/drawing/2014/main" val="3402637064"/>
                  </a:ext>
                </a:extLst>
              </a:tr>
              <a:tr h="467762">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115/3-4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備審資料講座</a:t>
                      </a:r>
                    </a:p>
                  </a:txBody>
                  <a:tcPr marL="66570" marR="6657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外聘講師</a:t>
                      </a:r>
                    </a:p>
                  </a:txBody>
                  <a:tcPr marL="66570" marR="66570" marT="0" marB="0" anchor="ctr"/>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機械科、家設科三年級參加新五專學生</a:t>
                      </a:r>
                      <a:r>
                        <a:rPr lang="en-US" sz="1800" kern="100" dirty="0">
                          <a:effectLst/>
                          <a:latin typeface="Arial" panose="020B0604020202020204" pitchFamily="34" charset="0"/>
                          <a:ea typeface="標楷體" panose="03000509000000000000" pitchFamily="65" charset="-120"/>
                          <a:cs typeface="Arial" panose="020B0604020202020204" pitchFamily="34" charset="0"/>
                        </a:rPr>
                        <a:t>(2</a:t>
                      </a:r>
                      <a:r>
                        <a:rPr lang="zh-TW" sz="1800" kern="100" dirty="0">
                          <a:effectLst/>
                          <a:latin typeface="Arial" panose="020B0604020202020204" pitchFamily="34" charset="0"/>
                          <a:ea typeface="標楷體" panose="03000509000000000000" pitchFamily="65" charset="-120"/>
                          <a:cs typeface="Arial" panose="020B0604020202020204" pitchFamily="34" charset="0"/>
                        </a:rPr>
                        <a:t>班各</a:t>
                      </a:r>
                      <a:r>
                        <a:rPr lang="en-US" sz="1800" kern="100" dirty="0">
                          <a:effectLst/>
                          <a:latin typeface="Arial" panose="020B0604020202020204" pitchFamily="34" charset="0"/>
                          <a:ea typeface="標楷體" panose="03000509000000000000" pitchFamily="65" charset="-120"/>
                          <a:cs typeface="Arial" panose="020B0604020202020204" pitchFamily="34" charset="0"/>
                        </a:rPr>
                        <a:t>2</a:t>
                      </a:r>
                      <a:r>
                        <a:rPr lang="zh-TW" sz="1800" kern="100" dirty="0">
                          <a:effectLst/>
                          <a:latin typeface="Arial" panose="020B0604020202020204" pitchFamily="34" charset="0"/>
                          <a:ea typeface="標楷體" panose="03000509000000000000" pitchFamily="65" charset="-120"/>
                          <a:cs typeface="Arial" panose="020B0604020202020204" pitchFamily="34" charset="0"/>
                        </a:rPr>
                        <a:t>節</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extLst>
                  <a:ext uri="{0D108BD9-81ED-4DB2-BD59-A6C34878D82A}">
                    <a16:rowId xmlns:a16="http://schemas.microsoft.com/office/drawing/2014/main" val="2965711495"/>
                  </a:ext>
                </a:extLst>
              </a:tr>
              <a:tr h="467762">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5</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115/3-4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備審資料撰寫</a:t>
                      </a:r>
                    </a:p>
                  </a:txBody>
                  <a:tcPr marL="66570" marR="6657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8</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內聘講師</a:t>
                      </a:r>
                    </a:p>
                  </a:txBody>
                  <a:tcPr marL="66570" marR="66570" marT="0" marB="0" anchor="ctr"/>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機械科、家設科三年級</a:t>
                      </a:r>
                      <a:r>
                        <a:rPr lang="en-US" sz="1800" kern="100" dirty="0">
                          <a:effectLst/>
                          <a:latin typeface="Arial" panose="020B0604020202020204" pitchFamily="34" charset="0"/>
                          <a:ea typeface="標楷體" panose="03000509000000000000" pitchFamily="65" charset="-120"/>
                          <a:cs typeface="Arial" panose="020B0604020202020204" pitchFamily="34" charset="0"/>
                        </a:rPr>
                        <a:t>(4</a:t>
                      </a:r>
                      <a:r>
                        <a:rPr lang="zh-TW" sz="1800" kern="100" dirty="0">
                          <a:effectLst/>
                          <a:latin typeface="Arial" panose="020B0604020202020204" pitchFamily="34" charset="0"/>
                          <a:ea typeface="標楷體" panose="03000509000000000000" pitchFamily="65" charset="-120"/>
                          <a:cs typeface="Arial" panose="020B0604020202020204" pitchFamily="34" charset="0"/>
                        </a:rPr>
                        <a:t>班各</a:t>
                      </a:r>
                      <a:r>
                        <a:rPr lang="en-US" sz="1800" kern="100" dirty="0">
                          <a:effectLst/>
                          <a:latin typeface="Arial" panose="020B0604020202020204" pitchFamily="34" charset="0"/>
                          <a:ea typeface="標楷體" panose="03000509000000000000" pitchFamily="65" charset="-120"/>
                          <a:cs typeface="Arial" panose="020B0604020202020204" pitchFamily="34" charset="0"/>
                        </a:rPr>
                        <a:t>2</a:t>
                      </a:r>
                      <a:r>
                        <a:rPr lang="zh-TW" sz="1800" kern="100" dirty="0">
                          <a:effectLst/>
                          <a:latin typeface="Arial" panose="020B0604020202020204" pitchFamily="34" charset="0"/>
                          <a:ea typeface="標楷體" panose="03000509000000000000" pitchFamily="65" charset="-120"/>
                          <a:cs typeface="Arial" panose="020B0604020202020204" pitchFamily="34" charset="0"/>
                        </a:rPr>
                        <a:t>節</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extLst>
                  <a:ext uri="{0D108BD9-81ED-4DB2-BD59-A6C34878D82A}">
                    <a16:rowId xmlns:a16="http://schemas.microsoft.com/office/drawing/2014/main" val="1224072948"/>
                  </a:ext>
                </a:extLst>
              </a:tr>
              <a:tr h="467762">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6</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115/3-4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甄選模擬講座</a:t>
                      </a:r>
                    </a:p>
                  </a:txBody>
                  <a:tcPr marL="66570" marR="66570"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外聘講師</a:t>
                      </a:r>
                    </a:p>
                  </a:txBody>
                  <a:tcPr marL="66570" marR="66570" marT="0" marB="0" anchor="ctr"/>
                </a:tc>
                <a:tc>
                  <a:txBody>
                    <a:bodyPr/>
                    <a:lstStyle/>
                    <a:p>
                      <a:pP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機械科、家設科三年級參加新五專學生</a:t>
                      </a:r>
                      <a:r>
                        <a:rPr lang="en-US" sz="1800" kern="100" dirty="0">
                          <a:effectLst/>
                          <a:latin typeface="Arial" panose="020B0604020202020204" pitchFamily="34" charset="0"/>
                          <a:ea typeface="標楷體" panose="03000509000000000000" pitchFamily="65" charset="-120"/>
                          <a:cs typeface="Arial" panose="020B0604020202020204" pitchFamily="34" charset="0"/>
                        </a:rPr>
                        <a:t>(2</a:t>
                      </a:r>
                      <a:r>
                        <a:rPr lang="zh-TW" sz="1800" kern="100" dirty="0">
                          <a:effectLst/>
                          <a:latin typeface="Arial" panose="020B0604020202020204" pitchFamily="34" charset="0"/>
                          <a:ea typeface="標楷體" panose="03000509000000000000" pitchFamily="65" charset="-120"/>
                          <a:cs typeface="Arial" panose="020B0604020202020204" pitchFamily="34" charset="0"/>
                        </a:rPr>
                        <a:t>班各</a:t>
                      </a:r>
                      <a:r>
                        <a:rPr lang="en-US" sz="1800" kern="100" dirty="0">
                          <a:effectLst/>
                          <a:latin typeface="Arial" panose="020B0604020202020204" pitchFamily="34" charset="0"/>
                          <a:ea typeface="標楷體" panose="03000509000000000000" pitchFamily="65" charset="-120"/>
                          <a:cs typeface="Arial" panose="020B0604020202020204" pitchFamily="34" charset="0"/>
                        </a:rPr>
                        <a:t>2</a:t>
                      </a:r>
                      <a:r>
                        <a:rPr lang="zh-TW" sz="1800" kern="100" dirty="0">
                          <a:effectLst/>
                          <a:latin typeface="Arial" panose="020B0604020202020204" pitchFamily="34" charset="0"/>
                          <a:ea typeface="標楷體" panose="03000509000000000000" pitchFamily="65" charset="-120"/>
                          <a:cs typeface="Arial" panose="020B0604020202020204" pitchFamily="34" charset="0"/>
                        </a:rPr>
                        <a:t>節</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6570" marR="66570" marT="0" marB="0" anchor="ctr"/>
                </a:tc>
                <a:extLst>
                  <a:ext uri="{0D108BD9-81ED-4DB2-BD59-A6C34878D82A}">
                    <a16:rowId xmlns:a16="http://schemas.microsoft.com/office/drawing/2014/main" val="1126168301"/>
                  </a:ext>
                </a:extLst>
              </a:tr>
            </a:tbl>
          </a:graphicData>
        </a:graphic>
      </p:graphicFrame>
    </p:spTree>
    <p:extLst>
      <p:ext uri="{BB962C8B-B14F-4D97-AF65-F5344CB8AC3E}">
        <p14:creationId xmlns:p14="http://schemas.microsoft.com/office/powerpoint/2010/main" val="40998682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039685"/>
            <a:ext cx="10652051" cy="560615"/>
          </a:xfrm>
        </p:spPr>
        <p:txBody>
          <a:bodyPr>
            <a:noAutofit/>
          </a:bodyPr>
          <a:lstStyle/>
          <a:p>
            <a:pPr>
              <a:buFont typeface="Wingdings" panose="05000000000000000000" pitchFamily="2" charset="2"/>
              <a:buChar char="l"/>
            </a:pPr>
            <a:r>
              <a:rPr lang="en-US" altLang="zh-TW" b="1" dirty="0"/>
              <a:t>114</a:t>
            </a:r>
            <a:r>
              <a:rPr lang="zh-TW" altLang="en-US" b="1" dirty="0"/>
              <a:t>學年度高中職優質化計畫</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975698" y="1512961"/>
            <a:ext cx="6381066" cy="523220"/>
          </a:xfrm>
          <a:prstGeom prst="rect">
            <a:avLst/>
          </a:prstGeom>
        </p:spPr>
        <p:txBody>
          <a:bodyPr wrap="square">
            <a:spAutoFit/>
          </a:bodyPr>
          <a:lstStyle/>
          <a:p>
            <a:pPr marL="285750" lvl="0" indent="-285750">
              <a:buFont typeface="Wingdings" panose="05000000000000000000" pitchFamily="2" charset="2"/>
              <a:buChar char="Ø"/>
            </a:pP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114-4-3 3+2</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新五專</a:t>
            </a:r>
            <a:endParaRPr lang="en-US" altLang="zh-TW" sz="2800" dirty="0">
              <a:latin typeface="Arial" panose="020B0604020202020204" pitchFamily="34" charset="0"/>
              <a:ea typeface="標楷體" panose="03000509000000000000" pitchFamily="65" charset="-120"/>
              <a:cs typeface="Arial" panose="020B0604020202020204" pitchFamily="34" charset="0"/>
            </a:endParaRPr>
          </a:p>
        </p:txBody>
      </p:sp>
      <p:sp>
        <p:nvSpPr>
          <p:cNvPr id="5" name="矩形 4">
            <a:extLst>
              <a:ext uri="{FF2B5EF4-FFF2-40B4-BE49-F238E27FC236}">
                <a16:creationId xmlns:a16="http://schemas.microsoft.com/office/drawing/2014/main" id="{48558DDB-39BB-4F23-BDE3-C3EA94EE7436}"/>
              </a:ext>
            </a:extLst>
          </p:cNvPr>
          <p:cNvSpPr/>
          <p:nvPr/>
        </p:nvSpPr>
        <p:spPr>
          <a:xfrm>
            <a:off x="1248198" y="1986237"/>
            <a:ext cx="5099473" cy="523220"/>
          </a:xfrm>
          <a:prstGeom prst="rect">
            <a:avLst/>
          </a:prstGeom>
        </p:spPr>
        <p:txBody>
          <a:bodyPr wrap="none">
            <a:spAutoFit/>
          </a:bodyPr>
          <a:lstStyle/>
          <a:p>
            <a:pPr marL="285750" indent="-285750">
              <a:buFont typeface="Wingdings" panose="05000000000000000000" pitchFamily="2" charset="2"/>
              <a:buChar char="u"/>
            </a:pPr>
            <a:r>
              <a:rPr lang="en-US" altLang="zh-TW" sz="2800" kern="100" dirty="0">
                <a:latin typeface="Arial" panose="020B0604020202020204" pitchFamily="34" charset="0"/>
                <a:ea typeface="標楷體" panose="03000509000000000000" pitchFamily="65" charset="-120"/>
                <a:cs typeface="Arial" panose="020B0604020202020204" pitchFamily="34" charset="0"/>
              </a:rPr>
              <a:t>3+2</a:t>
            </a:r>
            <a:r>
              <a:rPr lang="zh-TW" altLang="en-US" sz="2800" kern="100" dirty="0">
                <a:latin typeface="Arial" panose="020B0604020202020204" pitchFamily="34" charset="0"/>
                <a:ea typeface="標楷體" panose="03000509000000000000" pitchFamily="65" charset="-120"/>
                <a:cs typeface="Arial" panose="020B0604020202020204" pitchFamily="34" charset="0"/>
              </a:rPr>
              <a:t>新五專合作產業專家講座</a:t>
            </a:r>
            <a:endParaRPr lang="zh-TW" altLang="en-US" sz="2800" dirty="0"/>
          </a:p>
        </p:txBody>
      </p:sp>
      <p:graphicFrame>
        <p:nvGraphicFramePr>
          <p:cNvPr id="6" name="表格 5">
            <a:extLst>
              <a:ext uri="{FF2B5EF4-FFF2-40B4-BE49-F238E27FC236}">
                <a16:creationId xmlns:a16="http://schemas.microsoft.com/office/drawing/2014/main" id="{27FF7B6E-4CDD-4331-92D8-BEC7BC7FC08B}"/>
              </a:ext>
            </a:extLst>
          </p:cNvPr>
          <p:cNvGraphicFramePr>
            <a:graphicFrameLocks noGrp="1"/>
          </p:cNvGraphicFramePr>
          <p:nvPr>
            <p:extLst>
              <p:ext uri="{D42A27DB-BD31-4B8C-83A1-F6EECF244321}">
                <p14:modId xmlns:p14="http://schemas.microsoft.com/office/powerpoint/2010/main" val="3169420903"/>
              </p:ext>
            </p:extLst>
          </p:nvPr>
        </p:nvGraphicFramePr>
        <p:xfrm>
          <a:off x="701750" y="2509457"/>
          <a:ext cx="10977631" cy="3836715"/>
        </p:xfrm>
        <a:graphic>
          <a:graphicData uri="http://schemas.openxmlformats.org/drawingml/2006/table">
            <a:tbl>
              <a:tblPr firstRow="1" firstCol="1" bandRow="1">
                <a:tableStyleId>{5C22544A-7EE6-4342-B048-85BDC9FD1C3A}</a:tableStyleId>
              </a:tblPr>
              <a:tblGrid>
                <a:gridCol w="768587">
                  <a:extLst>
                    <a:ext uri="{9D8B030D-6E8A-4147-A177-3AD203B41FA5}">
                      <a16:colId xmlns:a16="http://schemas.microsoft.com/office/drawing/2014/main" val="278012621"/>
                    </a:ext>
                  </a:extLst>
                </a:gridCol>
                <a:gridCol w="1411408">
                  <a:extLst>
                    <a:ext uri="{9D8B030D-6E8A-4147-A177-3AD203B41FA5}">
                      <a16:colId xmlns:a16="http://schemas.microsoft.com/office/drawing/2014/main" val="3753101100"/>
                    </a:ext>
                  </a:extLst>
                </a:gridCol>
                <a:gridCol w="2763122">
                  <a:extLst>
                    <a:ext uri="{9D8B030D-6E8A-4147-A177-3AD203B41FA5}">
                      <a16:colId xmlns:a16="http://schemas.microsoft.com/office/drawing/2014/main" val="2620702734"/>
                    </a:ext>
                  </a:extLst>
                </a:gridCol>
                <a:gridCol w="775176">
                  <a:extLst>
                    <a:ext uri="{9D8B030D-6E8A-4147-A177-3AD203B41FA5}">
                      <a16:colId xmlns:a16="http://schemas.microsoft.com/office/drawing/2014/main" val="713771989"/>
                    </a:ext>
                  </a:extLst>
                </a:gridCol>
                <a:gridCol w="1394438">
                  <a:extLst>
                    <a:ext uri="{9D8B030D-6E8A-4147-A177-3AD203B41FA5}">
                      <a16:colId xmlns:a16="http://schemas.microsoft.com/office/drawing/2014/main" val="2679862686"/>
                    </a:ext>
                  </a:extLst>
                </a:gridCol>
                <a:gridCol w="3864900">
                  <a:extLst>
                    <a:ext uri="{9D8B030D-6E8A-4147-A177-3AD203B41FA5}">
                      <a16:colId xmlns:a16="http://schemas.microsoft.com/office/drawing/2014/main" val="2024153566"/>
                    </a:ext>
                  </a:extLst>
                </a:gridCol>
              </a:tblGrid>
              <a:tr h="376047">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項次</a:t>
                      </a: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辦理日期</a:t>
                      </a: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主題</a:t>
                      </a: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節數</a:t>
                      </a: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講師</a:t>
                      </a: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參加對象</a:t>
                      </a:r>
                    </a:p>
                  </a:txBody>
                  <a:tcPr marL="65639" marR="65639" marT="0" marB="0" anchor="ctr"/>
                </a:tc>
                <a:extLst>
                  <a:ext uri="{0D108BD9-81ED-4DB2-BD59-A6C34878D82A}">
                    <a16:rowId xmlns:a16="http://schemas.microsoft.com/office/drawing/2014/main" val="3637003346"/>
                  </a:ext>
                </a:extLst>
              </a:tr>
              <a:tr h="439618">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1</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114/9-10</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五軸切削技術講座</a:t>
                      </a:r>
                    </a:p>
                  </a:txBody>
                  <a:tcPr marL="65639" marR="65639"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外聘講師</a:t>
                      </a: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機械科專班學生</a:t>
                      </a:r>
                      <a:r>
                        <a:rPr lang="en-US" sz="1800" kern="100">
                          <a:effectLst/>
                          <a:latin typeface="Arial" panose="020B0604020202020204" pitchFamily="34" charset="0"/>
                          <a:ea typeface="標楷體" panose="03000509000000000000" pitchFamily="65" charset="-120"/>
                          <a:cs typeface="Arial" panose="020B0604020202020204" pitchFamily="34" charset="0"/>
                        </a:rPr>
                        <a:t>(2</a:t>
                      </a:r>
                      <a:r>
                        <a:rPr lang="zh-TW" sz="1800" kern="100">
                          <a:effectLst/>
                          <a:latin typeface="Arial" panose="020B0604020202020204" pitchFamily="34" charset="0"/>
                          <a:ea typeface="標楷體" panose="03000509000000000000" pitchFamily="65" charset="-120"/>
                          <a:cs typeface="Arial" panose="020B0604020202020204" pitchFamily="34" charset="0"/>
                        </a:rPr>
                        <a:t>場次各</a:t>
                      </a:r>
                      <a:r>
                        <a:rPr lang="en-US" sz="1800" kern="100">
                          <a:effectLst/>
                          <a:latin typeface="Arial" panose="020B0604020202020204" pitchFamily="34" charset="0"/>
                          <a:ea typeface="標楷體" panose="03000509000000000000" pitchFamily="65" charset="-120"/>
                          <a:cs typeface="Arial" panose="020B0604020202020204" pitchFamily="34" charset="0"/>
                        </a:rPr>
                        <a:t>2</a:t>
                      </a:r>
                      <a:r>
                        <a:rPr lang="zh-TW" sz="1800" kern="100">
                          <a:effectLst/>
                          <a:latin typeface="Arial" panose="020B0604020202020204" pitchFamily="34" charset="0"/>
                          <a:ea typeface="標楷體" panose="03000509000000000000" pitchFamily="65" charset="-120"/>
                          <a:cs typeface="Arial" panose="020B0604020202020204" pitchFamily="34" charset="0"/>
                        </a:rPr>
                        <a:t>節</a:t>
                      </a:r>
                      <a:r>
                        <a:rPr lang="en-US" sz="1800" kern="100">
                          <a:effectLst/>
                          <a:latin typeface="Arial" panose="020B0604020202020204" pitchFamily="34" charset="0"/>
                          <a:ea typeface="標楷體" panose="03000509000000000000" pitchFamily="65" charset="-120"/>
                          <a:cs typeface="Arial" panose="020B0604020202020204" pitchFamily="34" charset="0"/>
                        </a:rPr>
                        <a:t>)</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extLst>
                  <a:ext uri="{0D108BD9-81ED-4DB2-BD59-A6C34878D82A}">
                    <a16:rowId xmlns:a16="http://schemas.microsoft.com/office/drawing/2014/main" val="2855809089"/>
                  </a:ext>
                </a:extLst>
              </a:tr>
              <a:tr h="439618">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114/9-10</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木質文物產業講座</a:t>
                      </a:r>
                    </a:p>
                  </a:txBody>
                  <a:tcPr marL="65639" marR="65639"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外聘講師</a:t>
                      </a: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家設科專班學生</a:t>
                      </a:r>
                      <a:r>
                        <a:rPr lang="en-US" sz="1800" kern="100">
                          <a:effectLst/>
                          <a:latin typeface="Arial" panose="020B0604020202020204" pitchFamily="34" charset="0"/>
                          <a:ea typeface="標楷體" panose="03000509000000000000" pitchFamily="65" charset="-120"/>
                          <a:cs typeface="Arial" panose="020B0604020202020204" pitchFamily="34" charset="0"/>
                        </a:rPr>
                        <a:t>(2</a:t>
                      </a:r>
                      <a:r>
                        <a:rPr lang="zh-TW" sz="1800" kern="100">
                          <a:effectLst/>
                          <a:latin typeface="Arial" panose="020B0604020202020204" pitchFamily="34" charset="0"/>
                          <a:ea typeface="標楷體" panose="03000509000000000000" pitchFamily="65" charset="-120"/>
                          <a:cs typeface="Arial" panose="020B0604020202020204" pitchFamily="34" charset="0"/>
                        </a:rPr>
                        <a:t>場次各</a:t>
                      </a:r>
                      <a:r>
                        <a:rPr lang="en-US" sz="1800" kern="100">
                          <a:effectLst/>
                          <a:latin typeface="Arial" panose="020B0604020202020204" pitchFamily="34" charset="0"/>
                          <a:ea typeface="標楷體" panose="03000509000000000000" pitchFamily="65" charset="-120"/>
                          <a:cs typeface="Arial" panose="020B0604020202020204" pitchFamily="34" charset="0"/>
                        </a:rPr>
                        <a:t>2</a:t>
                      </a:r>
                      <a:r>
                        <a:rPr lang="zh-TW" sz="1800" kern="100">
                          <a:effectLst/>
                          <a:latin typeface="Arial" panose="020B0604020202020204" pitchFamily="34" charset="0"/>
                          <a:ea typeface="標楷體" panose="03000509000000000000" pitchFamily="65" charset="-120"/>
                          <a:cs typeface="Arial" panose="020B0604020202020204" pitchFamily="34" charset="0"/>
                        </a:rPr>
                        <a:t>節</a:t>
                      </a:r>
                      <a:r>
                        <a:rPr lang="en-US" sz="1800" kern="100">
                          <a:effectLst/>
                          <a:latin typeface="Arial" panose="020B0604020202020204" pitchFamily="34" charset="0"/>
                          <a:ea typeface="標楷體" panose="03000509000000000000" pitchFamily="65" charset="-120"/>
                          <a:cs typeface="Arial" panose="020B0604020202020204" pitchFamily="34" charset="0"/>
                        </a:rPr>
                        <a:t>)</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extLst>
                  <a:ext uri="{0D108BD9-81ED-4DB2-BD59-A6C34878D82A}">
                    <a16:rowId xmlns:a16="http://schemas.microsoft.com/office/drawing/2014/main" val="3695623921"/>
                  </a:ext>
                </a:extLst>
              </a:tr>
              <a:tr h="439618">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3</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114/10-12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五軸加工機介面操作</a:t>
                      </a:r>
                    </a:p>
                  </a:txBody>
                  <a:tcPr marL="65639" marR="65639"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內聘講師</a:t>
                      </a: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機械科專班學生</a:t>
                      </a:r>
                      <a:r>
                        <a:rPr lang="en-US" sz="1800" kern="100">
                          <a:effectLst/>
                          <a:latin typeface="Arial" panose="020B0604020202020204" pitchFamily="34" charset="0"/>
                          <a:ea typeface="標楷體" panose="03000509000000000000" pitchFamily="65" charset="-120"/>
                          <a:cs typeface="Arial" panose="020B0604020202020204" pitchFamily="34" charset="0"/>
                        </a:rPr>
                        <a:t>(2</a:t>
                      </a:r>
                      <a:r>
                        <a:rPr lang="zh-TW" sz="1800" kern="100">
                          <a:effectLst/>
                          <a:latin typeface="Arial" panose="020B0604020202020204" pitchFamily="34" charset="0"/>
                          <a:ea typeface="標楷體" panose="03000509000000000000" pitchFamily="65" charset="-120"/>
                          <a:cs typeface="Arial" panose="020B0604020202020204" pitchFamily="34" charset="0"/>
                        </a:rPr>
                        <a:t>場次各</a:t>
                      </a:r>
                      <a:r>
                        <a:rPr lang="en-US" sz="1800" kern="100">
                          <a:effectLst/>
                          <a:latin typeface="Arial" panose="020B0604020202020204" pitchFamily="34" charset="0"/>
                          <a:ea typeface="標楷體" panose="03000509000000000000" pitchFamily="65" charset="-120"/>
                          <a:cs typeface="Arial" panose="020B0604020202020204" pitchFamily="34" charset="0"/>
                        </a:rPr>
                        <a:t>2</a:t>
                      </a:r>
                      <a:r>
                        <a:rPr lang="zh-TW" sz="1800" kern="100">
                          <a:effectLst/>
                          <a:latin typeface="Arial" panose="020B0604020202020204" pitchFamily="34" charset="0"/>
                          <a:ea typeface="標楷體" panose="03000509000000000000" pitchFamily="65" charset="-120"/>
                          <a:cs typeface="Arial" panose="020B0604020202020204" pitchFamily="34" charset="0"/>
                        </a:rPr>
                        <a:t>節</a:t>
                      </a:r>
                      <a:r>
                        <a:rPr lang="en-US" sz="1800" kern="100">
                          <a:effectLst/>
                          <a:latin typeface="Arial" panose="020B0604020202020204" pitchFamily="34" charset="0"/>
                          <a:ea typeface="標楷體" panose="03000509000000000000" pitchFamily="65" charset="-120"/>
                          <a:cs typeface="Arial" panose="020B0604020202020204" pitchFamily="34" charset="0"/>
                        </a:rPr>
                        <a:t>)</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extLst>
                  <a:ext uri="{0D108BD9-81ED-4DB2-BD59-A6C34878D82A}">
                    <a16:rowId xmlns:a16="http://schemas.microsoft.com/office/drawing/2014/main" val="2866126077"/>
                  </a:ext>
                </a:extLst>
              </a:tr>
              <a:tr h="439618">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114/10-12</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木質材料加工操作</a:t>
                      </a:r>
                    </a:p>
                  </a:txBody>
                  <a:tcPr marL="65639" marR="65639" marT="0" marB="0" anchor="ctr"/>
                </a:tc>
                <a:tc>
                  <a:txBody>
                    <a:bodyPr/>
                    <a:lstStyle/>
                    <a:p>
                      <a:pPr algn="ctr">
                        <a:spcAft>
                          <a:spcPts val="0"/>
                        </a:spcAft>
                      </a:pPr>
                      <a:r>
                        <a:rPr lang="en-US" sz="1800" kern="100" dirty="0">
                          <a:effectLst/>
                          <a:latin typeface="Arial" panose="020B0604020202020204" pitchFamily="34" charset="0"/>
                          <a:ea typeface="標楷體" panose="03000509000000000000" pitchFamily="65" charset="-120"/>
                          <a:cs typeface="Arial" panose="020B0604020202020204" pitchFamily="34" charset="0"/>
                        </a:rPr>
                        <a:t>4</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內聘講師</a:t>
                      </a: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家設科專班學生</a:t>
                      </a:r>
                      <a:r>
                        <a:rPr lang="en-US" sz="1800" kern="100">
                          <a:effectLst/>
                          <a:latin typeface="Arial" panose="020B0604020202020204" pitchFamily="34" charset="0"/>
                          <a:ea typeface="標楷體" panose="03000509000000000000" pitchFamily="65" charset="-120"/>
                          <a:cs typeface="Arial" panose="020B0604020202020204" pitchFamily="34" charset="0"/>
                        </a:rPr>
                        <a:t>(2</a:t>
                      </a:r>
                      <a:r>
                        <a:rPr lang="zh-TW" sz="1800" kern="100">
                          <a:effectLst/>
                          <a:latin typeface="Arial" panose="020B0604020202020204" pitchFamily="34" charset="0"/>
                          <a:ea typeface="標楷體" panose="03000509000000000000" pitchFamily="65" charset="-120"/>
                          <a:cs typeface="Arial" panose="020B0604020202020204" pitchFamily="34" charset="0"/>
                        </a:rPr>
                        <a:t>場次各</a:t>
                      </a:r>
                      <a:r>
                        <a:rPr lang="en-US" sz="1800" kern="100">
                          <a:effectLst/>
                          <a:latin typeface="Arial" panose="020B0604020202020204" pitchFamily="34" charset="0"/>
                          <a:ea typeface="標楷體" panose="03000509000000000000" pitchFamily="65" charset="-120"/>
                          <a:cs typeface="Arial" panose="020B0604020202020204" pitchFamily="34" charset="0"/>
                        </a:rPr>
                        <a:t>2</a:t>
                      </a:r>
                      <a:r>
                        <a:rPr lang="zh-TW" sz="1800" kern="100">
                          <a:effectLst/>
                          <a:latin typeface="Arial" panose="020B0604020202020204" pitchFamily="34" charset="0"/>
                          <a:ea typeface="標楷體" panose="03000509000000000000" pitchFamily="65" charset="-120"/>
                          <a:cs typeface="Arial" panose="020B0604020202020204" pitchFamily="34" charset="0"/>
                        </a:rPr>
                        <a:t>節</a:t>
                      </a:r>
                      <a:r>
                        <a:rPr lang="en-US" sz="1800" kern="100">
                          <a:effectLst/>
                          <a:latin typeface="Arial" panose="020B0604020202020204" pitchFamily="34" charset="0"/>
                          <a:ea typeface="標楷體" panose="03000509000000000000" pitchFamily="65" charset="-120"/>
                          <a:cs typeface="Arial" panose="020B0604020202020204" pitchFamily="34" charset="0"/>
                        </a:rPr>
                        <a:t>)</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extLst>
                  <a:ext uri="{0D108BD9-81ED-4DB2-BD59-A6C34878D82A}">
                    <a16:rowId xmlns:a16="http://schemas.microsoft.com/office/drawing/2014/main" val="3042563999"/>
                  </a:ext>
                </a:extLst>
              </a:tr>
              <a:tr h="439618">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5</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115/3-4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智慧自動化五軸切削技術運用講座</a:t>
                      </a:r>
                    </a:p>
                  </a:txBody>
                  <a:tcPr marL="65639" marR="65639"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外聘講師</a:t>
                      </a: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機械科專班學生</a:t>
                      </a:r>
                      <a:r>
                        <a:rPr lang="en-US" sz="1800" kern="100">
                          <a:effectLst/>
                          <a:latin typeface="Arial" panose="020B0604020202020204" pitchFamily="34" charset="0"/>
                          <a:ea typeface="標楷體" panose="03000509000000000000" pitchFamily="65" charset="-120"/>
                          <a:cs typeface="Arial" panose="020B0604020202020204" pitchFamily="34" charset="0"/>
                        </a:rPr>
                        <a:t>(2</a:t>
                      </a:r>
                      <a:r>
                        <a:rPr lang="zh-TW" sz="1800" kern="100">
                          <a:effectLst/>
                          <a:latin typeface="Arial" panose="020B0604020202020204" pitchFamily="34" charset="0"/>
                          <a:ea typeface="標楷體" panose="03000509000000000000" pitchFamily="65" charset="-120"/>
                          <a:cs typeface="Arial" panose="020B0604020202020204" pitchFamily="34" charset="0"/>
                        </a:rPr>
                        <a:t>場次各</a:t>
                      </a:r>
                      <a:r>
                        <a:rPr lang="en-US" sz="1800" kern="100">
                          <a:effectLst/>
                          <a:latin typeface="Arial" panose="020B0604020202020204" pitchFamily="34" charset="0"/>
                          <a:ea typeface="標楷體" panose="03000509000000000000" pitchFamily="65" charset="-120"/>
                          <a:cs typeface="Arial" panose="020B0604020202020204" pitchFamily="34" charset="0"/>
                        </a:rPr>
                        <a:t>2</a:t>
                      </a:r>
                      <a:r>
                        <a:rPr lang="zh-TW" sz="1800" kern="100">
                          <a:effectLst/>
                          <a:latin typeface="Arial" panose="020B0604020202020204" pitchFamily="34" charset="0"/>
                          <a:ea typeface="標楷體" panose="03000509000000000000" pitchFamily="65" charset="-120"/>
                          <a:cs typeface="Arial" panose="020B0604020202020204" pitchFamily="34" charset="0"/>
                        </a:rPr>
                        <a:t>節</a:t>
                      </a:r>
                      <a:r>
                        <a:rPr lang="en-US" sz="1800" kern="100">
                          <a:effectLst/>
                          <a:latin typeface="Arial" panose="020B0604020202020204" pitchFamily="34" charset="0"/>
                          <a:ea typeface="標楷體" panose="03000509000000000000" pitchFamily="65" charset="-120"/>
                          <a:cs typeface="Arial" panose="020B0604020202020204" pitchFamily="34" charset="0"/>
                        </a:rPr>
                        <a:t>)</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extLst>
                  <a:ext uri="{0D108BD9-81ED-4DB2-BD59-A6C34878D82A}">
                    <a16:rowId xmlns:a16="http://schemas.microsoft.com/office/drawing/2014/main" val="3293201019"/>
                  </a:ext>
                </a:extLst>
              </a:tr>
              <a:tr h="439618">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6</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115/3-4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木質文物修復講座</a:t>
                      </a:r>
                    </a:p>
                  </a:txBody>
                  <a:tcPr marL="65639" marR="65639"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外聘講師</a:t>
                      </a:r>
                    </a:p>
                  </a:txBody>
                  <a:tcPr marL="65639" marR="65639"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家設科專班學生</a:t>
                      </a:r>
                      <a:r>
                        <a:rPr lang="en-US" sz="1800" kern="100" dirty="0">
                          <a:effectLst/>
                          <a:latin typeface="Arial" panose="020B0604020202020204" pitchFamily="34" charset="0"/>
                          <a:ea typeface="標楷體" panose="03000509000000000000" pitchFamily="65" charset="-120"/>
                          <a:cs typeface="Arial" panose="020B0604020202020204" pitchFamily="34" charset="0"/>
                        </a:rPr>
                        <a:t>(2</a:t>
                      </a:r>
                      <a:r>
                        <a:rPr lang="zh-TW" sz="1800" kern="100" dirty="0">
                          <a:effectLst/>
                          <a:latin typeface="Arial" panose="020B0604020202020204" pitchFamily="34" charset="0"/>
                          <a:ea typeface="標楷體" panose="03000509000000000000" pitchFamily="65" charset="-120"/>
                          <a:cs typeface="Arial" panose="020B0604020202020204" pitchFamily="34" charset="0"/>
                        </a:rPr>
                        <a:t>場次各</a:t>
                      </a:r>
                      <a:r>
                        <a:rPr lang="en-US" sz="1800" kern="100" dirty="0">
                          <a:effectLst/>
                          <a:latin typeface="Arial" panose="020B0604020202020204" pitchFamily="34" charset="0"/>
                          <a:ea typeface="標楷體" panose="03000509000000000000" pitchFamily="65" charset="-120"/>
                          <a:cs typeface="Arial" panose="020B0604020202020204" pitchFamily="34" charset="0"/>
                        </a:rPr>
                        <a:t>2</a:t>
                      </a:r>
                      <a:r>
                        <a:rPr lang="zh-TW" sz="1800" kern="100" dirty="0">
                          <a:effectLst/>
                          <a:latin typeface="Arial" panose="020B0604020202020204" pitchFamily="34" charset="0"/>
                          <a:ea typeface="標楷體" panose="03000509000000000000" pitchFamily="65" charset="-120"/>
                          <a:cs typeface="Arial" panose="020B0604020202020204" pitchFamily="34" charset="0"/>
                        </a:rPr>
                        <a:t>節</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extLst>
                  <a:ext uri="{0D108BD9-81ED-4DB2-BD59-A6C34878D82A}">
                    <a16:rowId xmlns:a16="http://schemas.microsoft.com/office/drawing/2014/main" val="3307372471"/>
                  </a:ext>
                </a:extLst>
              </a:tr>
              <a:tr h="439618">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7</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115/4-5</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五軸加工機切削操作</a:t>
                      </a:r>
                    </a:p>
                  </a:txBody>
                  <a:tcPr marL="65639" marR="65639"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內聘講師</a:t>
                      </a:r>
                    </a:p>
                  </a:txBody>
                  <a:tcPr marL="65639" marR="65639"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機械科專班學生</a:t>
                      </a:r>
                      <a:r>
                        <a:rPr lang="en-US" sz="1800" kern="100" dirty="0">
                          <a:effectLst/>
                          <a:latin typeface="Arial" panose="020B0604020202020204" pitchFamily="34" charset="0"/>
                          <a:ea typeface="標楷體" panose="03000509000000000000" pitchFamily="65" charset="-120"/>
                          <a:cs typeface="Arial" panose="020B0604020202020204" pitchFamily="34" charset="0"/>
                        </a:rPr>
                        <a:t>(2</a:t>
                      </a:r>
                      <a:r>
                        <a:rPr lang="zh-TW" sz="1800" kern="100" dirty="0">
                          <a:effectLst/>
                          <a:latin typeface="Arial" panose="020B0604020202020204" pitchFamily="34" charset="0"/>
                          <a:ea typeface="標楷體" panose="03000509000000000000" pitchFamily="65" charset="-120"/>
                          <a:cs typeface="Arial" panose="020B0604020202020204" pitchFamily="34" charset="0"/>
                        </a:rPr>
                        <a:t>場次各</a:t>
                      </a:r>
                      <a:r>
                        <a:rPr lang="en-US" sz="1800" kern="100" dirty="0">
                          <a:effectLst/>
                          <a:latin typeface="Arial" panose="020B0604020202020204" pitchFamily="34" charset="0"/>
                          <a:ea typeface="標楷體" panose="03000509000000000000" pitchFamily="65" charset="-120"/>
                          <a:cs typeface="Arial" panose="020B0604020202020204" pitchFamily="34" charset="0"/>
                        </a:rPr>
                        <a:t>2</a:t>
                      </a:r>
                      <a:r>
                        <a:rPr lang="zh-TW" sz="1800" kern="100" dirty="0">
                          <a:effectLst/>
                          <a:latin typeface="Arial" panose="020B0604020202020204" pitchFamily="34" charset="0"/>
                          <a:ea typeface="標楷體" panose="03000509000000000000" pitchFamily="65" charset="-120"/>
                          <a:cs typeface="Arial" panose="020B0604020202020204" pitchFamily="34" charset="0"/>
                        </a:rPr>
                        <a:t>節</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extLst>
                  <a:ext uri="{0D108BD9-81ED-4DB2-BD59-A6C34878D82A}">
                    <a16:rowId xmlns:a16="http://schemas.microsoft.com/office/drawing/2014/main" val="3435346973"/>
                  </a:ext>
                </a:extLst>
              </a:tr>
              <a:tr h="257861">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8</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115/4-5</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木質修復材料操作與運用</a:t>
                      </a:r>
                    </a:p>
                  </a:txBody>
                  <a:tcPr marL="65639" marR="65639" marT="0" marB="0" anchor="ctr"/>
                </a:tc>
                <a:tc>
                  <a:txBody>
                    <a:bodyPr/>
                    <a:lstStyle/>
                    <a:p>
                      <a:pPr algn="ctr">
                        <a:spcAft>
                          <a:spcPts val="0"/>
                        </a:spcAft>
                      </a:pPr>
                      <a:r>
                        <a:rPr lang="en-US" sz="1800" kern="100">
                          <a:effectLst/>
                          <a:latin typeface="Arial" panose="020B0604020202020204" pitchFamily="34" charset="0"/>
                          <a:ea typeface="標楷體" panose="03000509000000000000" pitchFamily="65" charset="-120"/>
                          <a:cs typeface="Arial" panose="020B0604020202020204" pitchFamily="34" charset="0"/>
                        </a:rPr>
                        <a:t>4</a:t>
                      </a:r>
                      <a:endParaRPr lang="zh-TW" sz="1800" kern="10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tc>
                  <a:txBody>
                    <a:bodyPr/>
                    <a:lstStyle/>
                    <a:p>
                      <a:pPr algn="ctr">
                        <a:spcAft>
                          <a:spcPts val="0"/>
                        </a:spcAft>
                      </a:pPr>
                      <a:r>
                        <a:rPr lang="zh-TW" sz="1800" kern="100">
                          <a:effectLst/>
                          <a:latin typeface="Arial" panose="020B0604020202020204" pitchFamily="34" charset="0"/>
                          <a:ea typeface="標楷體" panose="03000509000000000000" pitchFamily="65" charset="-120"/>
                          <a:cs typeface="Arial" panose="020B0604020202020204" pitchFamily="34" charset="0"/>
                        </a:rPr>
                        <a:t>內聘講師</a:t>
                      </a:r>
                    </a:p>
                  </a:txBody>
                  <a:tcPr marL="65639" marR="65639" marT="0" marB="0" anchor="ctr"/>
                </a:tc>
                <a:tc>
                  <a:txBody>
                    <a:bodyPr/>
                    <a:lstStyle/>
                    <a:p>
                      <a:pPr algn="ctr">
                        <a:spcAft>
                          <a:spcPts val="0"/>
                        </a:spcAft>
                      </a:pPr>
                      <a:r>
                        <a:rPr lang="zh-TW" sz="1800" kern="100" dirty="0">
                          <a:effectLst/>
                          <a:latin typeface="Arial" panose="020B0604020202020204" pitchFamily="34" charset="0"/>
                          <a:ea typeface="標楷體" panose="03000509000000000000" pitchFamily="65" charset="-120"/>
                          <a:cs typeface="Arial" panose="020B0604020202020204" pitchFamily="34" charset="0"/>
                        </a:rPr>
                        <a:t>家設科專班學生</a:t>
                      </a:r>
                      <a:r>
                        <a:rPr lang="en-US" sz="1800" kern="100" dirty="0">
                          <a:effectLst/>
                          <a:latin typeface="Arial" panose="020B0604020202020204" pitchFamily="34" charset="0"/>
                          <a:ea typeface="標楷體" panose="03000509000000000000" pitchFamily="65" charset="-120"/>
                          <a:cs typeface="Arial" panose="020B0604020202020204" pitchFamily="34" charset="0"/>
                        </a:rPr>
                        <a:t>(2</a:t>
                      </a:r>
                      <a:r>
                        <a:rPr lang="zh-TW" sz="1800" kern="100" dirty="0">
                          <a:effectLst/>
                          <a:latin typeface="Arial" panose="020B0604020202020204" pitchFamily="34" charset="0"/>
                          <a:ea typeface="標楷體" panose="03000509000000000000" pitchFamily="65" charset="-120"/>
                          <a:cs typeface="Arial" panose="020B0604020202020204" pitchFamily="34" charset="0"/>
                        </a:rPr>
                        <a:t>場次各</a:t>
                      </a:r>
                      <a:r>
                        <a:rPr lang="en-US" sz="1800" kern="100" dirty="0">
                          <a:effectLst/>
                          <a:latin typeface="Arial" panose="020B0604020202020204" pitchFamily="34" charset="0"/>
                          <a:ea typeface="標楷體" panose="03000509000000000000" pitchFamily="65" charset="-120"/>
                          <a:cs typeface="Arial" panose="020B0604020202020204" pitchFamily="34" charset="0"/>
                        </a:rPr>
                        <a:t>2</a:t>
                      </a:r>
                      <a:r>
                        <a:rPr lang="zh-TW" sz="1800" kern="100" dirty="0">
                          <a:effectLst/>
                          <a:latin typeface="Arial" panose="020B0604020202020204" pitchFamily="34" charset="0"/>
                          <a:ea typeface="標楷體" panose="03000509000000000000" pitchFamily="65" charset="-120"/>
                          <a:cs typeface="Arial" panose="020B0604020202020204" pitchFamily="34" charset="0"/>
                        </a:rPr>
                        <a:t>節</a:t>
                      </a:r>
                      <a:r>
                        <a:rPr lang="en-US" sz="1800" kern="100" dirty="0">
                          <a:effectLst/>
                          <a:latin typeface="Arial" panose="020B0604020202020204" pitchFamily="34" charset="0"/>
                          <a:ea typeface="標楷體" panose="03000509000000000000" pitchFamily="65" charset="-120"/>
                          <a:cs typeface="Arial" panose="020B0604020202020204" pitchFamily="34" charset="0"/>
                        </a:rPr>
                        <a:t>)</a:t>
                      </a:r>
                      <a:endParaRPr lang="zh-TW" sz="1800" kern="100" dirty="0">
                        <a:effectLst/>
                        <a:latin typeface="Arial" panose="020B0604020202020204" pitchFamily="34" charset="0"/>
                        <a:ea typeface="標楷體" panose="03000509000000000000" pitchFamily="65" charset="-120"/>
                        <a:cs typeface="Arial" panose="020B0604020202020204" pitchFamily="34" charset="0"/>
                      </a:endParaRPr>
                    </a:p>
                  </a:txBody>
                  <a:tcPr marL="65639" marR="65639" marT="0" marB="0" anchor="ctr"/>
                </a:tc>
                <a:extLst>
                  <a:ext uri="{0D108BD9-81ED-4DB2-BD59-A6C34878D82A}">
                    <a16:rowId xmlns:a16="http://schemas.microsoft.com/office/drawing/2014/main" val="3618385769"/>
                  </a:ext>
                </a:extLst>
              </a:tr>
            </a:tbl>
          </a:graphicData>
        </a:graphic>
      </p:graphicFrame>
    </p:spTree>
    <p:extLst>
      <p:ext uri="{BB962C8B-B14F-4D97-AF65-F5344CB8AC3E}">
        <p14:creationId xmlns:p14="http://schemas.microsoft.com/office/powerpoint/2010/main" val="37512211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039685"/>
            <a:ext cx="10652051" cy="560615"/>
          </a:xfrm>
        </p:spPr>
        <p:txBody>
          <a:bodyPr>
            <a:noAutofit/>
          </a:bodyPr>
          <a:lstStyle/>
          <a:p>
            <a:pPr>
              <a:buFont typeface="Wingdings" panose="05000000000000000000" pitchFamily="2" charset="2"/>
              <a:buChar char="l"/>
            </a:pPr>
            <a:r>
              <a:rPr lang="en-US" altLang="zh-TW" b="1" dirty="0"/>
              <a:t>3+2</a:t>
            </a:r>
            <a:r>
              <a:rPr lang="zh-TW" altLang="en-US" b="1" dirty="0"/>
              <a:t>新五專模式專班</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769975" y="1946663"/>
            <a:ext cx="10218065" cy="2554545"/>
          </a:xfrm>
          <a:prstGeom prst="rect">
            <a:avLst/>
          </a:prstGeom>
        </p:spPr>
        <p:txBody>
          <a:bodyPr wrap="square">
            <a:spAutoFit/>
          </a:bodyPr>
          <a:lstStyle/>
          <a:p>
            <a:pPr marL="457200" lvl="0" indent="-457200">
              <a:buFont typeface="Wingdings" panose="05000000000000000000" pitchFamily="2" charset="2"/>
              <a:buChar char="Ø"/>
            </a:pP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木質文物修復專班</a:t>
            </a:r>
            <a:r>
              <a:rPr lang="zh-TW" altLang="en-US" sz="3200" dirty="0">
                <a:latin typeface="Arial" panose="020B0604020202020204" pitchFamily="34" charset="0"/>
                <a:ea typeface="標楷體" panose="03000509000000000000" pitchFamily="65" charset="-120"/>
                <a:cs typeface="Arial" panose="020B0604020202020204" pitchFamily="34" charset="0"/>
              </a:rPr>
              <a:t>：合作科大為屏東科技大學木材科學與設計系，本校家設科三年級學生，招生名額</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10</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名</a:t>
            </a:r>
            <a:r>
              <a:rPr lang="zh-TW" altLang="en-US" sz="3200" dirty="0">
                <a:latin typeface="Arial" panose="020B0604020202020204" pitchFamily="34" charset="0"/>
                <a:ea typeface="標楷體" panose="03000509000000000000" pitchFamily="65" charset="-120"/>
                <a:cs typeface="Arial" panose="020B0604020202020204" pitchFamily="34" charset="0"/>
              </a:rPr>
              <a:t>。</a:t>
            </a:r>
          </a:p>
          <a:p>
            <a:pPr marL="457200" lvl="0" indent="-457200">
              <a:buFont typeface="Wingdings" panose="05000000000000000000" pitchFamily="2" charset="2"/>
              <a:buChar char="Ø"/>
            </a:pP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智慧自動化五軸切削技術專班</a:t>
            </a:r>
            <a:r>
              <a:rPr lang="zh-TW" altLang="en-US" sz="3200" dirty="0">
                <a:latin typeface="Arial" panose="020B0604020202020204" pitchFamily="34" charset="0"/>
                <a:ea typeface="標楷體" panose="03000509000000000000" pitchFamily="65" charset="-120"/>
                <a:cs typeface="Arial" panose="020B0604020202020204" pitchFamily="34" charset="0"/>
              </a:rPr>
              <a:t>：合作科大為正修科技大學機械工程系，本校機械科三年級學生，招生名額</a:t>
            </a:r>
            <a:r>
              <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rPr>
              <a:t>10</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名</a:t>
            </a:r>
            <a:r>
              <a:rPr lang="zh-TW" altLang="en-US" sz="3200" dirty="0">
                <a:latin typeface="Arial" panose="020B0604020202020204" pitchFamily="34" charset="0"/>
                <a:ea typeface="標楷體" panose="03000509000000000000" pitchFamily="65" charset="-120"/>
                <a:cs typeface="Arial" panose="020B0604020202020204" pitchFamily="34" charset="0"/>
              </a:rPr>
              <a:t>。</a:t>
            </a:r>
            <a:endParaRPr lang="zh-TW" altLang="zh-TW" sz="3200" dirty="0">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942141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039685"/>
            <a:ext cx="10652051" cy="560615"/>
          </a:xfrm>
        </p:spPr>
        <p:txBody>
          <a:bodyPr>
            <a:noAutofit/>
          </a:bodyPr>
          <a:lstStyle/>
          <a:p>
            <a:pPr>
              <a:buFont typeface="Wingdings" panose="05000000000000000000" pitchFamily="2" charset="2"/>
              <a:buChar char="l"/>
            </a:pPr>
            <a:r>
              <a:rPr lang="zh-TW" altLang="zh-TW" sz="3200" b="1" dirty="0"/>
              <a:t>均質化之子計畫</a:t>
            </a:r>
            <a:r>
              <a:rPr lang="en-US" altLang="zh-TW" sz="3200" b="1" dirty="0"/>
              <a:t>-</a:t>
            </a:r>
            <a:r>
              <a:rPr lang="zh-TW" altLang="zh-TW" sz="3200" b="1" dirty="0"/>
              <a:t>國中技藝教育生涯探索營</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769975" y="1740035"/>
            <a:ext cx="10507626" cy="3970318"/>
          </a:xfrm>
          <a:prstGeom prst="rect">
            <a:avLst/>
          </a:prstGeom>
        </p:spPr>
        <p:txBody>
          <a:bodyPr wrap="square">
            <a:spAutoFit/>
          </a:bodyPr>
          <a:lstStyle/>
          <a:p>
            <a:pPr marL="571500" lvl="0" indent="-571500">
              <a:buFont typeface="Wingdings" panose="05000000000000000000" pitchFamily="2" charset="2"/>
              <a:buChar char="Ø"/>
            </a:pPr>
            <a:r>
              <a:rPr lang="en-US" altLang="zh-TW" sz="2800" dirty="0">
                <a:latin typeface="Arial" panose="020B0604020202020204" pitchFamily="34" charset="0"/>
                <a:ea typeface="標楷體" panose="03000509000000000000" pitchFamily="65" charset="-120"/>
                <a:cs typeface="Arial" panose="020B0604020202020204" pitchFamily="34" charset="0"/>
              </a:rPr>
              <a:t>113</a:t>
            </a:r>
            <a:r>
              <a:rPr lang="zh-TW" altLang="en-US" sz="2800" dirty="0">
                <a:latin typeface="Arial" panose="020B0604020202020204" pitchFamily="34" charset="0"/>
                <a:ea typeface="標楷體" panose="03000509000000000000" pitchFamily="65" charset="-120"/>
                <a:cs typeface="Arial" panose="020B0604020202020204" pitchFamily="34" charset="0"/>
              </a:rPr>
              <a:t>學年度第</a:t>
            </a:r>
            <a:r>
              <a:rPr lang="en-US" altLang="zh-TW" sz="2800" dirty="0">
                <a:latin typeface="Arial" panose="020B0604020202020204" pitchFamily="34" charset="0"/>
                <a:ea typeface="標楷體" panose="03000509000000000000" pitchFamily="65" charset="-120"/>
                <a:cs typeface="Arial" panose="020B0604020202020204" pitchFamily="34" charset="0"/>
              </a:rPr>
              <a:t>1</a:t>
            </a:r>
            <a:r>
              <a:rPr lang="zh-TW" altLang="en-US" sz="2800" dirty="0">
                <a:latin typeface="Arial" panose="020B0604020202020204" pitchFamily="34" charset="0"/>
                <a:ea typeface="標楷體" panose="03000509000000000000" pitchFamily="65" charset="-120"/>
                <a:cs typeface="Arial" panose="020B0604020202020204" pitchFamily="34" charset="0"/>
              </a:rPr>
              <a:t>學期辦理</a:t>
            </a: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3</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校</a:t>
            </a: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4</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場次</a:t>
            </a: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12</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班次</a:t>
            </a:r>
            <a:r>
              <a:rPr lang="zh-TW" altLang="en-US" sz="2800" dirty="0">
                <a:latin typeface="Arial" panose="020B0604020202020204" pitchFamily="34" charset="0"/>
                <a:ea typeface="標楷體" panose="03000509000000000000" pitchFamily="65" charset="-120"/>
                <a:cs typeface="Arial" panose="020B0604020202020204" pitchFamily="34" charset="0"/>
              </a:rPr>
              <a:t>。技術中心</a:t>
            </a:r>
            <a:r>
              <a:rPr lang="en-US" altLang="zh-TW" sz="2800" dirty="0">
                <a:latin typeface="Arial" panose="020B0604020202020204" pitchFamily="34" charset="0"/>
                <a:ea typeface="標楷體" panose="03000509000000000000" pitchFamily="65" charset="-120"/>
                <a:cs typeface="Arial" panose="020B0604020202020204" pitchFamily="34" charset="0"/>
              </a:rPr>
              <a:t>2</a:t>
            </a:r>
            <a:r>
              <a:rPr lang="zh-TW" altLang="en-US" sz="2800" dirty="0">
                <a:latin typeface="Arial" panose="020B0604020202020204" pitchFamily="34" charset="0"/>
                <a:ea typeface="標楷體" panose="03000509000000000000" pitchFamily="65" charset="-120"/>
                <a:cs typeface="Arial" panose="020B0604020202020204" pitchFamily="34" charset="0"/>
              </a:rPr>
              <a:t>班次，商管群</a:t>
            </a:r>
            <a:r>
              <a:rPr lang="en-US" altLang="zh-TW" sz="2800" dirty="0">
                <a:latin typeface="Arial" panose="020B0604020202020204" pitchFamily="34" charset="0"/>
                <a:ea typeface="標楷體" panose="03000509000000000000" pitchFamily="65" charset="-120"/>
                <a:cs typeface="Arial" panose="020B0604020202020204" pitchFamily="34" charset="0"/>
              </a:rPr>
              <a:t>2</a:t>
            </a:r>
            <a:r>
              <a:rPr lang="zh-TW" altLang="en-US" sz="2800" dirty="0">
                <a:latin typeface="Arial" panose="020B0604020202020204" pitchFamily="34" charset="0"/>
                <a:ea typeface="標楷體" panose="03000509000000000000" pitchFamily="65" charset="-120"/>
                <a:cs typeface="Arial" panose="020B0604020202020204" pitchFamily="34" charset="0"/>
              </a:rPr>
              <a:t>班次，餐旅群</a:t>
            </a:r>
            <a:r>
              <a:rPr lang="en-US" altLang="zh-TW" sz="2800" dirty="0">
                <a:latin typeface="Arial" panose="020B0604020202020204" pitchFamily="34" charset="0"/>
                <a:ea typeface="標楷體" panose="03000509000000000000" pitchFamily="65" charset="-120"/>
                <a:cs typeface="Arial" panose="020B0604020202020204" pitchFamily="34" charset="0"/>
              </a:rPr>
              <a:t>3</a:t>
            </a:r>
            <a:r>
              <a:rPr lang="zh-TW" altLang="en-US" sz="2800" dirty="0">
                <a:latin typeface="Arial" panose="020B0604020202020204" pitchFamily="34" charset="0"/>
                <a:ea typeface="標楷體" panose="03000509000000000000" pitchFamily="65" charset="-120"/>
                <a:cs typeface="Arial" panose="020B0604020202020204" pitchFamily="34" charset="0"/>
              </a:rPr>
              <a:t>班次，機械群</a:t>
            </a:r>
            <a:r>
              <a:rPr lang="en-US" altLang="zh-TW" sz="2800" dirty="0">
                <a:latin typeface="Arial" panose="020B0604020202020204" pitchFamily="34" charset="0"/>
                <a:ea typeface="標楷體" panose="03000509000000000000" pitchFamily="65" charset="-120"/>
                <a:cs typeface="Arial" panose="020B0604020202020204" pitchFamily="34" charset="0"/>
              </a:rPr>
              <a:t>2</a:t>
            </a:r>
            <a:r>
              <a:rPr lang="zh-TW" altLang="en-US" sz="2800" dirty="0">
                <a:latin typeface="Arial" panose="020B0604020202020204" pitchFamily="34" charset="0"/>
                <a:ea typeface="標楷體" panose="03000509000000000000" pitchFamily="65" charset="-120"/>
                <a:cs typeface="Arial" panose="020B0604020202020204" pitchFamily="34" charset="0"/>
              </a:rPr>
              <a:t>班次，設計群</a:t>
            </a:r>
            <a:r>
              <a:rPr lang="en-US" altLang="zh-TW" sz="2800" dirty="0">
                <a:latin typeface="Arial" panose="020B0604020202020204" pitchFamily="34" charset="0"/>
                <a:ea typeface="標楷體" panose="03000509000000000000" pitchFamily="65" charset="-120"/>
                <a:cs typeface="Arial" panose="020B0604020202020204" pitchFamily="34" charset="0"/>
              </a:rPr>
              <a:t>3</a:t>
            </a:r>
            <a:r>
              <a:rPr lang="zh-TW" altLang="en-US" sz="2800" dirty="0">
                <a:latin typeface="Arial" panose="020B0604020202020204" pitchFamily="34" charset="0"/>
                <a:ea typeface="標楷體" panose="03000509000000000000" pitchFamily="65" charset="-120"/>
                <a:cs typeface="Arial" panose="020B0604020202020204" pitchFamily="34" charset="0"/>
              </a:rPr>
              <a:t>班次。國中學生</a:t>
            </a:r>
            <a:r>
              <a:rPr lang="en-US" altLang="zh-TW" sz="2800" dirty="0">
                <a:latin typeface="Arial" panose="020B0604020202020204" pitchFamily="34" charset="0"/>
                <a:ea typeface="標楷體" panose="03000509000000000000" pitchFamily="65" charset="-120"/>
                <a:cs typeface="Arial" panose="020B0604020202020204" pitchFamily="34" charset="0"/>
              </a:rPr>
              <a:t>360</a:t>
            </a:r>
            <a:r>
              <a:rPr lang="zh-TW" altLang="en-US" sz="2800" dirty="0">
                <a:latin typeface="Arial" panose="020B0604020202020204" pitchFamily="34" charset="0"/>
                <a:ea typeface="標楷體" panose="03000509000000000000" pitchFamily="65" charset="-120"/>
                <a:cs typeface="Arial" panose="020B0604020202020204" pitchFamily="34" charset="0"/>
              </a:rPr>
              <a:t>人次，國中教師</a:t>
            </a:r>
            <a:r>
              <a:rPr lang="en-US" altLang="zh-TW" sz="2800" dirty="0">
                <a:latin typeface="Arial" panose="020B0604020202020204" pitchFamily="34" charset="0"/>
                <a:ea typeface="標楷體" panose="03000509000000000000" pitchFamily="65" charset="-120"/>
                <a:cs typeface="Arial" panose="020B0604020202020204" pitchFamily="34" charset="0"/>
              </a:rPr>
              <a:t>10</a:t>
            </a:r>
            <a:r>
              <a:rPr lang="zh-TW" altLang="en-US" sz="2800" dirty="0">
                <a:latin typeface="Arial" panose="020B0604020202020204" pitchFamily="34" charset="0"/>
                <a:ea typeface="標楷體" panose="03000509000000000000" pitchFamily="65" charset="-120"/>
                <a:cs typeface="Arial" panose="020B0604020202020204" pitchFamily="34" charset="0"/>
              </a:rPr>
              <a:t>人次，合計</a:t>
            </a:r>
            <a:r>
              <a:rPr lang="en-US" altLang="zh-TW" sz="2800" dirty="0">
                <a:latin typeface="Arial" panose="020B0604020202020204" pitchFamily="34" charset="0"/>
                <a:ea typeface="標楷體" panose="03000509000000000000" pitchFamily="65" charset="-120"/>
                <a:cs typeface="Arial" panose="020B0604020202020204" pitchFamily="34" charset="0"/>
              </a:rPr>
              <a:t>370</a:t>
            </a:r>
            <a:r>
              <a:rPr lang="zh-TW" altLang="en-US" sz="2800" dirty="0">
                <a:latin typeface="Arial" panose="020B0604020202020204" pitchFamily="34" charset="0"/>
                <a:ea typeface="標楷體" panose="03000509000000000000" pitchFamily="65" charset="-120"/>
                <a:cs typeface="Arial" panose="020B0604020202020204" pitchFamily="34" charset="0"/>
              </a:rPr>
              <a:t>人次。</a:t>
            </a:r>
            <a:endParaRPr lang="en-US" altLang="zh-TW" sz="2800" dirty="0">
              <a:latin typeface="Arial" panose="020B0604020202020204" pitchFamily="34" charset="0"/>
              <a:ea typeface="標楷體" panose="03000509000000000000" pitchFamily="65" charset="-120"/>
              <a:cs typeface="Arial" panose="020B0604020202020204" pitchFamily="34" charset="0"/>
            </a:endParaRPr>
          </a:p>
          <a:p>
            <a:pPr marL="571500" lvl="0" indent="-571500">
              <a:buFont typeface="Wingdings" panose="05000000000000000000" pitchFamily="2" charset="2"/>
              <a:buChar char="Ø"/>
            </a:pPr>
            <a:r>
              <a:rPr lang="zh-TW" altLang="en-US" sz="2800" dirty="0">
                <a:latin typeface="Arial" panose="020B0604020202020204" pitchFamily="34" charset="0"/>
                <a:ea typeface="標楷體" panose="03000509000000000000" pitchFamily="65" charset="-120"/>
                <a:cs typeface="Arial" panose="020B0604020202020204" pitchFamily="34" charset="0"/>
              </a:rPr>
              <a:t>下學期辦理</a:t>
            </a: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6</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校</a:t>
            </a: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6</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場次</a:t>
            </a: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9</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班次</a:t>
            </a:r>
            <a:r>
              <a:rPr lang="zh-TW" altLang="en-US" sz="2800" dirty="0">
                <a:latin typeface="Arial" panose="020B0604020202020204" pitchFamily="34" charset="0"/>
                <a:ea typeface="標楷體" panose="03000509000000000000" pitchFamily="65" charset="-120"/>
                <a:cs typeface="Arial" panose="020B0604020202020204" pitchFamily="34" charset="0"/>
              </a:rPr>
              <a:t>，技術中心</a:t>
            </a:r>
            <a:r>
              <a:rPr lang="en-US" altLang="zh-TW" sz="2800" dirty="0">
                <a:latin typeface="Arial" panose="020B0604020202020204" pitchFamily="34" charset="0"/>
                <a:ea typeface="標楷體" panose="03000509000000000000" pitchFamily="65" charset="-120"/>
                <a:cs typeface="Arial" panose="020B0604020202020204" pitchFamily="34" charset="0"/>
              </a:rPr>
              <a:t>2</a:t>
            </a:r>
            <a:r>
              <a:rPr lang="zh-TW" altLang="en-US" sz="2800" dirty="0">
                <a:latin typeface="Arial" panose="020B0604020202020204" pitchFamily="34" charset="0"/>
                <a:ea typeface="標楷體" panose="03000509000000000000" pitchFamily="65" charset="-120"/>
                <a:cs typeface="Arial" panose="020B0604020202020204" pitchFamily="34" charset="0"/>
              </a:rPr>
              <a:t>班次，商管群</a:t>
            </a:r>
            <a:r>
              <a:rPr lang="en-US" altLang="zh-TW" sz="2800" dirty="0">
                <a:latin typeface="Arial" panose="020B0604020202020204" pitchFamily="34" charset="0"/>
                <a:ea typeface="標楷體" panose="03000509000000000000" pitchFamily="65" charset="-120"/>
                <a:cs typeface="Arial" panose="020B0604020202020204" pitchFamily="34" charset="0"/>
              </a:rPr>
              <a:t>5</a:t>
            </a:r>
            <a:r>
              <a:rPr lang="zh-TW" altLang="en-US" sz="2800" dirty="0">
                <a:latin typeface="Arial" panose="020B0604020202020204" pitchFamily="34" charset="0"/>
                <a:ea typeface="標楷體" panose="03000509000000000000" pitchFamily="65" charset="-120"/>
                <a:cs typeface="Arial" panose="020B0604020202020204" pitchFamily="34" charset="0"/>
              </a:rPr>
              <a:t>班次，餐旅群</a:t>
            </a:r>
            <a:r>
              <a:rPr lang="en-US" altLang="zh-TW" sz="2800" dirty="0">
                <a:latin typeface="Arial" panose="020B0604020202020204" pitchFamily="34" charset="0"/>
                <a:ea typeface="標楷體" panose="03000509000000000000" pitchFamily="65" charset="-120"/>
                <a:cs typeface="Arial" panose="020B0604020202020204" pitchFamily="34" charset="0"/>
              </a:rPr>
              <a:t>1</a:t>
            </a:r>
            <a:r>
              <a:rPr lang="zh-TW" altLang="en-US" sz="2800" dirty="0">
                <a:latin typeface="Arial" panose="020B0604020202020204" pitchFamily="34" charset="0"/>
                <a:ea typeface="標楷體" panose="03000509000000000000" pitchFamily="65" charset="-120"/>
                <a:cs typeface="Arial" panose="020B0604020202020204" pitchFamily="34" charset="0"/>
              </a:rPr>
              <a:t>班次，設計群</a:t>
            </a:r>
            <a:r>
              <a:rPr lang="en-US" altLang="zh-TW" sz="2800" dirty="0">
                <a:latin typeface="Arial" panose="020B0604020202020204" pitchFamily="34" charset="0"/>
                <a:ea typeface="標楷體" panose="03000509000000000000" pitchFamily="65" charset="-120"/>
                <a:cs typeface="Arial" panose="020B0604020202020204" pitchFamily="34" charset="0"/>
              </a:rPr>
              <a:t>1</a:t>
            </a:r>
            <a:r>
              <a:rPr lang="zh-TW" altLang="en-US" sz="2800" dirty="0">
                <a:latin typeface="Arial" panose="020B0604020202020204" pitchFamily="34" charset="0"/>
                <a:ea typeface="標楷體" panose="03000509000000000000" pitchFamily="65" charset="-120"/>
                <a:cs typeface="Arial" panose="020B0604020202020204" pitchFamily="34" charset="0"/>
              </a:rPr>
              <a:t>班次。國中學生</a:t>
            </a:r>
            <a:r>
              <a:rPr lang="en-US" altLang="zh-TW" sz="2800" dirty="0">
                <a:latin typeface="Arial" panose="020B0604020202020204" pitchFamily="34" charset="0"/>
                <a:ea typeface="標楷體" panose="03000509000000000000" pitchFamily="65" charset="-120"/>
                <a:cs typeface="Arial" panose="020B0604020202020204" pitchFamily="34" charset="0"/>
              </a:rPr>
              <a:t>359</a:t>
            </a:r>
            <a:r>
              <a:rPr lang="zh-TW" altLang="en-US" sz="2800" dirty="0">
                <a:latin typeface="Arial" panose="020B0604020202020204" pitchFamily="34" charset="0"/>
                <a:ea typeface="標楷體" panose="03000509000000000000" pitchFamily="65" charset="-120"/>
                <a:cs typeface="Arial" panose="020B0604020202020204" pitchFamily="34" charset="0"/>
              </a:rPr>
              <a:t>人次，國中教師</a:t>
            </a:r>
            <a:r>
              <a:rPr lang="en-US" altLang="zh-TW" sz="2800" dirty="0">
                <a:latin typeface="Arial" panose="020B0604020202020204" pitchFamily="34" charset="0"/>
                <a:ea typeface="標楷體" panose="03000509000000000000" pitchFamily="65" charset="-120"/>
                <a:cs typeface="Arial" panose="020B0604020202020204" pitchFamily="34" charset="0"/>
              </a:rPr>
              <a:t>9</a:t>
            </a:r>
            <a:r>
              <a:rPr lang="zh-TW" altLang="en-US" sz="2800" dirty="0">
                <a:latin typeface="Arial" panose="020B0604020202020204" pitchFamily="34" charset="0"/>
                <a:ea typeface="標楷體" panose="03000509000000000000" pitchFamily="65" charset="-120"/>
                <a:cs typeface="Arial" panose="020B0604020202020204" pitchFamily="34" charset="0"/>
              </a:rPr>
              <a:t>人次，計</a:t>
            </a:r>
            <a:r>
              <a:rPr lang="en-US" altLang="zh-TW" sz="2800" dirty="0">
                <a:latin typeface="Arial" panose="020B0604020202020204" pitchFamily="34" charset="0"/>
                <a:ea typeface="標楷體" panose="03000509000000000000" pitchFamily="65" charset="-120"/>
                <a:cs typeface="Arial" panose="020B0604020202020204" pitchFamily="34" charset="0"/>
              </a:rPr>
              <a:t>368</a:t>
            </a:r>
            <a:r>
              <a:rPr lang="zh-TW" altLang="en-US" sz="2800" dirty="0">
                <a:latin typeface="Arial" panose="020B0604020202020204" pitchFamily="34" charset="0"/>
                <a:ea typeface="標楷體" panose="03000509000000000000" pitchFamily="65" charset="-120"/>
                <a:cs typeface="Arial" panose="020B0604020202020204" pitchFamily="34" charset="0"/>
              </a:rPr>
              <a:t>人次。合計</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國中學生</a:t>
            </a: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719</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人次</a:t>
            </a:r>
            <a:r>
              <a:rPr lang="zh-TW" altLang="en-US" sz="2800" dirty="0">
                <a:latin typeface="Arial" panose="020B0604020202020204" pitchFamily="34" charset="0"/>
                <a:ea typeface="標楷體" panose="03000509000000000000" pitchFamily="65" charset="-120"/>
                <a:cs typeface="Arial" panose="020B0604020202020204" pitchFamily="34" charset="0"/>
              </a:rPr>
              <a:t>，</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國中教師</a:t>
            </a: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19</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人次</a:t>
            </a:r>
            <a:r>
              <a:rPr lang="zh-TW" altLang="en-US" sz="2800" dirty="0">
                <a:latin typeface="Arial" panose="020B0604020202020204" pitchFamily="34" charset="0"/>
                <a:ea typeface="標楷體" panose="03000509000000000000" pitchFamily="65" charset="-120"/>
                <a:cs typeface="Arial" panose="020B0604020202020204" pitchFamily="34" charset="0"/>
              </a:rPr>
              <a:t>，</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合計</a:t>
            </a:r>
            <a:r>
              <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rPr>
              <a:t>738</a:t>
            </a:r>
            <a:r>
              <a:rPr lang="zh-TW" altLang="en-US" sz="2800" dirty="0">
                <a:solidFill>
                  <a:srgbClr val="FF0000"/>
                </a:solidFill>
                <a:latin typeface="Arial" panose="020B0604020202020204" pitchFamily="34" charset="0"/>
                <a:ea typeface="標楷體" panose="03000509000000000000" pitchFamily="65" charset="-120"/>
                <a:cs typeface="Arial" panose="020B0604020202020204" pitchFamily="34" charset="0"/>
              </a:rPr>
              <a:t>人次</a:t>
            </a:r>
            <a:r>
              <a:rPr lang="zh-TW" altLang="en-US" sz="2800" dirty="0">
                <a:latin typeface="Arial" panose="020B0604020202020204" pitchFamily="34" charset="0"/>
                <a:ea typeface="標楷體" panose="03000509000000000000" pitchFamily="65" charset="-120"/>
                <a:cs typeface="Arial" panose="020B0604020202020204" pitchFamily="34" charset="0"/>
              </a:rPr>
              <a:t>。</a:t>
            </a:r>
            <a:r>
              <a:rPr lang="zh-TW" altLang="zh-TW" sz="2800" dirty="0">
                <a:latin typeface="Arial" panose="020B0604020202020204" pitchFamily="34" charset="0"/>
                <a:ea typeface="標楷體" panose="03000509000000000000" pitchFamily="65" charset="-120"/>
                <a:cs typeface="Arial" panose="020B0604020202020204" pitchFamily="34" charset="0"/>
              </a:rPr>
              <a:t>感謝各處室及各科支持與協助，工作能順利圓滿完成。</a:t>
            </a:r>
            <a:endParaRPr lang="en-US" altLang="zh-TW" sz="2800" dirty="0">
              <a:latin typeface="Arial" panose="020B0604020202020204" pitchFamily="34" charset="0"/>
              <a:ea typeface="標楷體" panose="03000509000000000000" pitchFamily="65" charset="-120"/>
              <a:cs typeface="Arial" panose="020B0604020202020204" pitchFamily="34" charset="0"/>
            </a:endParaRPr>
          </a:p>
          <a:p>
            <a:pPr marL="571500" indent="-571500">
              <a:buFont typeface="Wingdings" panose="05000000000000000000" pitchFamily="2" charset="2"/>
              <a:buChar char="Ø"/>
            </a:pPr>
            <a:r>
              <a:rPr lang="zh-TW" altLang="zh-TW" sz="2800" dirty="0">
                <a:latin typeface="Arial" panose="020B0604020202020204" pitchFamily="34" charset="0"/>
                <a:ea typeface="標楷體" panose="03000509000000000000" pitchFamily="65" charset="-120"/>
                <a:cs typeface="Arial" panose="020B0604020202020204" pitchFamily="34" charset="0"/>
              </a:rPr>
              <a:t>本學期敬請</a:t>
            </a:r>
            <a:r>
              <a:rPr lang="zh-TW" altLang="zh-TW" sz="2800" b="1" dirty="0">
                <a:solidFill>
                  <a:srgbClr val="FF0000"/>
                </a:solidFill>
                <a:latin typeface="Arial" panose="020B0604020202020204" pitchFamily="34" charset="0"/>
                <a:ea typeface="標楷體" panose="03000509000000000000" pitchFamily="65" charset="-120"/>
                <a:cs typeface="Arial" panose="020B0604020202020204" pitchFamily="34" charset="0"/>
              </a:rPr>
              <a:t>各科教師協助開設相關體驗課程</a:t>
            </a:r>
            <a:r>
              <a:rPr lang="zh-TW" altLang="zh-TW" sz="2800" dirty="0">
                <a:latin typeface="Arial" panose="020B0604020202020204" pitchFamily="34" charset="0"/>
                <a:ea typeface="標楷體" panose="03000509000000000000" pitchFamily="65" charset="-120"/>
                <a:cs typeface="Arial" panose="020B0604020202020204" pitchFamily="34" charset="0"/>
              </a:rPr>
              <a:t>。</a:t>
            </a:r>
            <a:endParaRPr lang="en-US" altLang="zh-TW" sz="2800" dirty="0">
              <a:solidFill>
                <a:srgbClr val="FF0000"/>
              </a:solidFill>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408509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375CE6C3-1D6C-4ED7-AB26-3FE69FC665DE}" type="slidenum">
              <a:rPr lang="zh-TW" altLang="en-US" smtClean="0"/>
              <a:t>6</a:t>
            </a:fld>
            <a:endParaRPr lang="zh-TW" altLang="en-US"/>
          </a:p>
        </p:txBody>
      </p:sp>
      <p:sp>
        <p:nvSpPr>
          <p:cNvPr id="5" name="標題 1"/>
          <p:cNvSpPr txBox="1">
            <a:spLocks/>
          </p:cNvSpPr>
          <p:nvPr/>
        </p:nvSpPr>
        <p:spPr>
          <a:xfrm>
            <a:off x="496389" y="1734345"/>
            <a:ext cx="11333661" cy="441825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6000" kern="1200">
                <a:solidFill>
                  <a:schemeClr val="tx1"/>
                </a:solidFill>
                <a:latin typeface="微軟正黑體" panose="020B0604030504040204" pitchFamily="34" charset="-120"/>
                <a:ea typeface="微軟正黑體" panose="020B0604030504040204" pitchFamily="34" charset="-120"/>
                <a:cs typeface="+mj-cs"/>
              </a:defRPr>
            </a:lvl1pPr>
          </a:lstStyle>
          <a:p>
            <a:pPr algn="ctr">
              <a:lnSpc>
                <a:spcPts val="5400"/>
              </a:lnSpc>
              <a:spcBef>
                <a:spcPts val="2400"/>
              </a:spcBef>
            </a:pPr>
            <a:r>
              <a:rPr lang="zh-TW" altLang="en-US" sz="21600" dirty="0" smtClean="0"/>
              <a:t>學生</a:t>
            </a:r>
            <a:r>
              <a:rPr lang="zh-TW" altLang="en-US" sz="21600" dirty="0"/>
              <a:t>技藝競賽重大改革</a:t>
            </a:r>
            <a:r>
              <a:rPr lang="en-US" altLang="zh-TW" sz="21600" dirty="0" smtClean="0"/>
              <a:t>:</a:t>
            </a:r>
          </a:p>
          <a:p>
            <a:pPr>
              <a:lnSpc>
                <a:spcPts val="4000"/>
              </a:lnSpc>
              <a:spcBef>
                <a:spcPts val="2400"/>
              </a:spcBef>
            </a:pPr>
            <a:r>
              <a:rPr lang="en-US" altLang="zh-TW" sz="12800" dirty="0" smtClean="0"/>
              <a:t>1.</a:t>
            </a:r>
            <a:r>
              <a:rPr lang="zh-TW" altLang="en-US" sz="12800" dirty="0" smtClean="0"/>
              <a:t>各類</a:t>
            </a:r>
            <a:r>
              <a:rPr lang="zh-TW" altLang="en-US" sz="12800" dirty="0"/>
              <a:t>技藝</a:t>
            </a:r>
            <a:r>
              <a:rPr lang="zh-TW" altLang="en-US" sz="12800" dirty="0" smtClean="0"/>
              <a:t>競賽</a:t>
            </a:r>
            <a:r>
              <a:rPr lang="zh-TW" altLang="en-US" sz="12800" dirty="0" smtClean="0">
                <a:solidFill>
                  <a:srgbClr val="FF0000"/>
                </a:solidFill>
              </a:rPr>
              <a:t>金手獎前三</a:t>
            </a:r>
            <a:r>
              <a:rPr lang="zh-TW" altLang="en-US" sz="12800" dirty="0">
                <a:solidFill>
                  <a:srgbClr val="FF0000"/>
                </a:solidFill>
              </a:rPr>
              <a:t>名</a:t>
            </a:r>
            <a:r>
              <a:rPr lang="zh-TW" altLang="en-US" sz="12800" dirty="0" smtClean="0">
                <a:solidFill>
                  <a:srgbClr val="FF0000"/>
                </a:solidFill>
              </a:rPr>
              <a:t>選手</a:t>
            </a:r>
            <a:r>
              <a:rPr lang="zh-TW" altLang="en-US" sz="12800" dirty="0" smtClean="0"/>
              <a:t>，赴</a:t>
            </a:r>
            <a:r>
              <a:rPr lang="zh-TW" altLang="en-US" sz="12800" dirty="0"/>
              <a:t>國外參加專業研習</a:t>
            </a:r>
            <a:r>
              <a:rPr lang="zh-TW" altLang="en-US" sz="12800" dirty="0" smtClean="0"/>
              <a:t>活動。</a:t>
            </a:r>
            <a:endParaRPr lang="en-US" altLang="zh-TW" sz="12800" dirty="0" smtClean="0"/>
          </a:p>
          <a:p>
            <a:pPr>
              <a:lnSpc>
                <a:spcPts val="4000"/>
              </a:lnSpc>
              <a:spcBef>
                <a:spcPts val="2400"/>
              </a:spcBef>
            </a:pPr>
            <a:r>
              <a:rPr lang="en-US" altLang="zh-TW" sz="12800" dirty="0" smtClean="0"/>
              <a:t>2.</a:t>
            </a:r>
            <a:r>
              <a:rPr lang="zh-TW" altLang="en-US" sz="12800" dirty="0" smtClean="0"/>
              <a:t> 自</a:t>
            </a:r>
            <a:r>
              <a:rPr lang="en-US" altLang="zh-TW" sz="12800" dirty="0"/>
              <a:t>114</a:t>
            </a:r>
            <a:r>
              <a:rPr lang="zh-TW" altLang="en-US" sz="12800" dirty="0"/>
              <a:t>學年度起，商業類技藝競賽競賽</a:t>
            </a:r>
            <a:r>
              <a:rPr lang="zh-TW" altLang="en-US" sz="12800" dirty="0">
                <a:solidFill>
                  <a:srgbClr val="FF0000"/>
                </a:solidFill>
              </a:rPr>
              <a:t>設備由執行學校</a:t>
            </a:r>
            <a:r>
              <a:rPr lang="zh-TW" altLang="en-US" sz="12800" dirty="0" smtClean="0">
                <a:solidFill>
                  <a:srgbClr val="FF0000"/>
                </a:solidFill>
              </a:rPr>
              <a:t>提供</a:t>
            </a:r>
            <a:r>
              <a:rPr lang="zh-TW" altLang="en-US" sz="12800" dirty="0" smtClean="0"/>
              <a:t>，新增</a:t>
            </a:r>
            <a:r>
              <a:rPr lang="zh-TW" altLang="en-US" sz="12800" dirty="0">
                <a:solidFill>
                  <a:srgbClr val="FF0000"/>
                </a:solidFill>
              </a:rPr>
              <a:t>數位</a:t>
            </a:r>
            <a:r>
              <a:rPr lang="zh-TW" altLang="en-US" sz="12800" dirty="0" smtClean="0">
                <a:solidFill>
                  <a:srgbClr val="FF0000"/>
                </a:solidFill>
              </a:rPr>
              <a:t>動畫</a:t>
            </a:r>
            <a:r>
              <a:rPr lang="zh-TW" altLang="en-US" sz="12800" dirty="0"/>
              <a:t>職種</a:t>
            </a:r>
            <a:r>
              <a:rPr lang="zh-TW" altLang="en-US" sz="12800" dirty="0" smtClean="0"/>
              <a:t>，共</a:t>
            </a:r>
            <a:r>
              <a:rPr lang="en-US" altLang="zh-TW" sz="12800" dirty="0" smtClean="0"/>
              <a:t>9</a:t>
            </a:r>
            <a:r>
              <a:rPr lang="zh-TW" altLang="en-US" sz="12800" dirty="0"/>
              <a:t>項。</a:t>
            </a:r>
            <a:endParaRPr lang="en-US" altLang="zh-TW" sz="12800" dirty="0" smtClean="0"/>
          </a:p>
          <a:p>
            <a:pPr algn="ctr">
              <a:lnSpc>
                <a:spcPts val="5400"/>
              </a:lnSpc>
              <a:spcBef>
                <a:spcPts val="2400"/>
              </a:spcBef>
            </a:pPr>
            <a:r>
              <a:rPr lang="en-US" altLang="zh-TW" sz="4400" dirty="0"/>
              <a:t/>
            </a:r>
            <a:br>
              <a:rPr lang="en-US" altLang="zh-TW" sz="4400" dirty="0"/>
            </a:br>
            <a:endParaRPr lang="zh-TW" altLang="en-US" sz="4400" b="1" dirty="0">
              <a:solidFill>
                <a:srgbClr val="FF0000"/>
              </a:solidFill>
            </a:endParaRPr>
          </a:p>
        </p:txBody>
      </p:sp>
    </p:spTree>
    <p:extLst>
      <p:ext uri="{BB962C8B-B14F-4D97-AF65-F5344CB8AC3E}">
        <p14:creationId xmlns:p14="http://schemas.microsoft.com/office/powerpoint/2010/main" val="15520469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9975" y="1039685"/>
            <a:ext cx="10652051" cy="560615"/>
          </a:xfrm>
        </p:spPr>
        <p:txBody>
          <a:bodyPr>
            <a:noAutofit/>
          </a:bodyPr>
          <a:lstStyle/>
          <a:p>
            <a:pPr>
              <a:buFont typeface="Wingdings" panose="05000000000000000000" pitchFamily="2" charset="2"/>
              <a:buChar char="l"/>
            </a:pPr>
            <a:r>
              <a:rPr lang="zh-TW" altLang="zh-TW" b="1" dirty="0"/>
              <a:t>推廣教育業務</a:t>
            </a:r>
            <a:endParaRPr lang="zh-TW" altLang="en-US" sz="3200" dirty="0"/>
          </a:p>
        </p:txBody>
      </p:sp>
      <p:sp>
        <p:nvSpPr>
          <p:cNvPr id="7" name="標題 3">
            <a:extLst>
              <a:ext uri="{FF2B5EF4-FFF2-40B4-BE49-F238E27FC236}">
                <a16:creationId xmlns:a16="http://schemas.microsoft.com/office/drawing/2014/main" id="{DFDDF01D-0DE6-4F75-9F5A-84D7D50DE5EB}"/>
              </a:ext>
            </a:extLst>
          </p:cNvPr>
          <p:cNvSpPr>
            <a:spLocks noGrp="1"/>
          </p:cNvSpPr>
          <p:nvPr>
            <p:ph type="title"/>
          </p:nvPr>
        </p:nvSpPr>
        <p:spPr>
          <a:xfrm>
            <a:off x="396206" y="304800"/>
            <a:ext cx="8957399" cy="560614"/>
          </a:xfrm>
        </p:spPr>
        <p:txBody>
          <a:bodyPr/>
          <a:lstStyle/>
          <a:p>
            <a:pPr lvl="0"/>
            <a:r>
              <a:rPr lang="zh-TW" altLang="en-US" sz="3200" dirty="0">
                <a:solidFill>
                  <a:srgbClr val="FF0000"/>
                </a:solidFill>
              </a:rPr>
              <a:t>實習輔導工作報告</a:t>
            </a:r>
            <a:endParaRPr lang="zh-TW" altLang="zh-TW" sz="3200" dirty="0">
              <a:solidFill>
                <a:srgbClr val="FF0000"/>
              </a:solidFill>
            </a:endParaRPr>
          </a:p>
        </p:txBody>
      </p:sp>
      <p:sp>
        <p:nvSpPr>
          <p:cNvPr id="2" name="矩形 1">
            <a:extLst>
              <a:ext uri="{FF2B5EF4-FFF2-40B4-BE49-F238E27FC236}">
                <a16:creationId xmlns:a16="http://schemas.microsoft.com/office/drawing/2014/main" id="{B04C218F-1BF8-43DC-B185-EAA3ED4DF77A}"/>
              </a:ext>
            </a:extLst>
          </p:cNvPr>
          <p:cNvSpPr/>
          <p:nvPr/>
        </p:nvSpPr>
        <p:spPr>
          <a:xfrm>
            <a:off x="769974" y="1600300"/>
            <a:ext cx="10218065" cy="3539430"/>
          </a:xfrm>
          <a:prstGeom prst="rect">
            <a:avLst/>
          </a:prstGeom>
        </p:spPr>
        <p:txBody>
          <a:bodyPr wrap="square">
            <a:spAutoFit/>
          </a:bodyPr>
          <a:lstStyle/>
          <a:p>
            <a:pPr marL="457200" lvl="0" indent="-457200">
              <a:buFont typeface="Wingdings" panose="05000000000000000000" pitchFamily="2" charset="2"/>
              <a:buChar char="Ø"/>
            </a:pPr>
            <a:r>
              <a:rPr lang="en-US" altLang="zh-TW" sz="3200" dirty="0">
                <a:latin typeface="Arial" panose="020B0604020202020204" pitchFamily="34" charset="0"/>
                <a:ea typeface="標楷體" panose="03000509000000000000" pitchFamily="65" charset="-120"/>
                <a:cs typeface="Arial" panose="020B0604020202020204" pitchFamily="34" charset="0"/>
              </a:rPr>
              <a:t>114</a:t>
            </a:r>
            <a:r>
              <a:rPr lang="zh-TW" altLang="zh-TW" sz="3200" dirty="0">
                <a:latin typeface="Arial" panose="020B0604020202020204" pitchFamily="34" charset="0"/>
                <a:ea typeface="標楷體" panose="03000509000000000000" pitchFamily="65" charset="-120"/>
                <a:cs typeface="Arial" panose="020B0604020202020204" pitchFamily="34" charset="0"/>
              </a:rPr>
              <a:t>學年度申請核定辦理</a:t>
            </a:r>
            <a:r>
              <a:rPr lang="en-US" altLang="zh-TW" sz="3200" dirty="0">
                <a:latin typeface="Arial" panose="020B0604020202020204" pitchFamily="34" charset="0"/>
                <a:ea typeface="標楷體" panose="03000509000000000000" pitchFamily="65" charset="-120"/>
                <a:cs typeface="Arial" panose="020B0604020202020204" pitchFamily="34" charset="0"/>
              </a:rPr>
              <a:t>41</a:t>
            </a:r>
            <a:r>
              <a:rPr lang="zh-TW" altLang="zh-TW" sz="3200" dirty="0">
                <a:latin typeface="Arial" panose="020B0604020202020204" pitchFamily="34" charset="0"/>
                <a:ea typeface="標楷體" panose="03000509000000000000" pitchFamily="65" charset="-120"/>
                <a:cs typeface="Arial" panose="020B0604020202020204" pitchFamily="34" charset="0"/>
              </a:rPr>
              <a:t>班次，家具製作基礎班</a:t>
            </a:r>
            <a:r>
              <a:rPr lang="en-US" altLang="zh-TW" sz="3200" dirty="0">
                <a:latin typeface="Arial" panose="020B0604020202020204" pitchFamily="34" charset="0"/>
                <a:ea typeface="標楷體" panose="03000509000000000000" pitchFamily="65" charset="-120"/>
                <a:cs typeface="Arial" panose="020B0604020202020204" pitchFamily="34" charset="0"/>
              </a:rPr>
              <a:t>(48</a:t>
            </a:r>
            <a:r>
              <a:rPr lang="zh-TW" altLang="zh-TW" sz="3200" dirty="0">
                <a:latin typeface="Arial" panose="020B0604020202020204" pitchFamily="34" charset="0"/>
                <a:ea typeface="標楷體" panose="03000509000000000000" pitchFamily="65" charset="-120"/>
                <a:cs typeface="Arial" panose="020B0604020202020204" pitchFamily="34" charset="0"/>
              </a:rPr>
              <a:t>節、</a:t>
            </a:r>
            <a:r>
              <a:rPr lang="en-US" altLang="zh-TW" sz="3200" dirty="0">
                <a:latin typeface="Arial" panose="020B0604020202020204" pitchFamily="34" charset="0"/>
                <a:ea typeface="標楷體" panose="03000509000000000000" pitchFamily="65" charset="-120"/>
                <a:cs typeface="Arial" panose="020B0604020202020204" pitchFamily="34" charset="0"/>
              </a:rPr>
              <a:t>10</a:t>
            </a:r>
            <a:r>
              <a:rPr lang="zh-TW" altLang="zh-TW" sz="3200" dirty="0">
                <a:latin typeface="Arial" panose="020B0604020202020204" pitchFamily="34" charset="0"/>
                <a:ea typeface="標楷體" panose="03000509000000000000" pitchFamily="65" charset="-120"/>
                <a:cs typeface="Arial" panose="020B0604020202020204" pitchFamily="34" charset="0"/>
              </a:rPr>
              <a:t>人開班</a:t>
            </a:r>
            <a:r>
              <a:rPr lang="en-US" altLang="zh-TW" sz="3200" dirty="0">
                <a:latin typeface="Arial" panose="020B0604020202020204" pitchFamily="34" charset="0"/>
                <a:ea typeface="標楷體" panose="03000509000000000000" pitchFamily="65" charset="-120"/>
                <a:cs typeface="Arial" panose="020B0604020202020204" pitchFamily="34" charset="0"/>
              </a:rPr>
              <a:t>)</a:t>
            </a:r>
            <a:r>
              <a:rPr lang="zh-TW" altLang="zh-TW" sz="3200" dirty="0">
                <a:latin typeface="Arial" panose="020B0604020202020204" pitchFamily="34" charset="0"/>
                <a:ea typeface="標楷體" panose="03000509000000000000" pitchFamily="65" charset="-120"/>
                <a:cs typeface="Arial" panose="020B0604020202020204" pitchFamily="34" charset="0"/>
              </a:rPr>
              <a:t>、家具製作中階班</a:t>
            </a:r>
            <a:r>
              <a:rPr lang="en-US" altLang="zh-TW" sz="3200" dirty="0">
                <a:latin typeface="Arial" panose="020B0604020202020204" pitchFamily="34" charset="0"/>
                <a:ea typeface="標楷體" panose="03000509000000000000" pitchFamily="65" charset="-120"/>
                <a:cs typeface="Arial" panose="020B0604020202020204" pitchFamily="34" charset="0"/>
              </a:rPr>
              <a:t>(120</a:t>
            </a:r>
            <a:r>
              <a:rPr lang="zh-TW" altLang="zh-TW" sz="3200" dirty="0">
                <a:latin typeface="Arial" panose="020B0604020202020204" pitchFamily="34" charset="0"/>
                <a:ea typeface="標楷體" panose="03000509000000000000" pitchFamily="65" charset="-120"/>
                <a:cs typeface="Arial" panose="020B0604020202020204" pitchFamily="34" charset="0"/>
              </a:rPr>
              <a:t>節、</a:t>
            </a:r>
            <a:r>
              <a:rPr lang="en-US" altLang="zh-TW" sz="3200" dirty="0">
                <a:latin typeface="Arial" panose="020B0604020202020204" pitchFamily="34" charset="0"/>
                <a:ea typeface="標楷體" panose="03000509000000000000" pitchFamily="65" charset="-120"/>
                <a:cs typeface="Arial" panose="020B0604020202020204" pitchFamily="34" charset="0"/>
              </a:rPr>
              <a:t>20</a:t>
            </a:r>
            <a:r>
              <a:rPr lang="zh-TW" altLang="zh-TW" sz="3200" dirty="0">
                <a:latin typeface="Arial" panose="020B0604020202020204" pitchFamily="34" charset="0"/>
                <a:ea typeface="標楷體" panose="03000509000000000000" pitchFamily="65" charset="-120"/>
                <a:cs typeface="Arial" panose="020B0604020202020204" pitchFamily="34" charset="0"/>
              </a:rPr>
              <a:t>人開班</a:t>
            </a:r>
            <a:r>
              <a:rPr lang="en-US" altLang="zh-TW" sz="3200" dirty="0">
                <a:latin typeface="Arial" panose="020B0604020202020204" pitchFamily="34" charset="0"/>
                <a:ea typeface="標楷體" panose="03000509000000000000" pitchFamily="65" charset="-120"/>
                <a:cs typeface="Arial" panose="020B0604020202020204" pitchFamily="34" charset="0"/>
              </a:rPr>
              <a:t>)</a:t>
            </a:r>
            <a:r>
              <a:rPr lang="zh-TW" altLang="zh-TW" sz="3200" dirty="0">
                <a:latin typeface="Arial" panose="020B0604020202020204" pitchFamily="34" charset="0"/>
                <a:ea typeface="標楷體" panose="03000509000000000000" pitchFamily="65" charset="-120"/>
                <a:cs typeface="Arial" panose="020B0604020202020204" pitchFamily="34" charset="0"/>
              </a:rPr>
              <a:t>、皮件初階班</a:t>
            </a:r>
            <a:r>
              <a:rPr lang="en-US" altLang="zh-TW" sz="3200" dirty="0">
                <a:latin typeface="Arial" panose="020B0604020202020204" pitchFamily="34" charset="0"/>
                <a:ea typeface="標楷體" panose="03000509000000000000" pitchFamily="65" charset="-120"/>
                <a:cs typeface="Arial" panose="020B0604020202020204" pitchFamily="34" charset="0"/>
              </a:rPr>
              <a:t>(27</a:t>
            </a:r>
            <a:r>
              <a:rPr lang="zh-TW" altLang="zh-TW" sz="3200" dirty="0">
                <a:latin typeface="Arial" panose="020B0604020202020204" pitchFamily="34" charset="0"/>
                <a:ea typeface="標楷體" panose="03000509000000000000" pitchFamily="65" charset="-120"/>
                <a:cs typeface="Arial" panose="020B0604020202020204" pitchFamily="34" charset="0"/>
              </a:rPr>
              <a:t>節、</a:t>
            </a:r>
            <a:r>
              <a:rPr lang="en-US" altLang="zh-TW" sz="3200" dirty="0">
                <a:latin typeface="Arial" panose="020B0604020202020204" pitchFamily="34" charset="0"/>
                <a:ea typeface="標楷體" panose="03000509000000000000" pitchFamily="65" charset="-120"/>
                <a:cs typeface="Arial" panose="020B0604020202020204" pitchFamily="34" charset="0"/>
              </a:rPr>
              <a:t>10</a:t>
            </a:r>
            <a:r>
              <a:rPr lang="zh-TW" altLang="zh-TW" sz="3200" dirty="0">
                <a:latin typeface="Arial" panose="020B0604020202020204" pitchFamily="34" charset="0"/>
                <a:ea typeface="標楷體" panose="03000509000000000000" pitchFamily="65" charset="-120"/>
                <a:cs typeface="Arial" panose="020B0604020202020204" pitchFamily="34" charset="0"/>
              </a:rPr>
              <a:t>人開班</a:t>
            </a:r>
            <a:r>
              <a:rPr lang="en-US" altLang="zh-TW" sz="3200" dirty="0">
                <a:latin typeface="Arial" panose="020B0604020202020204" pitchFamily="34" charset="0"/>
                <a:ea typeface="標楷體" panose="03000509000000000000" pitchFamily="65" charset="-120"/>
                <a:cs typeface="Arial" panose="020B0604020202020204" pitchFamily="34" charset="0"/>
              </a:rPr>
              <a:t>)</a:t>
            </a:r>
            <a:r>
              <a:rPr lang="zh-TW" altLang="zh-TW" sz="3200" dirty="0">
                <a:latin typeface="Arial" panose="020B0604020202020204" pitchFamily="34" charset="0"/>
                <a:ea typeface="標楷體" panose="03000509000000000000" pitchFamily="65" charset="-120"/>
                <a:cs typeface="Arial" panose="020B0604020202020204" pitchFamily="34" charset="0"/>
              </a:rPr>
              <a:t>、日語班</a:t>
            </a:r>
            <a:r>
              <a:rPr lang="en-US" altLang="zh-TW" sz="3200" dirty="0">
                <a:latin typeface="Arial" panose="020B0604020202020204" pitchFamily="34" charset="0"/>
                <a:ea typeface="標楷體" panose="03000509000000000000" pitchFamily="65" charset="-120"/>
                <a:cs typeface="Arial" panose="020B0604020202020204" pitchFamily="34" charset="0"/>
              </a:rPr>
              <a:t>(24</a:t>
            </a:r>
            <a:r>
              <a:rPr lang="zh-TW" altLang="zh-TW" sz="3200" dirty="0">
                <a:latin typeface="Arial" panose="020B0604020202020204" pitchFamily="34" charset="0"/>
                <a:ea typeface="標楷體" panose="03000509000000000000" pitchFamily="65" charset="-120"/>
                <a:cs typeface="Arial" panose="020B0604020202020204" pitchFamily="34" charset="0"/>
              </a:rPr>
              <a:t>節、</a:t>
            </a:r>
            <a:r>
              <a:rPr lang="en-US" altLang="zh-TW" sz="3200" dirty="0">
                <a:latin typeface="Arial" panose="020B0604020202020204" pitchFamily="34" charset="0"/>
                <a:ea typeface="標楷體" panose="03000509000000000000" pitchFamily="65" charset="-120"/>
                <a:cs typeface="Arial" panose="020B0604020202020204" pitchFamily="34" charset="0"/>
              </a:rPr>
              <a:t>8</a:t>
            </a:r>
            <a:r>
              <a:rPr lang="zh-TW" altLang="zh-TW" sz="3200" dirty="0">
                <a:latin typeface="Arial" panose="020B0604020202020204" pitchFamily="34" charset="0"/>
                <a:ea typeface="標楷體" panose="03000509000000000000" pitchFamily="65" charset="-120"/>
                <a:cs typeface="Arial" panose="020B0604020202020204" pitchFamily="34" charset="0"/>
              </a:rPr>
              <a:t>人開班</a:t>
            </a:r>
            <a:r>
              <a:rPr lang="en-US" altLang="zh-TW" sz="3200" dirty="0">
                <a:latin typeface="Arial" panose="020B0604020202020204" pitchFamily="34" charset="0"/>
                <a:ea typeface="標楷體" panose="03000509000000000000" pitchFamily="65" charset="-120"/>
                <a:cs typeface="Arial" panose="020B0604020202020204" pitchFamily="34" charset="0"/>
              </a:rPr>
              <a:t>)</a:t>
            </a:r>
            <a:r>
              <a:rPr lang="zh-TW" altLang="zh-TW" sz="3200" dirty="0">
                <a:latin typeface="Arial" panose="020B0604020202020204" pitchFamily="34" charset="0"/>
                <a:ea typeface="標楷體" panose="03000509000000000000" pitchFamily="65" charset="-120"/>
                <a:cs typeface="Arial" panose="020B0604020202020204" pitchFamily="34" charset="0"/>
              </a:rPr>
              <a:t>。</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pPr marL="457200" lvl="0" indent="-457200">
              <a:buFont typeface="Wingdings" panose="05000000000000000000" pitchFamily="2" charset="2"/>
              <a:buChar char="Ø"/>
            </a:pPr>
            <a:endParaRPr lang="zh-TW" altLang="zh-TW" sz="3200" dirty="0">
              <a:latin typeface="Arial" panose="020B0604020202020204" pitchFamily="34" charset="0"/>
              <a:ea typeface="標楷體" panose="03000509000000000000" pitchFamily="65" charset="-120"/>
              <a:cs typeface="Arial" panose="020B0604020202020204" pitchFamily="34" charset="0"/>
            </a:endParaRPr>
          </a:p>
          <a:p>
            <a:pPr marL="457200" indent="-457200">
              <a:buFont typeface="Wingdings" panose="05000000000000000000" pitchFamily="2" charset="2"/>
              <a:buChar char="Ø"/>
            </a:pP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每年</a:t>
            </a:r>
            <a:r>
              <a:rPr lang="en-US"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5</a:t>
            </a:r>
            <a:r>
              <a:rPr lang="zh-TW" altLang="zh-TW" sz="3200" b="1" dirty="0">
                <a:solidFill>
                  <a:srgbClr val="FF0000"/>
                </a:solidFill>
                <a:latin typeface="Arial" panose="020B0604020202020204" pitchFamily="34" charset="0"/>
                <a:ea typeface="標楷體" panose="03000509000000000000" pitchFamily="65" charset="-120"/>
                <a:cs typeface="Arial" panose="020B0604020202020204" pitchFamily="34" charset="0"/>
              </a:rPr>
              <a:t>月提出申請</a:t>
            </a:r>
            <a:r>
              <a:rPr lang="zh-TW" altLang="zh-TW" sz="3200" dirty="0">
                <a:latin typeface="Arial" panose="020B0604020202020204" pitchFamily="34" charset="0"/>
                <a:ea typeface="標楷體" panose="03000509000000000000" pitchFamily="65" charset="-120"/>
                <a:cs typeface="Arial" panose="020B0604020202020204" pitchFamily="34" charset="0"/>
              </a:rPr>
              <a:t>，敬請各單位於</a:t>
            </a:r>
            <a:r>
              <a:rPr lang="en-US" altLang="zh-TW" sz="3200" dirty="0">
                <a:latin typeface="Arial" panose="020B0604020202020204" pitchFamily="34" charset="0"/>
                <a:ea typeface="標楷體" panose="03000509000000000000" pitchFamily="65" charset="-120"/>
                <a:cs typeface="Arial" panose="020B0604020202020204" pitchFamily="34" charset="0"/>
              </a:rPr>
              <a:t>4</a:t>
            </a:r>
            <a:r>
              <a:rPr lang="zh-TW" altLang="zh-TW" sz="3200" dirty="0">
                <a:latin typeface="Arial" panose="020B0604020202020204" pitchFamily="34" charset="0"/>
                <a:ea typeface="標楷體" panose="03000509000000000000" pitchFamily="65" charset="-120"/>
                <a:cs typeface="Arial" panose="020B0604020202020204" pitchFamily="34" charset="0"/>
              </a:rPr>
              <a:t>月底前將開班計畫送實習組彙整，以利辦理校內初審作業。</a:t>
            </a:r>
          </a:p>
        </p:txBody>
      </p:sp>
    </p:spTree>
    <p:extLst>
      <p:ext uri="{BB962C8B-B14F-4D97-AF65-F5344CB8AC3E}">
        <p14:creationId xmlns:p14="http://schemas.microsoft.com/office/powerpoint/2010/main" val="2997727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a:xfrm>
            <a:off x="589150" y="39701"/>
            <a:ext cx="8957399" cy="826256"/>
          </a:xfrm>
        </p:spPr>
        <p:txBody>
          <a:bodyPr/>
          <a:lstStyle/>
          <a:p>
            <a:pPr lvl="0"/>
            <a:r>
              <a:rPr lang="en-US" altLang="zh-TW" dirty="0"/>
              <a:t>114</a:t>
            </a:r>
            <a:r>
              <a:rPr lang="zh-TW" altLang="en-US" dirty="0"/>
              <a:t>年度</a:t>
            </a:r>
            <a:r>
              <a:rPr lang="zh-TW" altLang="zh-TW" dirty="0"/>
              <a:t>「青年就業領航計畫」</a:t>
            </a:r>
            <a:r>
              <a:rPr lang="zh-TW" altLang="en-US" dirty="0"/>
              <a:t>參加</a:t>
            </a:r>
            <a:r>
              <a:rPr lang="zh-TW" altLang="zh-TW" dirty="0"/>
              <a:t>名單</a:t>
            </a:r>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fld id="{375CE6C3-1D6C-4ED7-AB26-3FE69FC665DE}" type="slidenum">
              <a:rPr lang="zh-TW" altLang="en-US" smtClean="0"/>
              <a:t>61</a:t>
            </a:fld>
            <a:endParaRPr lang="zh-TW" altLang="en-US"/>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表格 7">
            <a:extLst>
              <a:ext uri="{FF2B5EF4-FFF2-40B4-BE49-F238E27FC236}">
                <a16:creationId xmlns:a16="http://schemas.microsoft.com/office/drawing/2014/main" id="{CB4BA344-A381-4341-AC4D-0FDF2A0E2C05}"/>
              </a:ext>
            </a:extLst>
          </p:cNvPr>
          <p:cNvGraphicFramePr>
            <a:graphicFrameLocks noGrp="1"/>
          </p:cNvGraphicFramePr>
          <p:nvPr>
            <p:extLst>
              <p:ext uri="{D42A27DB-BD31-4B8C-83A1-F6EECF244321}">
                <p14:modId xmlns:p14="http://schemas.microsoft.com/office/powerpoint/2010/main" val="3358385262"/>
              </p:ext>
            </p:extLst>
          </p:nvPr>
        </p:nvGraphicFramePr>
        <p:xfrm>
          <a:off x="681515" y="2249859"/>
          <a:ext cx="9302106" cy="4106491"/>
        </p:xfrm>
        <a:graphic>
          <a:graphicData uri="http://schemas.openxmlformats.org/drawingml/2006/table">
            <a:tbl>
              <a:tblPr firstRow="1" firstCol="1" bandRow="1">
                <a:tableStyleId>{0E3FDE45-AF77-4B5C-9715-49D594BDF05E}</a:tableStyleId>
              </a:tblPr>
              <a:tblGrid>
                <a:gridCol w="4651053">
                  <a:extLst>
                    <a:ext uri="{9D8B030D-6E8A-4147-A177-3AD203B41FA5}">
                      <a16:colId xmlns:a16="http://schemas.microsoft.com/office/drawing/2014/main" val="1355559934"/>
                    </a:ext>
                  </a:extLst>
                </a:gridCol>
                <a:gridCol w="4651053">
                  <a:extLst>
                    <a:ext uri="{9D8B030D-6E8A-4147-A177-3AD203B41FA5}">
                      <a16:colId xmlns:a16="http://schemas.microsoft.com/office/drawing/2014/main" val="1867229347"/>
                    </a:ext>
                  </a:extLst>
                </a:gridCol>
              </a:tblGrid>
              <a:tr h="738050">
                <a:tc>
                  <a:txBody>
                    <a:bodyPr/>
                    <a:lstStyle/>
                    <a:p>
                      <a:pPr algn="ctr">
                        <a:spcAft>
                          <a:spcPts val="0"/>
                        </a:spcAft>
                      </a:pPr>
                      <a:r>
                        <a:rPr lang="zh-TW" sz="3600" kern="100" dirty="0">
                          <a:effectLst/>
                          <a:latin typeface="標楷體" panose="03000509000000000000" pitchFamily="65" charset="-120"/>
                          <a:ea typeface="標楷體" panose="03000509000000000000" pitchFamily="65" charset="-120"/>
                        </a:rPr>
                        <a:t>姓名</a:t>
                      </a:r>
                      <a:endParaRPr 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6040" marR="6604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3600" kern="100" dirty="0">
                          <a:effectLst/>
                          <a:latin typeface="標楷體" panose="03000509000000000000" pitchFamily="65" charset="-120"/>
                          <a:ea typeface="標楷體" panose="03000509000000000000" pitchFamily="65" charset="-120"/>
                        </a:rPr>
                        <a:t>班級</a:t>
                      </a:r>
                      <a:endParaRPr 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222767"/>
                  </a:ext>
                </a:extLst>
              </a:tr>
              <a:tr h="684364">
                <a:tc>
                  <a:txBody>
                    <a:bodyPr/>
                    <a:lstStyle/>
                    <a:p>
                      <a:pPr algn="ctr">
                        <a:spcAft>
                          <a:spcPts val="0"/>
                        </a:spcAft>
                      </a:pPr>
                      <a:r>
                        <a:rPr lang="zh-TW" altLang="en-US" sz="3600" kern="100" dirty="0">
                          <a:effectLst/>
                          <a:latin typeface="標楷體" panose="03000509000000000000" pitchFamily="65" charset="-120"/>
                          <a:ea typeface="標楷體" panose="03000509000000000000" pitchFamily="65" charset="-120"/>
                          <a:cs typeface="+mn-cs"/>
                        </a:rPr>
                        <a:t>林九勝</a:t>
                      </a:r>
                      <a:endParaRPr 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6040" marR="6604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600" kern="100" dirty="0">
                          <a:effectLst/>
                          <a:latin typeface="標楷體" panose="03000509000000000000" pitchFamily="65" charset="-120"/>
                          <a:ea typeface="標楷體" panose="03000509000000000000" pitchFamily="65" charset="-120"/>
                        </a:rPr>
                        <a:t>機械</a:t>
                      </a:r>
                      <a:r>
                        <a:rPr lang="zh-TW" sz="3600" kern="100" dirty="0">
                          <a:effectLst/>
                          <a:latin typeface="標楷體" panose="03000509000000000000" pitchFamily="65" charset="-120"/>
                          <a:ea typeface="標楷體" panose="03000509000000000000" pitchFamily="65" charset="-120"/>
                        </a:rPr>
                        <a:t>科</a:t>
                      </a:r>
                      <a:endParaRPr 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120056"/>
                  </a:ext>
                </a:extLst>
              </a:tr>
              <a:tr h="630985">
                <a:tc>
                  <a:txBody>
                    <a:bodyPr/>
                    <a:lstStyle/>
                    <a:p>
                      <a:pPr algn="ctr">
                        <a:spcAft>
                          <a:spcPts val="0"/>
                        </a:spcAft>
                      </a:pPr>
                      <a:r>
                        <a:rPr lang="zh-TW" altLang="en-US" sz="3600" kern="100" dirty="0">
                          <a:effectLst/>
                          <a:latin typeface="標楷體" panose="03000509000000000000" pitchFamily="65" charset="-120"/>
                          <a:ea typeface="標楷體" panose="03000509000000000000" pitchFamily="65" charset="-120"/>
                          <a:cs typeface="+mn-cs"/>
                        </a:rPr>
                        <a:t>黃伯正</a:t>
                      </a:r>
                      <a:endParaRPr 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6040" marR="6604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600" kern="100" dirty="0">
                          <a:effectLst/>
                          <a:latin typeface="標楷體" panose="03000509000000000000" pitchFamily="65" charset="-120"/>
                          <a:ea typeface="標楷體" panose="03000509000000000000" pitchFamily="65" charset="-120"/>
                        </a:rPr>
                        <a:t>家設</a:t>
                      </a:r>
                      <a:r>
                        <a:rPr lang="zh-TW" sz="3600" kern="100" dirty="0">
                          <a:effectLst/>
                          <a:latin typeface="標楷體" panose="03000509000000000000" pitchFamily="65" charset="-120"/>
                          <a:ea typeface="標楷體" panose="03000509000000000000" pitchFamily="65" charset="-120"/>
                        </a:rPr>
                        <a:t>科</a:t>
                      </a:r>
                      <a:endParaRPr 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0304317"/>
                  </a:ext>
                </a:extLst>
              </a:tr>
              <a:tr h="684364">
                <a:tc>
                  <a:txBody>
                    <a:bodyPr/>
                    <a:lstStyle/>
                    <a:p>
                      <a:pPr algn="ctr">
                        <a:spcAft>
                          <a:spcPts val="0"/>
                        </a:spcAft>
                      </a:pP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陳濟凡</a:t>
                      </a:r>
                      <a:endParaRPr 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6040" marR="6604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latin typeface="標楷體" panose="03000509000000000000" pitchFamily="65" charset="-120"/>
                          <a:ea typeface="標楷體" panose="03000509000000000000" pitchFamily="65" charset="-120"/>
                        </a:rPr>
                        <a:t>室設科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7249761"/>
                  </a:ext>
                </a:extLst>
              </a:tr>
              <a:tr h="684364">
                <a:tc>
                  <a:txBody>
                    <a:bodyPr/>
                    <a:lstStyle/>
                    <a:p>
                      <a:pPr algn="ctr">
                        <a:spcAft>
                          <a:spcPts val="0"/>
                        </a:spcAft>
                      </a:pP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洪維亮</a:t>
                      </a:r>
                      <a:endParaRPr 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6040" marR="6604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600" kern="100" dirty="0">
                          <a:effectLst/>
                          <a:latin typeface="標楷體" panose="03000509000000000000" pitchFamily="65" charset="-120"/>
                          <a:ea typeface="標楷體" panose="03000509000000000000" pitchFamily="65" charset="-120"/>
                        </a:rPr>
                        <a:t>資處科</a:t>
                      </a:r>
                      <a:endParaRPr 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313082"/>
                  </a:ext>
                </a:extLst>
              </a:tr>
              <a:tr h="684364">
                <a:tc>
                  <a:txBody>
                    <a:bodyPr/>
                    <a:lstStyle/>
                    <a:p>
                      <a:pPr algn="ctr">
                        <a:spcAft>
                          <a:spcPts val="0"/>
                        </a:spcAft>
                      </a:pP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吳泓杙</a:t>
                      </a:r>
                      <a:endParaRPr 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6040" marR="6604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600" kern="100" dirty="0">
                          <a:effectLst/>
                          <a:latin typeface="標楷體" panose="03000509000000000000" pitchFamily="65" charset="-120"/>
                          <a:ea typeface="標楷體" panose="03000509000000000000" pitchFamily="65" charset="-120"/>
                        </a:rPr>
                        <a:t>室設科</a:t>
                      </a:r>
                      <a:endParaRPr 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8718114"/>
                  </a:ext>
                </a:extLst>
              </a:tr>
            </a:tbl>
          </a:graphicData>
        </a:graphic>
      </p:graphicFrame>
      <p:sp>
        <p:nvSpPr>
          <p:cNvPr id="6" name="矩形 5">
            <a:extLst>
              <a:ext uri="{FF2B5EF4-FFF2-40B4-BE49-F238E27FC236}">
                <a16:creationId xmlns:a16="http://schemas.microsoft.com/office/drawing/2014/main" id="{3CC10FAD-C106-4CEB-873A-14838F75331B}"/>
              </a:ext>
            </a:extLst>
          </p:cNvPr>
          <p:cNvSpPr/>
          <p:nvPr/>
        </p:nvSpPr>
        <p:spPr>
          <a:xfrm>
            <a:off x="304800" y="962014"/>
            <a:ext cx="10543309" cy="830997"/>
          </a:xfrm>
          <a:prstGeom prst="rect">
            <a:avLst/>
          </a:prstGeom>
        </p:spPr>
        <p:txBody>
          <a:bodyPr wrap="square">
            <a:spAutoFit/>
          </a:bodyPr>
          <a:lstStyle/>
          <a:p>
            <a:pPr marL="342900" indent="-342900">
              <a:spcAft>
                <a:spcPts val="600"/>
              </a:spcAft>
              <a:buFont typeface="Wingdings" panose="05000000000000000000" pitchFamily="2" charset="2"/>
              <a:buChar char="u"/>
            </a:pPr>
            <a:r>
              <a:rPr lang="zh-TW" altLang="zh-TW" sz="2400" b="1" kern="100" dirty="0">
                <a:latin typeface="Times New Roman" panose="02020603050405020304" pitchFamily="18" charset="0"/>
                <a:ea typeface="標楷體" panose="03000509000000000000" pitchFamily="65" charset="-120"/>
                <a:cs typeface="Arial" panose="020B0604020202020204" pitchFamily="34" charset="0"/>
              </a:rPr>
              <a:t>教育部青年教育與就業儲蓄帳戶方案「青年就業領航計畫」及「青年體驗學習計畫」，</a:t>
            </a:r>
            <a:r>
              <a:rPr lang="en-US" altLang="zh-TW" sz="2400" b="1" kern="100" dirty="0">
                <a:latin typeface="Times New Roman" panose="02020603050405020304" pitchFamily="18" charset="0"/>
                <a:ea typeface="標楷體" panose="03000509000000000000" pitchFamily="65" charset="-120"/>
                <a:cs typeface="Arial" panose="020B0604020202020204" pitchFamily="34" charset="0"/>
              </a:rPr>
              <a:t>115</a:t>
            </a:r>
            <a:r>
              <a:rPr lang="zh-TW" altLang="zh-TW" sz="2400" b="1" kern="100" dirty="0">
                <a:latin typeface="Times New Roman" panose="02020603050405020304" pitchFamily="18" charset="0"/>
                <a:ea typeface="標楷體" panose="03000509000000000000" pitchFamily="65" charset="-120"/>
                <a:cs typeface="Arial" panose="020B0604020202020204" pitchFamily="34" charset="0"/>
              </a:rPr>
              <a:t>年將整併兩個計畫，並更名為</a:t>
            </a:r>
            <a:r>
              <a:rPr lang="zh-TW" altLang="zh-TW" sz="2400" b="1" kern="100" dirty="0">
                <a:solidFill>
                  <a:srgbClr val="FF0000"/>
                </a:solidFill>
                <a:latin typeface="Times New Roman" panose="02020603050405020304" pitchFamily="18" charset="0"/>
                <a:ea typeface="標楷體" panose="03000509000000000000" pitchFamily="65" charset="-120"/>
                <a:cs typeface="Arial" panose="020B0604020202020204" pitchFamily="34" charset="0"/>
              </a:rPr>
              <a:t>「青年生涯領航計畫」</a:t>
            </a:r>
            <a:r>
              <a:rPr lang="zh-TW" altLang="zh-TW" sz="2400" b="1" kern="100" dirty="0">
                <a:latin typeface="Times New Roman" panose="02020603050405020304" pitchFamily="18" charset="0"/>
                <a:ea typeface="標楷體" panose="03000509000000000000" pitchFamily="65" charset="-120"/>
                <a:cs typeface="Arial" panose="020B0604020202020204" pitchFamily="34" charset="0"/>
              </a:rPr>
              <a:t>。</a:t>
            </a:r>
            <a:endParaRPr lang="zh-TW" altLang="zh-TW" sz="2400" kern="1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1674530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a:xfrm>
            <a:off x="315996" y="13369"/>
            <a:ext cx="9411328" cy="826256"/>
          </a:xfrm>
        </p:spPr>
        <p:txBody>
          <a:bodyPr/>
          <a:lstStyle/>
          <a:p>
            <a:r>
              <a:rPr lang="zh-TW" altLang="en-US" dirty="0"/>
              <a:t>各班證照達人調查</a:t>
            </a:r>
            <a:r>
              <a:rPr lang="en-US" altLang="zh-TW" dirty="0"/>
              <a:t>-</a:t>
            </a:r>
            <a:r>
              <a:rPr lang="zh-TW" altLang="en-US" dirty="0"/>
              <a:t>各科證照排名第一名單</a:t>
            </a:r>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fld id="{375CE6C3-1D6C-4ED7-AB26-3FE69FC665DE}" type="slidenum">
              <a:rPr lang="zh-TW" altLang="en-US" smtClean="0"/>
              <a:t>62</a:t>
            </a:fld>
            <a:endParaRPr lang="zh-TW" altLang="en-US"/>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表格 5"/>
          <p:cNvGraphicFramePr>
            <a:graphicFrameLocks noGrp="1"/>
          </p:cNvGraphicFramePr>
          <p:nvPr>
            <p:extLst/>
          </p:nvPr>
        </p:nvGraphicFramePr>
        <p:xfrm>
          <a:off x="0" y="1148366"/>
          <a:ext cx="12081642" cy="5207984"/>
        </p:xfrm>
        <a:graphic>
          <a:graphicData uri="http://schemas.openxmlformats.org/drawingml/2006/table">
            <a:tbl>
              <a:tblPr firstRow="1" firstCol="1" bandRow="1"/>
              <a:tblGrid>
                <a:gridCol w="2012979">
                  <a:extLst>
                    <a:ext uri="{9D8B030D-6E8A-4147-A177-3AD203B41FA5}">
                      <a16:colId xmlns:a16="http://schemas.microsoft.com/office/drawing/2014/main" val="485940741"/>
                    </a:ext>
                  </a:extLst>
                </a:gridCol>
                <a:gridCol w="2014235">
                  <a:extLst>
                    <a:ext uri="{9D8B030D-6E8A-4147-A177-3AD203B41FA5}">
                      <a16:colId xmlns:a16="http://schemas.microsoft.com/office/drawing/2014/main" val="3172823631"/>
                    </a:ext>
                  </a:extLst>
                </a:gridCol>
                <a:gridCol w="2012979">
                  <a:extLst>
                    <a:ext uri="{9D8B030D-6E8A-4147-A177-3AD203B41FA5}">
                      <a16:colId xmlns:a16="http://schemas.microsoft.com/office/drawing/2014/main" val="2785151384"/>
                    </a:ext>
                  </a:extLst>
                </a:gridCol>
                <a:gridCol w="2014235">
                  <a:extLst>
                    <a:ext uri="{9D8B030D-6E8A-4147-A177-3AD203B41FA5}">
                      <a16:colId xmlns:a16="http://schemas.microsoft.com/office/drawing/2014/main" val="2033366482"/>
                    </a:ext>
                  </a:extLst>
                </a:gridCol>
                <a:gridCol w="1972441">
                  <a:extLst>
                    <a:ext uri="{9D8B030D-6E8A-4147-A177-3AD203B41FA5}">
                      <a16:colId xmlns:a16="http://schemas.microsoft.com/office/drawing/2014/main" val="2709533269"/>
                    </a:ext>
                  </a:extLst>
                </a:gridCol>
                <a:gridCol w="2054773">
                  <a:extLst>
                    <a:ext uri="{9D8B030D-6E8A-4147-A177-3AD203B41FA5}">
                      <a16:colId xmlns:a16="http://schemas.microsoft.com/office/drawing/2014/main" val="3882249782"/>
                    </a:ext>
                  </a:extLst>
                </a:gridCol>
              </a:tblGrid>
              <a:tr h="967997">
                <a:tc>
                  <a:txBody>
                    <a:bodyPr/>
                    <a:lstStyle/>
                    <a:p>
                      <a:pPr marL="304800" algn="ctr">
                        <a:spcAft>
                          <a:spcPts val="0"/>
                        </a:spcAft>
                      </a:pPr>
                      <a:r>
                        <a:rPr lang="zh-TW" sz="3500" kern="100" dirty="0">
                          <a:effectLst/>
                          <a:latin typeface="Arial" panose="020B0604020202020204" pitchFamily="34" charset="0"/>
                          <a:ea typeface="標楷體" panose="03000509000000000000" pitchFamily="65" charset="-120"/>
                          <a:cs typeface="Arial" panose="020B0604020202020204" pitchFamily="34" charset="0"/>
                        </a:rPr>
                        <a:t>科別</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zh-TW" sz="3500" kern="100" dirty="0">
                          <a:effectLst/>
                          <a:latin typeface="Arial" panose="020B0604020202020204" pitchFamily="34" charset="0"/>
                          <a:ea typeface="標楷體" panose="03000509000000000000" pitchFamily="65" charset="-120"/>
                          <a:cs typeface="Arial" panose="020B0604020202020204" pitchFamily="34" charset="0"/>
                        </a:rPr>
                        <a:t>班級</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zh-TW" sz="3500" kern="100" dirty="0">
                          <a:effectLst/>
                          <a:latin typeface="Arial" panose="020B0604020202020204" pitchFamily="34" charset="0"/>
                          <a:ea typeface="標楷體" panose="03000509000000000000" pitchFamily="65" charset="-120"/>
                          <a:cs typeface="Arial" panose="020B0604020202020204" pitchFamily="34" charset="0"/>
                        </a:rPr>
                        <a:t>姓名</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zh-TW" sz="3500" kern="100" dirty="0">
                          <a:effectLst/>
                          <a:latin typeface="Arial" panose="020B0604020202020204" pitchFamily="34" charset="0"/>
                          <a:ea typeface="標楷體" panose="03000509000000000000" pitchFamily="65" charset="-120"/>
                          <a:cs typeface="Arial" panose="020B0604020202020204" pitchFamily="34" charset="0"/>
                        </a:rPr>
                        <a:t>科別</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zh-TW" sz="3500" kern="100">
                          <a:effectLst/>
                          <a:latin typeface="Arial" panose="020B0604020202020204" pitchFamily="34" charset="0"/>
                          <a:ea typeface="標楷體" panose="03000509000000000000" pitchFamily="65" charset="-120"/>
                          <a:cs typeface="Arial" panose="020B0604020202020204" pitchFamily="34" charset="0"/>
                        </a:rPr>
                        <a:t>班級</a:t>
                      </a:r>
                      <a:endParaRPr lang="zh-TW" sz="3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zh-TW" sz="3500" kern="100">
                          <a:effectLst/>
                          <a:latin typeface="Arial" panose="020B0604020202020204" pitchFamily="34" charset="0"/>
                          <a:ea typeface="標楷體" panose="03000509000000000000" pitchFamily="65" charset="-120"/>
                          <a:cs typeface="Arial" panose="020B0604020202020204" pitchFamily="34" charset="0"/>
                        </a:rPr>
                        <a:t>姓名</a:t>
                      </a:r>
                      <a:endParaRPr lang="zh-TW" sz="3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153509"/>
                  </a:ext>
                </a:extLst>
              </a:tr>
              <a:tr h="1413329">
                <a:tc>
                  <a:txBody>
                    <a:bodyPr/>
                    <a:lstStyle/>
                    <a:p>
                      <a:pPr marL="304800" algn="ctr">
                        <a:spcAft>
                          <a:spcPts val="0"/>
                        </a:spcAft>
                      </a:pPr>
                      <a:r>
                        <a:rPr lang="zh-TW" sz="3500" kern="100" dirty="0">
                          <a:effectLst/>
                          <a:latin typeface="Times New Roman" panose="02020603050405020304" pitchFamily="18" charset="0"/>
                          <a:ea typeface="標楷體" panose="03000509000000000000" pitchFamily="65" charset="-120"/>
                          <a:cs typeface="Times New Roman" panose="02020603050405020304" pitchFamily="18" charset="0"/>
                        </a:rPr>
                        <a:t>商經科</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04800" algn="ctr">
                        <a:spcAft>
                          <a:spcPts val="0"/>
                        </a:spcAft>
                      </a:pPr>
                      <a:r>
                        <a:rPr lang="zh-TW" sz="3500" kern="100" dirty="0">
                          <a:effectLst/>
                          <a:latin typeface="Times New Roman" panose="02020603050405020304" pitchFamily="18" charset="0"/>
                          <a:ea typeface="標楷體" panose="03000509000000000000" pitchFamily="65" charset="-120"/>
                          <a:cs typeface="Times New Roman" panose="02020603050405020304" pitchFamily="18" charset="0"/>
                        </a:rPr>
                        <a:t>商</a:t>
                      </a:r>
                      <a:r>
                        <a:rPr lang="en-US" sz="35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en-US" altLang="zh-TW" sz="3500" kern="100" dirty="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04800" algn="ctr">
                        <a:spcAft>
                          <a:spcPts val="0"/>
                        </a:spcAft>
                      </a:pPr>
                      <a:r>
                        <a:rPr lang="zh-TW" altLang="zh-TW" sz="3600" dirty="0">
                          <a:effectLst/>
                          <a:ea typeface="標楷體" panose="03000509000000000000" pitchFamily="65" charset="-120"/>
                          <a:cs typeface="Arial" panose="020B0604020202020204" pitchFamily="34" charset="0"/>
                        </a:rPr>
                        <a:t>黃鈺雯</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04800" algn="ctr">
                        <a:spcAft>
                          <a:spcPts val="0"/>
                        </a:spcAft>
                      </a:pPr>
                      <a:r>
                        <a:rPr lang="zh-TW" sz="3500" kern="100" dirty="0">
                          <a:effectLst/>
                          <a:latin typeface="Times New Roman" panose="02020603050405020304" pitchFamily="18" charset="0"/>
                          <a:ea typeface="標楷體" panose="03000509000000000000" pitchFamily="65" charset="-120"/>
                          <a:cs typeface="Times New Roman" panose="02020603050405020304" pitchFamily="18" charset="0"/>
                        </a:rPr>
                        <a:t>會事科</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04800" algn="ctr">
                        <a:spcAft>
                          <a:spcPts val="0"/>
                        </a:spcAft>
                      </a:pPr>
                      <a:r>
                        <a:rPr lang="zh-TW" sz="3500" kern="100" dirty="0">
                          <a:effectLst/>
                          <a:latin typeface="Times New Roman" panose="02020603050405020304" pitchFamily="18" charset="0"/>
                          <a:ea typeface="標楷體" panose="03000509000000000000" pitchFamily="65" charset="-120"/>
                          <a:cs typeface="Times New Roman" panose="02020603050405020304" pitchFamily="18" charset="0"/>
                        </a:rPr>
                        <a:t>會</a:t>
                      </a:r>
                      <a:r>
                        <a:rPr lang="en-US" sz="35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en-US" altLang="zh-TW" sz="3500" kern="10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04800" algn="ctr">
                        <a:spcAft>
                          <a:spcPts val="0"/>
                        </a:spcAft>
                      </a:pPr>
                      <a:r>
                        <a:rPr lang="zh-TW" altLang="zh-TW" sz="3600" dirty="0">
                          <a:effectLst/>
                          <a:ea typeface="標楷體" panose="03000509000000000000" pitchFamily="65" charset="-120"/>
                          <a:cs typeface="Arial" panose="020B0604020202020204" pitchFamily="34" charset="0"/>
                        </a:rPr>
                        <a:t>吳宜欣</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803462076"/>
                  </a:ext>
                </a:extLst>
              </a:tr>
              <a:tr h="1413329">
                <a:tc>
                  <a:txBody>
                    <a:bodyPr/>
                    <a:lstStyle/>
                    <a:p>
                      <a:pPr marL="304800" algn="ctr">
                        <a:spcAft>
                          <a:spcPts val="0"/>
                        </a:spcAft>
                      </a:pPr>
                      <a:r>
                        <a:rPr lang="zh-TW" sz="3500" kern="100">
                          <a:effectLst/>
                          <a:latin typeface="Times New Roman" panose="02020603050405020304" pitchFamily="18" charset="0"/>
                          <a:ea typeface="標楷體" panose="03000509000000000000" pitchFamily="65" charset="-120"/>
                          <a:cs typeface="Times New Roman" panose="02020603050405020304" pitchFamily="18" charset="0"/>
                        </a:rPr>
                        <a:t>國貿科</a:t>
                      </a:r>
                      <a:endParaRPr lang="zh-TW" sz="3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zh-TW" sz="3500" kern="100" dirty="0">
                          <a:effectLst/>
                          <a:latin typeface="Times New Roman" panose="02020603050405020304" pitchFamily="18" charset="0"/>
                          <a:ea typeface="標楷體" panose="03000509000000000000" pitchFamily="65" charset="-120"/>
                          <a:cs typeface="Times New Roman" panose="02020603050405020304" pitchFamily="18" charset="0"/>
                        </a:rPr>
                        <a:t>國</a:t>
                      </a:r>
                      <a:r>
                        <a:rPr lang="en-US" sz="3500" kern="100" dirty="0">
                          <a:effectLst/>
                          <a:latin typeface="Times New Roman" panose="02020603050405020304" pitchFamily="18" charset="0"/>
                          <a:ea typeface="標楷體" panose="03000509000000000000" pitchFamily="65" charset="-120"/>
                          <a:cs typeface="Times New Roman" panose="02020603050405020304" pitchFamily="18" charset="0"/>
                        </a:rPr>
                        <a:t>3-1</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zh-TW" altLang="zh-TW" sz="3600" dirty="0">
                          <a:effectLst/>
                          <a:ea typeface="標楷體" panose="03000509000000000000" pitchFamily="65" charset="-120"/>
                          <a:cs typeface="Times New Roman" panose="02020603050405020304" pitchFamily="18" charset="0"/>
                        </a:rPr>
                        <a:t>游敦麟</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04800" algn="ctr">
                        <a:spcAft>
                          <a:spcPts val="0"/>
                        </a:spcAft>
                      </a:pPr>
                      <a:r>
                        <a:rPr lang="zh-TW" sz="3500" kern="100" dirty="0">
                          <a:effectLst/>
                          <a:latin typeface="Times New Roman" panose="02020603050405020304" pitchFamily="18" charset="0"/>
                          <a:ea typeface="標楷體" panose="03000509000000000000" pitchFamily="65" charset="-120"/>
                          <a:cs typeface="Times New Roman" panose="02020603050405020304" pitchFamily="18" charset="0"/>
                        </a:rPr>
                        <a:t>資處科</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304800" algn="ctr">
                        <a:spcAft>
                          <a:spcPts val="0"/>
                        </a:spcAft>
                      </a:pPr>
                      <a:r>
                        <a:rPr lang="en-US" sz="3500" kern="100" dirty="0">
                          <a:effectLst/>
                          <a:latin typeface="標楷體" panose="03000509000000000000" pitchFamily="65" charset="-120"/>
                          <a:ea typeface="新細明體" panose="02020500000000000000" pitchFamily="18" charset="-120"/>
                          <a:cs typeface="Times New Roman" panose="02020603050405020304" pitchFamily="18" charset="0"/>
                        </a:rPr>
                        <a:t> </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04800" algn="ctr">
                        <a:spcAft>
                          <a:spcPts val="0"/>
                        </a:spcAft>
                      </a:pPr>
                      <a:r>
                        <a:rPr lang="zh-TW" sz="3500" kern="100" dirty="0">
                          <a:effectLst/>
                          <a:latin typeface="Times New Roman" panose="02020603050405020304" pitchFamily="18" charset="0"/>
                          <a:ea typeface="標楷體" panose="03000509000000000000" pitchFamily="65" charset="-120"/>
                          <a:cs typeface="Times New Roman" panose="02020603050405020304" pitchFamily="18" charset="0"/>
                        </a:rPr>
                        <a:t>資</a:t>
                      </a:r>
                      <a:r>
                        <a:rPr lang="en-US" sz="3500" kern="100" dirty="0">
                          <a:effectLst/>
                          <a:latin typeface="Times New Roman" panose="02020603050405020304" pitchFamily="18" charset="0"/>
                          <a:ea typeface="標楷體" panose="03000509000000000000" pitchFamily="65" charset="-120"/>
                          <a:cs typeface="Times New Roman" panose="02020603050405020304" pitchFamily="18" charset="0"/>
                        </a:rPr>
                        <a:t>3-1</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304800" algn="ctr">
                        <a:spcAft>
                          <a:spcPts val="0"/>
                        </a:spcAft>
                      </a:pPr>
                      <a:r>
                        <a:rPr lang="en-US" sz="3500" kern="100" dirty="0">
                          <a:effectLst/>
                          <a:latin typeface="標楷體" panose="03000509000000000000" pitchFamily="65" charset="-120"/>
                          <a:ea typeface="新細明體" panose="02020500000000000000" pitchFamily="18" charset="-120"/>
                          <a:cs typeface="Times New Roman" panose="02020603050405020304" pitchFamily="18" charset="0"/>
                        </a:rPr>
                        <a:t> </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zh-TW" sz="3600" kern="100" dirty="0">
                          <a:effectLst/>
                          <a:latin typeface="Times New Roman" panose="02020603050405020304" pitchFamily="18" charset="0"/>
                          <a:ea typeface="標楷體" panose="03000509000000000000" pitchFamily="65" charset="-120"/>
                          <a:cs typeface="Times New Roman" panose="02020603050405020304" pitchFamily="18" charset="0"/>
                        </a:rPr>
                        <a:t>林采璇</a:t>
                      </a:r>
                      <a:endParaRPr lang="zh-TW" sz="3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9711213"/>
                  </a:ext>
                </a:extLst>
              </a:tr>
              <a:tr h="1413329">
                <a:tc>
                  <a:txBody>
                    <a:bodyPr/>
                    <a:lstStyle/>
                    <a:p>
                      <a:pPr marL="304800" algn="ctr">
                        <a:spcAft>
                          <a:spcPts val="0"/>
                        </a:spcAft>
                      </a:pPr>
                      <a:r>
                        <a:rPr lang="zh-TW" sz="3500" kern="100">
                          <a:effectLst/>
                          <a:latin typeface="Times New Roman" panose="02020603050405020304" pitchFamily="18" charset="0"/>
                          <a:ea typeface="標楷體" panose="03000509000000000000" pitchFamily="65" charset="-120"/>
                          <a:cs typeface="Times New Roman" panose="02020603050405020304" pitchFamily="18" charset="0"/>
                        </a:rPr>
                        <a:t>觀光科</a:t>
                      </a:r>
                      <a:endParaRPr lang="zh-TW" sz="3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04800" algn="ctr">
                        <a:spcAft>
                          <a:spcPts val="0"/>
                        </a:spcAft>
                      </a:pPr>
                      <a:r>
                        <a:rPr lang="zh-TW" sz="3500" kern="100">
                          <a:effectLst/>
                          <a:latin typeface="Times New Roman" panose="02020603050405020304" pitchFamily="18" charset="0"/>
                          <a:ea typeface="標楷體" panose="03000509000000000000" pitchFamily="65" charset="-120"/>
                          <a:cs typeface="Times New Roman" panose="02020603050405020304" pitchFamily="18" charset="0"/>
                        </a:rPr>
                        <a:t>觀三</a:t>
                      </a:r>
                      <a:r>
                        <a:rPr lang="en-US" sz="3500" kern="10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3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04800" algn="ctr">
                        <a:spcAft>
                          <a:spcPts val="0"/>
                        </a:spcAft>
                      </a:pPr>
                      <a:r>
                        <a:rPr lang="zh-TW" altLang="zh-TW" sz="3600" dirty="0">
                          <a:effectLst/>
                          <a:ea typeface="標楷體" panose="03000509000000000000" pitchFamily="65" charset="-120"/>
                          <a:cs typeface="Times New Roman" panose="02020603050405020304" pitchFamily="18" charset="0"/>
                        </a:rPr>
                        <a:t>吳之綺</a:t>
                      </a: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pPr marL="304800" algn="ctr">
                        <a:spcAft>
                          <a:spcPts val="0"/>
                        </a:spcAft>
                      </a:pP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304800" algn="ctr">
                        <a:spcAft>
                          <a:spcPts val="0"/>
                        </a:spcAft>
                      </a:pPr>
                      <a:endParaRPr lang="zh-TW" sz="3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zh-TW" sz="3600" kern="100" dirty="0">
                          <a:effectLst/>
                          <a:latin typeface="Times New Roman" panose="02020603050405020304" pitchFamily="18" charset="0"/>
                          <a:ea typeface="標楷體" panose="03000509000000000000" pitchFamily="65" charset="-120"/>
                          <a:cs typeface="Times New Roman" panose="02020603050405020304" pitchFamily="18" charset="0"/>
                        </a:rPr>
                        <a:t>唐子翔</a:t>
                      </a:r>
                      <a:endParaRPr lang="zh-TW" sz="3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4858198"/>
                  </a:ext>
                </a:extLst>
              </a:tr>
            </a:tbl>
          </a:graphicData>
        </a:graphic>
      </p:graphicFrame>
    </p:spTree>
    <p:extLst>
      <p:ext uri="{BB962C8B-B14F-4D97-AF65-F5344CB8AC3E}">
        <p14:creationId xmlns:p14="http://schemas.microsoft.com/office/powerpoint/2010/main" val="32431847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p:txBody>
          <a:bodyPr/>
          <a:lstStyle/>
          <a:p>
            <a:r>
              <a:rPr lang="zh-TW" altLang="en-US" dirty="0"/>
              <a:t>各班證照達人調查</a:t>
            </a:r>
            <a:r>
              <a:rPr lang="en-US" altLang="zh-TW" dirty="0"/>
              <a:t>-</a:t>
            </a:r>
            <a:r>
              <a:rPr lang="zh-TW" altLang="en-US" dirty="0"/>
              <a:t>各班排名第一名單</a:t>
            </a:r>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fld id="{375CE6C3-1D6C-4ED7-AB26-3FE69FC665DE}" type="slidenum">
              <a:rPr lang="zh-TW" altLang="en-US" smtClean="0"/>
              <a:t>63</a:t>
            </a:fld>
            <a:endParaRPr lang="zh-TW" altLang="en-US"/>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表格 3"/>
          <p:cNvGraphicFramePr>
            <a:graphicFrameLocks noGrp="1"/>
          </p:cNvGraphicFramePr>
          <p:nvPr>
            <p:extLst/>
          </p:nvPr>
        </p:nvGraphicFramePr>
        <p:xfrm>
          <a:off x="1261241" y="839625"/>
          <a:ext cx="8339958" cy="5533704"/>
        </p:xfrm>
        <a:graphic>
          <a:graphicData uri="http://schemas.openxmlformats.org/drawingml/2006/table">
            <a:tbl>
              <a:tblPr firstRow="1" firstCol="1" bandRow="1"/>
              <a:tblGrid>
                <a:gridCol w="1389993">
                  <a:extLst>
                    <a:ext uri="{9D8B030D-6E8A-4147-A177-3AD203B41FA5}">
                      <a16:colId xmlns:a16="http://schemas.microsoft.com/office/drawing/2014/main" val="382425296"/>
                    </a:ext>
                  </a:extLst>
                </a:gridCol>
                <a:gridCol w="1389993">
                  <a:extLst>
                    <a:ext uri="{9D8B030D-6E8A-4147-A177-3AD203B41FA5}">
                      <a16:colId xmlns:a16="http://schemas.microsoft.com/office/drawing/2014/main" val="1332233322"/>
                    </a:ext>
                  </a:extLst>
                </a:gridCol>
                <a:gridCol w="1389993">
                  <a:extLst>
                    <a:ext uri="{9D8B030D-6E8A-4147-A177-3AD203B41FA5}">
                      <a16:colId xmlns:a16="http://schemas.microsoft.com/office/drawing/2014/main" val="3304023877"/>
                    </a:ext>
                  </a:extLst>
                </a:gridCol>
                <a:gridCol w="1389993">
                  <a:extLst>
                    <a:ext uri="{9D8B030D-6E8A-4147-A177-3AD203B41FA5}">
                      <a16:colId xmlns:a16="http://schemas.microsoft.com/office/drawing/2014/main" val="3922969403"/>
                    </a:ext>
                  </a:extLst>
                </a:gridCol>
                <a:gridCol w="1389993">
                  <a:extLst>
                    <a:ext uri="{9D8B030D-6E8A-4147-A177-3AD203B41FA5}">
                      <a16:colId xmlns:a16="http://schemas.microsoft.com/office/drawing/2014/main" val="1664528856"/>
                    </a:ext>
                  </a:extLst>
                </a:gridCol>
                <a:gridCol w="1389993">
                  <a:extLst>
                    <a:ext uri="{9D8B030D-6E8A-4147-A177-3AD203B41FA5}">
                      <a16:colId xmlns:a16="http://schemas.microsoft.com/office/drawing/2014/main" val="405004219"/>
                    </a:ext>
                  </a:extLst>
                </a:gridCol>
              </a:tblGrid>
              <a:tr h="307428">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姓名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姓名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姓名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261124"/>
                  </a:ext>
                </a:extLst>
              </a:tr>
              <a:tr h="307428">
                <a:tc rowSpan="2">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Arial" panose="020B0604020202020204" pitchFamily="34" charset="0"/>
                        </a:rPr>
                        <a:t>室三</a:t>
                      </a:r>
                      <a:r>
                        <a:rPr lang="en-US" sz="2000" kern="100" dirty="0">
                          <a:effectLst/>
                          <a:latin typeface="Times New Roman" panose="02020603050405020304" pitchFamily="18" charset="0"/>
                          <a:ea typeface="標楷體" panose="03000509000000000000" pitchFamily="65" charset="-120"/>
                          <a:cs typeface="Arial" panose="020B0604020202020204" pitchFamily="34" charset="0"/>
                        </a:rPr>
                        <a:t>1</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en-US" sz="2000" kern="100" dirty="0">
                          <a:effectLst/>
                          <a:latin typeface="標楷體" panose="03000509000000000000" pitchFamily="65" charset="-120"/>
                          <a:ea typeface="標楷體" panose="03000509000000000000" pitchFamily="65" charset="-120"/>
                          <a:cs typeface="Arial" panose="020B0604020202020204" pitchFamily="34" charset="0"/>
                        </a:rPr>
                        <a:t> </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Arial" panose="020B0604020202020204" pitchFamily="34" charset="0"/>
                        </a:rPr>
                        <a:t>邱星毓</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Arial" panose="020B0604020202020204" pitchFamily="34" charset="0"/>
                        </a:rPr>
                        <a:t>電三</a:t>
                      </a:r>
                      <a:r>
                        <a:rPr lang="en-US" sz="2000" kern="100" dirty="0">
                          <a:effectLst/>
                          <a:latin typeface="Times New Roman" panose="02020603050405020304" pitchFamily="18" charset="0"/>
                          <a:ea typeface="標楷體" panose="03000509000000000000" pitchFamily="65" charset="-120"/>
                          <a:cs typeface="Arial" panose="020B0604020202020204" pitchFamily="34" charset="0"/>
                        </a:rPr>
                        <a:t>1</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en-US" sz="2000" kern="100" dirty="0">
                          <a:effectLst/>
                          <a:latin typeface="標楷體" panose="03000509000000000000" pitchFamily="65" charset="-120"/>
                          <a:ea typeface="標楷體" panose="03000509000000000000" pitchFamily="65" charset="-120"/>
                          <a:cs typeface="Arial" panose="020B0604020202020204" pitchFamily="34" charset="0"/>
                        </a:rPr>
                        <a:t> </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洪嘉利</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Arial" panose="020B0604020202020204" pitchFamily="34" charset="0"/>
                        </a:rPr>
                        <a:t>機三</a:t>
                      </a:r>
                      <a:r>
                        <a:rPr lang="en-US" sz="2000" kern="100">
                          <a:effectLst/>
                          <a:latin typeface="Times New Roman" panose="02020603050405020304" pitchFamily="18" charset="0"/>
                          <a:ea typeface="標楷體" panose="03000509000000000000" pitchFamily="65" charset="-120"/>
                          <a:cs typeface="Arial" panose="020B0604020202020204" pitchFamily="34" charset="0"/>
                        </a:rPr>
                        <a:t>2</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en-US" sz="2000" kern="100">
                          <a:effectLst/>
                          <a:latin typeface="標楷體" panose="03000509000000000000" pitchFamily="65" charset="-120"/>
                          <a:ea typeface="標楷體" panose="03000509000000000000" pitchFamily="65" charset="-120"/>
                          <a:cs typeface="Arial" panose="020B0604020202020204" pitchFamily="34" charset="0"/>
                        </a:rPr>
                        <a:t> </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王靖瑋</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967729"/>
                  </a:ext>
                </a:extLst>
              </a:tr>
              <a:tr h="307428">
                <a:tc vMerge="1">
                  <a:txBody>
                    <a:bodyPr/>
                    <a:lstStyle/>
                    <a:p>
                      <a:endParaRPr lang="zh-TW" altLang="en-US"/>
                    </a:p>
                  </a:txBody>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Arial" panose="020B0604020202020204" pitchFamily="34" charset="0"/>
                        </a:rPr>
                        <a:t>黃歆如</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高品安</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張泓群</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909238"/>
                  </a:ext>
                </a:extLst>
              </a:tr>
              <a:tr h="307428">
                <a:tc rowSpan="4">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Arial" panose="020B0604020202020204" pitchFamily="34" charset="0"/>
                        </a:rPr>
                        <a:t>家三</a:t>
                      </a:r>
                      <a:r>
                        <a:rPr lang="en-US" sz="2000" kern="100">
                          <a:effectLst/>
                          <a:latin typeface="Times New Roman" panose="02020603050405020304" pitchFamily="18" charset="0"/>
                          <a:ea typeface="標楷體" panose="03000509000000000000" pitchFamily="65" charset="-120"/>
                          <a:cs typeface="Arial" panose="020B0604020202020204" pitchFamily="34" charset="0"/>
                        </a:rPr>
                        <a:t>1</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en-US" sz="2000" kern="100">
                          <a:effectLst/>
                          <a:latin typeface="標楷體" panose="03000509000000000000" pitchFamily="65" charset="-120"/>
                          <a:ea typeface="標楷體" panose="03000509000000000000" pitchFamily="65" charset="-120"/>
                          <a:cs typeface="Arial" panose="020B0604020202020204" pitchFamily="34" charset="0"/>
                        </a:rPr>
                        <a:t> </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李珮玲</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陳泳睿</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張恩睿</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848454"/>
                  </a:ext>
                </a:extLst>
              </a:tr>
              <a:tr h="307428">
                <a:tc vMerge="1">
                  <a:txBody>
                    <a:bodyPr/>
                    <a:lstStyle/>
                    <a:p>
                      <a:endParaRPr lang="zh-TW" altLang="en-US"/>
                    </a:p>
                  </a:txBody>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Courier New" panose="02070309020205020404" pitchFamily="49" charset="0"/>
                        </a:rPr>
                        <a:t>洪全一</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zh-TW" altLang="en-US"/>
                    </a:p>
                  </a:txBody>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Courier New" panose="02070309020205020404" pitchFamily="49" charset="0"/>
                        </a:rPr>
                        <a:t>陳冠淵</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連勝閎</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77272"/>
                  </a:ext>
                </a:extLst>
              </a:tr>
              <a:tr h="307428">
                <a:tc vMerge="1">
                  <a:txBody>
                    <a:bodyPr/>
                    <a:lstStyle/>
                    <a:p>
                      <a:endParaRPr lang="zh-TW" altLang="en-US"/>
                    </a:p>
                  </a:txBody>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Courier New" panose="02070309020205020404" pitchFamily="49" charset="0"/>
                        </a:rPr>
                        <a:t>莊家蓁</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鄭達駿</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陳柏勳</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882751"/>
                  </a:ext>
                </a:extLst>
              </a:tr>
              <a:tr h="307428">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鍾品莘</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8">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Arial" panose="020B0604020202020204" pitchFamily="34" charset="0"/>
                        </a:rPr>
                        <a:t>電三</a:t>
                      </a:r>
                      <a:r>
                        <a:rPr lang="en-US" sz="2000" kern="100" dirty="0">
                          <a:effectLst/>
                          <a:latin typeface="Times New Roman" panose="02020603050405020304" pitchFamily="18" charset="0"/>
                          <a:ea typeface="標楷體" panose="03000509000000000000" pitchFamily="65" charset="-120"/>
                          <a:cs typeface="Arial" panose="020B0604020202020204" pitchFamily="34" charset="0"/>
                        </a:rPr>
                        <a:t>2</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en-US" sz="2000" kern="100" dirty="0">
                          <a:effectLst/>
                          <a:latin typeface="標楷體" panose="03000509000000000000" pitchFamily="65" charset="-120"/>
                          <a:ea typeface="標楷體" panose="03000509000000000000" pitchFamily="65" charset="-120"/>
                          <a:cs typeface="Arial" panose="020B0604020202020204" pitchFamily="34" charset="0"/>
                        </a:rPr>
                        <a:t> </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何紫綺</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陳鴻榮</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269364"/>
                  </a:ext>
                </a:extLst>
              </a:tr>
              <a:tr h="307428">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Arial" panose="020B0604020202020204" pitchFamily="34" charset="0"/>
                        </a:rPr>
                        <a:t>商三</a:t>
                      </a:r>
                      <a:r>
                        <a:rPr lang="en-US" sz="2000" kern="100">
                          <a:effectLst/>
                          <a:latin typeface="Times New Roman" panose="02020603050405020304" pitchFamily="18" charset="0"/>
                          <a:ea typeface="標楷體" panose="03000509000000000000" pitchFamily="65" charset="-120"/>
                          <a:cs typeface="Arial" panose="020B0604020202020204" pitchFamily="34" charset="0"/>
                        </a:rPr>
                        <a:t>2</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高欣琪</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李伊倧</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蔡睿恩</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700756"/>
                  </a:ext>
                </a:extLst>
              </a:tr>
              <a:tr h="307428">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Arial" panose="020B0604020202020204" pitchFamily="34" charset="0"/>
                        </a:rPr>
                        <a:t>商三</a:t>
                      </a:r>
                      <a:r>
                        <a:rPr lang="en-US" sz="2000" kern="100">
                          <a:effectLst/>
                          <a:latin typeface="Times New Roman" panose="02020603050405020304" pitchFamily="18" charset="0"/>
                          <a:ea typeface="標楷體" panose="03000509000000000000" pitchFamily="65" charset="-120"/>
                          <a:cs typeface="Arial" panose="020B0604020202020204" pitchFamily="34" charset="0"/>
                        </a:rPr>
                        <a:t>3</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zh-TW" sz="2000" kern="100">
                          <a:solidFill>
                            <a:srgbClr val="000000"/>
                          </a:solidFill>
                          <a:effectLst/>
                          <a:latin typeface="Times New Roman" panose="02020603050405020304" pitchFamily="18" charset="0"/>
                          <a:ea typeface="標楷體" panose="03000509000000000000" pitchFamily="65" charset="-120"/>
                          <a:cs typeface="Courier New" panose="02070309020205020404" pitchFamily="49" charset="0"/>
                        </a:rPr>
                        <a:t>王苡倢</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zh-TW" altLang="en-US"/>
                    </a:p>
                  </a:txBody>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Courier New" panose="02070309020205020404" pitchFamily="49" charset="0"/>
                        </a:rPr>
                        <a:t>李泉葳</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顏宇駿</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469687"/>
                  </a:ext>
                </a:extLst>
              </a:tr>
              <a:tr h="307428">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Arial" panose="020B0604020202020204" pitchFamily="34" charset="0"/>
                        </a:rPr>
                        <a:t>商三</a:t>
                      </a:r>
                      <a:r>
                        <a:rPr lang="en-US" sz="2000" kern="100">
                          <a:effectLst/>
                          <a:latin typeface="Times New Roman" panose="02020603050405020304" pitchFamily="18" charset="0"/>
                          <a:ea typeface="標楷體" panose="03000509000000000000" pitchFamily="65" charset="-120"/>
                          <a:cs typeface="Arial" panose="020B0604020202020204" pitchFamily="34" charset="0"/>
                        </a:rPr>
                        <a:t>4</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郭庭彰</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Courier New" panose="02070309020205020404" pitchFamily="49" charset="0"/>
                        </a:rPr>
                        <a:t>陳芸茜</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rowSpan="9">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Arial" panose="020B0604020202020204" pitchFamily="34" charset="0"/>
                        </a:rPr>
                        <a:t>機三</a:t>
                      </a:r>
                      <a:r>
                        <a:rPr lang="en-US" sz="2000" kern="100">
                          <a:effectLst/>
                          <a:latin typeface="Times New Roman" panose="02020603050405020304" pitchFamily="18" charset="0"/>
                          <a:ea typeface="標楷體" panose="03000509000000000000" pitchFamily="65" charset="-120"/>
                          <a:cs typeface="Arial" panose="020B0604020202020204" pitchFamily="34" charset="0"/>
                        </a:rPr>
                        <a:t>3</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en-US" sz="2000" kern="100">
                          <a:effectLst/>
                          <a:latin typeface="標楷體" panose="03000509000000000000" pitchFamily="65" charset="-120"/>
                          <a:ea typeface="標楷體" panose="03000509000000000000" pitchFamily="65" charset="-120"/>
                          <a:cs typeface="Arial" panose="020B0604020202020204" pitchFamily="34" charset="0"/>
                        </a:rPr>
                        <a:t> </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方均豪</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4069205188"/>
                  </a:ext>
                </a:extLst>
              </a:tr>
              <a:tr h="307428">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Arial" panose="020B0604020202020204" pitchFamily="34" charset="0"/>
                        </a:rPr>
                        <a:t>國三</a:t>
                      </a:r>
                      <a:r>
                        <a:rPr lang="en-US" sz="2000" kern="100">
                          <a:effectLst/>
                          <a:latin typeface="Times New Roman" panose="02020603050405020304" pitchFamily="18" charset="0"/>
                          <a:ea typeface="標楷體" panose="03000509000000000000" pitchFamily="65" charset="-120"/>
                          <a:cs typeface="Arial" panose="020B0604020202020204" pitchFamily="34" charset="0"/>
                        </a:rPr>
                        <a:t>2</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陳姿穎</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zh-TW" altLang="en-US"/>
                    </a:p>
                  </a:txBody>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Courier New" panose="02070309020205020404" pitchFamily="49" charset="0"/>
                        </a:rPr>
                        <a:t>陳湘芸</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呂崇溍</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281878006"/>
                  </a:ext>
                </a:extLst>
              </a:tr>
              <a:tr h="307428">
                <a:tc rowSpan="4">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Arial" panose="020B0604020202020204" pitchFamily="34" charset="0"/>
                        </a:rPr>
                        <a:t>會三</a:t>
                      </a:r>
                      <a:r>
                        <a:rPr lang="en-US" sz="2000" kern="100">
                          <a:effectLst/>
                          <a:latin typeface="Times New Roman" panose="02020603050405020304" pitchFamily="18" charset="0"/>
                          <a:ea typeface="標楷體" panose="03000509000000000000" pitchFamily="65" charset="-120"/>
                          <a:cs typeface="Arial" panose="020B0604020202020204" pitchFamily="34" charset="0"/>
                        </a:rPr>
                        <a:t>1</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en-US" sz="2000" kern="100">
                          <a:effectLst/>
                          <a:latin typeface="標楷體" panose="03000509000000000000" pitchFamily="65" charset="-120"/>
                          <a:ea typeface="標楷體" panose="03000509000000000000" pitchFamily="65" charset="-120"/>
                          <a:cs typeface="Arial" panose="020B0604020202020204" pitchFamily="34" charset="0"/>
                        </a:rPr>
                        <a:t> </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范靖媗</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黃述婕</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李秉鴻</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2667360235"/>
                  </a:ext>
                </a:extLst>
              </a:tr>
              <a:tr h="307428">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陳思妤</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Courier New" panose="02070309020205020404" pitchFamily="49" charset="0"/>
                        </a:rPr>
                        <a:t>黃融俊</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莊世勳</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3728144169"/>
                  </a:ext>
                </a:extLst>
              </a:tr>
              <a:tr h="307428">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鄭之綺</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Courier New" panose="02070309020205020404" pitchFamily="49" charset="0"/>
                        </a:rPr>
                        <a:t>蔣睿桓</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許育霖</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4004526056"/>
                  </a:ext>
                </a:extLst>
              </a:tr>
              <a:tr h="307428">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穆湘晴</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Arial" panose="020B0604020202020204" pitchFamily="34" charset="0"/>
                        </a:rPr>
                        <a:t>電三</a:t>
                      </a:r>
                      <a:r>
                        <a:rPr lang="en-US" sz="2000" kern="100">
                          <a:effectLst/>
                          <a:latin typeface="Arial" panose="020B0604020202020204" pitchFamily="34" charset="0"/>
                          <a:ea typeface="標楷體" panose="03000509000000000000" pitchFamily="65" charset="-120"/>
                          <a:cs typeface="Times New Roman" panose="02020603050405020304" pitchFamily="18" charset="0"/>
                        </a:rPr>
                        <a:t>3</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kern="100" dirty="0">
                          <a:effectLst/>
                          <a:latin typeface="Courier New" panose="02070309020205020404" pitchFamily="49" charset="0"/>
                          <a:ea typeface="標楷體" panose="03000509000000000000" pitchFamily="65" charset="-120"/>
                          <a:cs typeface="Courier New" panose="02070309020205020404" pitchFamily="49" charset="0"/>
                        </a:rPr>
                        <a:t>林侑廷</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許家閎</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2471585839"/>
                  </a:ext>
                </a:extLst>
              </a:tr>
              <a:tr h="307428">
                <a:tc rowSpan="3" gridSpan="2">
                  <a:txBody>
                    <a:bodyPr/>
                    <a:lstStyle/>
                    <a:p>
                      <a:pPr algn="ctr">
                        <a:spcAft>
                          <a:spcPts val="0"/>
                        </a:spcAft>
                      </a:pPr>
                      <a:r>
                        <a:rPr lang="en-US" sz="2000" kern="100">
                          <a:effectLst/>
                          <a:latin typeface="標楷體" panose="03000509000000000000" pitchFamily="65" charset="-120"/>
                          <a:ea typeface="標楷體" panose="03000509000000000000" pitchFamily="65" charset="-120"/>
                          <a:cs typeface="Arial" panose="020B0604020202020204" pitchFamily="34" charset="0"/>
                        </a:rPr>
                        <a:t> </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zh-TW" altLang="en-US"/>
                    </a:p>
                  </a:txBody>
                  <a:tcPr/>
                </a:tc>
                <a:tc rowSpan="3">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Arial" panose="020B0604020202020204" pitchFamily="34" charset="0"/>
                        </a:rPr>
                        <a:t>機三</a:t>
                      </a:r>
                      <a:r>
                        <a:rPr lang="en-US" sz="2000" kern="100">
                          <a:effectLst/>
                          <a:latin typeface="Times New Roman" panose="02020603050405020304" pitchFamily="18" charset="0"/>
                          <a:ea typeface="標楷體" panose="03000509000000000000" pitchFamily="65" charset="-120"/>
                          <a:cs typeface="Arial" panose="020B0604020202020204" pitchFamily="34" charset="0"/>
                        </a:rPr>
                        <a:t>1</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en-US" sz="2000" kern="100">
                          <a:effectLst/>
                          <a:latin typeface="標楷體" panose="03000509000000000000" pitchFamily="65" charset="-120"/>
                          <a:ea typeface="標楷體" panose="03000509000000000000" pitchFamily="65" charset="-120"/>
                          <a:cs typeface="Arial" panose="020B0604020202020204" pitchFamily="34" charset="0"/>
                        </a:rPr>
                        <a:t> </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Courier New" panose="02070309020205020404" pitchFamily="49" charset="0"/>
                        </a:rPr>
                        <a:t>何浩丞</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zh-TW" altLang="en-US"/>
                    </a:p>
                  </a:txBody>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Courier New" panose="02070309020205020404" pitchFamily="49" charset="0"/>
                        </a:rPr>
                        <a:t>陳奕帆</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3655412599"/>
                  </a:ext>
                </a:extLst>
              </a:tr>
              <a:tr h="307428">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周昌明</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zh-TW" altLang="en-US"/>
                    </a:p>
                  </a:txBody>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Courier New" panose="02070309020205020404" pitchFamily="49" charset="0"/>
                        </a:rPr>
                        <a:t>陳宥任</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2971888188"/>
                  </a:ext>
                </a:extLst>
              </a:tr>
              <a:tr h="307428">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Courier New" panose="02070309020205020404" pitchFamily="49" charset="0"/>
                        </a:rPr>
                        <a:t>陳威豪</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zh-TW" altLang="en-US"/>
                    </a:p>
                  </a:txBody>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Courier New" panose="02070309020205020404" pitchFamily="49" charset="0"/>
                        </a:rPr>
                        <a:t>陳盧霖</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939188493"/>
                  </a:ext>
                </a:extLst>
              </a:tr>
            </a:tbl>
          </a:graphicData>
        </a:graphic>
      </p:graphicFrame>
    </p:spTree>
    <p:extLst>
      <p:ext uri="{BB962C8B-B14F-4D97-AF65-F5344CB8AC3E}">
        <p14:creationId xmlns:p14="http://schemas.microsoft.com/office/powerpoint/2010/main" val="25037466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p:txBody>
          <a:bodyPr/>
          <a:lstStyle/>
          <a:p>
            <a:r>
              <a:rPr lang="zh-TW" altLang="en-US" dirty="0"/>
              <a:t> </a:t>
            </a:r>
            <a:r>
              <a:rPr lang="en-US" altLang="zh-TW" dirty="0"/>
              <a:t>114</a:t>
            </a:r>
            <a:r>
              <a:rPr lang="zh-TW" altLang="en-US" dirty="0"/>
              <a:t>學年度入學新生技能檢定規劃表</a:t>
            </a:r>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fld id="{375CE6C3-1D6C-4ED7-AB26-3FE69FC665DE}" type="slidenum">
              <a:rPr lang="zh-TW" altLang="en-US" smtClean="0"/>
              <a:t>64</a:t>
            </a:fld>
            <a:endParaRPr lang="zh-TW" altLang="en-US"/>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表格 2"/>
          <p:cNvGraphicFramePr>
            <a:graphicFrameLocks noGrp="1"/>
          </p:cNvGraphicFramePr>
          <p:nvPr>
            <p:extLst/>
          </p:nvPr>
        </p:nvGraphicFramePr>
        <p:xfrm>
          <a:off x="158261" y="611163"/>
          <a:ext cx="10955215" cy="6014147"/>
        </p:xfrm>
        <a:graphic>
          <a:graphicData uri="http://schemas.openxmlformats.org/drawingml/2006/table">
            <a:tbl>
              <a:tblPr firstRow="1" firstCol="1" bandRow="1"/>
              <a:tblGrid>
                <a:gridCol w="1679124">
                  <a:extLst>
                    <a:ext uri="{9D8B030D-6E8A-4147-A177-3AD203B41FA5}">
                      <a16:colId xmlns:a16="http://schemas.microsoft.com/office/drawing/2014/main" val="3356344714"/>
                    </a:ext>
                  </a:extLst>
                </a:gridCol>
                <a:gridCol w="2898646">
                  <a:extLst>
                    <a:ext uri="{9D8B030D-6E8A-4147-A177-3AD203B41FA5}">
                      <a16:colId xmlns:a16="http://schemas.microsoft.com/office/drawing/2014/main" val="2808234740"/>
                    </a:ext>
                  </a:extLst>
                </a:gridCol>
                <a:gridCol w="3051487">
                  <a:extLst>
                    <a:ext uri="{9D8B030D-6E8A-4147-A177-3AD203B41FA5}">
                      <a16:colId xmlns:a16="http://schemas.microsoft.com/office/drawing/2014/main" val="2257083544"/>
                    </a:ext>
                  </a:extLst>
                </a:gridCol>
                <a:gridCol w="3325958">
                  <a:extLst>
                    <a:ext uri="{9D8B030D-6E8A-4147-A177-3AD203B41FA5}">
                      <a16:colId xmlns:a16="http://schemas.microsoft.com/office/drawing/2014/main" val="974677265"/>
                    </a:ext>
                  </a:extLst>
                </a:gridCol>
              </a:tblGrid>
              <a:tr h="216505">
                <a:tc gridSpan="4">
                  <a:txBody>
                    <a:bodyPr/>
                    <a:lstStyle/>
                    <a:p>
                      <a:pPr algn="ctr">
                        <a:spcAft>
                          <a:spcPts val="0"/>
                        </a:spcAft>
                      </a:pPr>
                      <a:endParaRPr lang="zh-TW" sz="9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163017582"/>
                  </a:ext>
                </a:extLst>
              </a:tr>
              <a:tr h="364749">
                <a:tc>
                  <a:txBody>
                    <a:bodyPr/>
                    <a:lstStyle/>
                    <a:p>
                      <a:pPr algn="ct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科別</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一年級</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二年級</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三年級</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279979"/>
                  </a:ext>
                </a:extLst>
              </a:tr>
              <a:tr h="486914">
                <a:tc>
                  <a:txBody>
                    <a:bodyPr/>
                    <a:lstStyle/>
                    <a:p>
                      <a:pPr algn="ct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資處科</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會計資訊丙級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電腦軟體應用丙級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會計資訊乙級</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電腦軟體應用乙級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132380"/>
                  </a:ext>
                </a:extLst>
              </a:tr>
              <a:tr h="871065">
                <a:tc>
                  <a:txBody>
                    <a:bodyPr/>
                    <a:lstStyle/>
                    <a:p>
                      <a:pPr algn="ctr">
                        <a:spcAft>
                          <a:spcPts val="0"/>
                        </a:spcAft>
                      </a:pPr>
                      <a:r>
                        <a:rPr lang="zh-TW" sz="16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商經科</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門市服務丙級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會計資訊丙級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電腦軟體應用丙級</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US"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會計資訊乙級</a:t>
                      </a:r>
                      <a:r>
                        <a:rPr lang="en-US"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電腦軟體應用乙級</a:t>
                      </a:r>
                      <a:r>
                        <a:rPr lang="en-US"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089837843"/>
                  </a:ext>
                </a:extLst>
              </a:tr>
              <a:tr h="776016">
                <a:tc>
                  <a:txBody>
                    <a:bodyPr/>
                    <a:lstStyle/>
                    <a:p>
                      <a:pPr algn="ctr">
                        <a:spcAft>
                          <a:spcPts val="0"/>
                        </a:spcAft>
                      </a:pPr>
                      <a:r>
                        <a:rPr lang="zh-TW" sz="16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會事科</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門市服務丙級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會計資訊丙級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電腦軟體應用丙級</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會計資訊乙級</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電腦軟體應用乙級</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750024"/>
                  </a:ext>
                </a:extLst>
              </a:tr>
              <a:tr h="580710">
                <a:tc>
                  <a:txBody>
                    <a:bodyPr/>
                    <a:lstStyle/>
                    <a:p>
                      <a:pPr algn="ctr">
                        <a:spcAft>
                          <a:spcPts val="0"/>
                        </a:spcAft>
                      </a:pPr>
                      <a:r>
                        <a:rPr lang="zh-TW" sz="16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國貿科</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會計資訊丙級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電腦軟體應用丙級</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國貿業務丙級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會計資訊乙級</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電腦軟體應用乙級</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192396658"/>
                  </a:ext>
                </a:extLst>
              </a:tr>
              <a:tr h="333690">
                <a:tc>
                  <a:txBody>
                    <a:bodyPr/>
                    <a:lstStyle/>
                    <a:p>
                      <a:pPr algn="ctr">
                        <a:spcAft>
                          <a:spcPts val="0"/>
                        </a:spcAft>
                      </a:pPr>
                      <a:r>
                        <a:rPr lang="zh-TW" sz="16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機械科</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機械加工丙級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車床項丙級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-CNC</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車床項乙級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647472"/>
                  </a:ext>
                </a:extLst>
              </a:tr>
              <a:tr h="552249">
                <a:tc>
                  <a:txBody>
                    <a:bodyPr/>
                    <a:lstStyle/>
                    <a:p>
                      <a:pPr algn="ctr">
                        <a:spcAft>
                          <a:spcPts val="0"/>
                        </a:spcAft>
                      </a:pPr>
                      <a:r>
                        <a:rPr lang="zh-TW" sz="16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電圖科</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電腦軟體應用丙級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機械加工丙級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電腦輔助機械設計製圖丙級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電腦輔助機械設計製圖乙級</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電腦輔助立體製圖</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237594918"/>
                  </a:ext>
                </a:extLst>
              </a:tr>
              <a:tr h="580710">
                <a:tc>
                  <a:txBody>
                    <a:bodyPr/>
                    <a:lstStyle/>
                    <a:p>
                      <a:pPr algn="ctr">
                        <a:spcAft>
                          <a:spcPts val="0"/>
                        </a:spcAft>
                      </a:pPr>
                      <a:r>
                        <a:rPr lang="zh-TW" sz="16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家設科</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家具木工丙級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印前製程丙級</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視覺傳達設計丙級</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家具木工乙級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420889"/>
                  </a:ext>
                </a:extLst>
              </a:tr>
              <a:tr h="379708">
                <a:tc>
                  <a:txBody>
                    <a:bodyPr/>
                    <a:lstStyle/>
                    <a:p>
                      <a:pPr algn="ctr">
                        <a:spcAft>
                          <a:spcPts val="0"/>
                        </a:spcAft>
                      </a:pPr>
                      <a:r>
                        <a:rPr lang="zh-TW" sz="16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室設科</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印前製程丙級（必） </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建築製圖手繪丙級</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印前製程乙級（必）</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472712307"/>
                  </a:ext>
                </a:extLst>
              </a:tr>
              <a:tr h="871065">
                <a:tc>
                  <a:txBody>
                    <a:bodyPr/>
                    <a:lstStyle/>
                    <a:p>
                      <a:pPr algn="ct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觀光科</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餐飲服務丙級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飲料調製丙級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旅館客房服務丙級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日語檢定</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 5(</a:t>
                      </a:r>
                      <a:r>
                        <a:rPr lang="zh-TW"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必</a:t>
                      </a:r>
                      <a:r>
                        <a:rPr lang="en-US" sz="16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飲料調製乙級</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日語檢定</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N4(</a:t>
                      </a: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a:t>
                      </a: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9369" marR="4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193536"/>
                  </a:ext>
                </a:extLst>
              </a:tr>
            </a:tbl>
          </a:graphicData>
        </a:graphic>
      </p:graphicFrame>
    </p:spTree>
    <p:extLst>
      <p:ext uri="{BB962C8B-B14F-4D97-AF65-F5344CB8AC3E}">
        <p14:creationId xmlns:p14="http://schemas.microsoft.com/office/powerpoint/2010/main" val="12824269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a:xfrm>
            <a:off x="315996" y="13369"/>
            <a:ext cx="9472438" cy="826256"/>
          </a:xfrm>
        </p:spPr>
        <p:txBody>
          <a:bodyPr/>
          <a:lstStyle/>
          <a:p>
            <a:r>
              <a:rPr lang="en-US" altLang="zh-TW" dirty="0"/>
              <a:t>112</a:t>
            </a:r>
            <a:r>
              <a:rPr lang="zh-TW" altLang="en-US" dirty="0"/>
              <a:t>學年度及</a:t>
            </a:r>
            <a:r>
              <a:rPr lang="en-US" altLang="zh-TW" dirty="0"/>
              <a:t>113</a:t>
            </a:r>
            <a:r>
              <a:rPr lang="zh-TW" altLang="en-US" dirty="0"/>
              <a:t>學年度畢業生丙級統計表</a:t>
            </a:r>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CE6C3-1D6C-4ED7-AB26-3FE69FC665DE}" type="slidenum">
              <a:rPr kumimoji="0" lang="zh-TW" altLang="en-US" sz="1200" b="0" i="0" u="none" strike="noStrike" kern="1200" cap="none" spc="0" normalizeH="0" baseline="0" noProof="0" smtClean="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pic>
        <p:nvPicPr>
          <p:cNvPr id="6" name="圖片 5"/>
          <p:cNvPicPr/>
          <p:nvPr/>
        </p:nvPicPr>
        <p:blipFill>
          <a:blip r:embed="rId2">
            <a:extLst>
              <a:ext uri="{28A0092B-C50C-407E-A947-70E740481C1C}">
                <a14:useLocalDpi xmlns:a14="http://schemas.microsoft.com/office/drawing/2010/main" val="0"/>
              </a:ext>
            </a:extLst>
          </a:blip>
          <a:srcRect/>
          <a:stretch>
            <a:fillRect/>
          </a:stretch>
        </p:blipFill>
        <p:spPr bwMode="auto">
          <a:xfrm>
            <a:off x="175846" y="863437"/>
            <a:ext cx="11130535" cy="5675475"/>
          </a:xfrm>
          <a:prstGeom prst="rect">
            <a:avLst/>
          </a:prstGeom>
          <a:noFill/>
        </p:spPr>
      </p:pic>
    </p:spTree>
    <p:extLst>
      <p:ext uri="{BB962C8B-B14F-4D97-AF65-F5344CB8AC3E}">
        <p14:creationId xmlns:p14="http://schemas.microsoft.com/office/powerpoint/2010/main" val="32997864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a:xfrm>
            <a:off x="315996" y="13369"/>
            <a:ext cx="9472438" cy="826256"/>
          </a:xfrm>
        </p:spPr>
        <p:txBody>
          <a:bodyPr/>
          <a:lstStyle/>
          <a:p>
            <a:r>
              <a:rPr lang="en-US" altLang="zh-TW" dirty="0"/>
              <a:t>112</a:t>
            </a:r>
            <a:r>
              <a:rPr lang="zh-TW" altLang="en-US" dirty="0"/>
              <a:t>學年度及</a:t>
            </a:r>
            <a:r>
              <a:rPr lang="en-US" altLang="zh-TW" dirty="0"/>
              <a:t>113</a:t>
            </a:r>
            <a:r>
              <a:rPr lang="zh-TW" altLang="en-US" dirty="0"/>
              <a:t>學年度畢業生乙級統計表</a:t>
            </a:r>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CE6C3-1D6C-4ED7-AB26-3FE69FC665DE}" type="slidenum">
              <a:rPr kumimoji="0" lang="zh-TW" altLang="en-US" sz="1200" b="0" i="0" u="none" strike="noStrike" kern="1200" cap="none" spc="0" normalizeH="0" baseline="0" noProof="0" smtClean="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pic>
        <p:nvPicPr>
          <p:cNvPr id="6" name="圖片 5"/>
          <p:cNvPicPr/>
          <p:nvPr/>
        </p:nvPicPr>
        <p:blipFill>
          <a:blip r:embed="rId2">
            <a:extLst>
              <a:ext uri="{28A0092B-C50C-407E-A947-70E740481C1C}">
                <a14:useLocalDpi xmlns:a14="http://schemas.microsoft.com/office/drawing/2010/main" val="0"/>
              </a:ext>
            </a:extLst>
          </a:blip>
          <a:srcRect/>
          <a:stretch>
            <a:fillRect/>
          </a:stretch>
        </p:blipFill>
        <p:spPr bwMode="auto">
          <a:xfrm>
            <a:off x="589150" y="951360"/>
            <a:ext cx="10295792" cy="5587552"/>
          </a:xfrm>
          <a:prstGeom prst="rect">
            <a:avLst/>
          </a:prstGeom>
          <a:noFill/>
        </p:spPr>
      </p:pic>
    </p:spTree>
    <p:extLst>
      <p:ext uri="{BB962C8B-B14F-4D97-AF65-F5344CB8AC3E}">
        <p14:creationId xmlns:p14="http://schemas.microsoft.com/office/powerpoint/2010/main" val="38437319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p:txBody>
          <a:bodyPr/>
          <a:lstStyle/>
          <a:p>
            <a:r>
              <a:rPr lang="en-US" altLang="zh-TW" dirty="0"/>
              <a:t>114</a:t>
            </a:r>
            <a:r>
              <a:rPr lang="zh-TW" altLang="en-US" dirty="0"/>
              <a:t>年檢定規劃表</a:t>
            </a:r>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fld id="{375CE6C3-1D6C-4ED7-AB26-3FE69FC665DE}" type="slidenum">
              <a:rPr lang="zh-TW" altLang="en-US" smtClean="0"/>
              <a:t>67</a:t>
            </a:fld>
            <a:endParaRPr lang="zh-TW" altLang="en-US"/>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pic>
        <p:nvPicPr>
          <p:cNvPr id="6" name="圖片 5"/>
          <p:cNvPicPr>
            <a:picLocks noChangeAspect="1"/>
          </p:cNvPicPr>
          <p:nvPr/>
        </p:nvPicPr>
        <p:blipFill>
          <a:blip r:embed="rId2"/>
          <a:stretch>
            <a:fillRect/>
          </a:stretch>
        </p:blipFill>
        <p:spPr>
          <a:xfrm>
            <a:off x="2241996" y="978545"/>
            <a:ext cx="6389162" cy="5742930"/>
          </a:xfrm>
          <a:prstGeom prst="rect">
            <a:avLst/>
          </a:prstGeom>
        </p:spPr>
      </p:pic>
    </p:spTree>
    <p:extLst>
      <p:ext uri="{BB962C8B-B14F-4D97-AF65-F5344CB8AC3E}">
        <p14:creationId xmlns:p14="http://schemas.microsoft.com/office/powerpoint/2010/main" val="6272542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a:t>
            </a:r>
            <a:r>
              <a:rPr lang="en-US" altLang="zh-TW" dirty="0"/>
              <a:t>113</a:t>
            </a:r>
            <a:r>
              <a:rPr lang="zh-TW" altLang="en-US" dirty="0"/>
              <a:t>年乙級檢定成績</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900793620"/>
              </p:ext>
            </p:extLst>
          </p:nvPr>
        </p:nvGraphicFramePr>
        <p:xfrm>
          <a:off x="309152" y="1941987"/>
          <a:ext cx="11425648" cy="4140001"/>
        </p:xfrm>
        <a:graphic>
          <a:graphicData uri="http://schemas.openxmlformats.org/drawingml/2006/table">
            <a:tbl>
              <a:tblPr firstRow="1" firstCol="1" bandRow="1"/>
              <a:tblGrid>
                <a:gridCol w="1903869">
                  <a:extLst>
                    <a:ext uri="{9D8B030D-6E8A-4147-A177-3AD203B41FA5}">
                      <a16:colId xmlns:a16="http://schemas.microsoft.com/office/drawing/2014/main" val="3855964656"/>
                    </a:ext>
                  </a:extLst>
                </a:gridCol>
                <a:gridCol w="1903869">
                  <a:extLst>
                    <a:ext uri="{9D8B030D-6E8A-4147-A177-3AD203B41FA5}">
                      <a16:colId xmlns:a16="http://schemas.microsoft.com/office/drawing/2014/main" val="2160362629"/>
                    </a:ext>
                  </a:extLst>
                </a:gridCol>
                <a:gridCol w="1905086">
                  <a:extLst>
                    <a:ext uri="{9D8B030D-6E8A-4147-A177-3AD203B41FA5}">
                      <a16:colId xmlns:a16="http://schemas.microsoft.com/office/drawing/2014/main" val="772944114"/>
                    </a:ext>
                  </a:extLst>
                </a:gridCol>
                <a:gridCol w="1903869">
                  <a:extLst>
                    <a:ext uri="{9D8B030D-6E8A-4147-A177-3AD203B41FA5}">
                      <a16:colId xmlns:a16="http://schemas.microsoft.com/office/drawing/2014/main" val="531968647"/>
                    </a:ext>
                  </a:extLst>
                </a:gridCol>
                <a:gridCol w="1903869">
                  <a:extLst>
                    <a:ext uri="{9D8B030D-6E8A-4147-A177-3AD203B41FA5}">
                      <a16:colId xmlns:a16="http://schemas.microsoft.com/office/drawing/2014/main" val="449811860"/>
                    </a:ext>
                  </a:extLst>
                </a:gridCol>
                <a:gridCol w="1905086">
                  <a:extLst>
                    <a:ext uri="{9D8B030D-6E8A-4147-A177-3AD203B41FA5}">
                      <a16:colId xmlns:a16="http://schemas.microsoft.com/office/drawing/2014/main" val="923901259"/>
                    </a:ext>
                  </a:extLst>
                </a:gridCol>
              </a:tblGrid>
              <a:tr h="828001">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報名人數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報考率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合格人數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合格率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931731166"/>
                  </a:ext>
                </a:extLst>
              </a:tr>
              <a:tr h="828000">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機</a:t>
                      </a:r>
                      <a:r>
                        <a:rPr lang="en-US" sz="2800" kern="100" dirty="0">
                          <a:effectLst/>
                          <a:latin typeface="Arial" panose="020B0604020202020204" pitchFamily="34" charset="0"/>
                          <a:ea typeface="標楷體" panose="03000509000000000000" pitchFamily="65" charset="-120"/>
                          <a:cs typeface="Arial" panose="020B0604020202020204" pitchFamily="34" charset="0"/>
                        </a:rPr>
                        <a:t>3-1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38%</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4</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33%</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0081484"/>
                  </a:ext>
                </a:extLst>
              </a:tr>
              <a:tr h="828000">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機</a:t>
                      </a:r>
                      <a:r>
                        <a:rPr lang="en-US" sz="2800" kern="100" dirty="0">
                          <a:effectLst/>
                          <a:latin typeface="Arial" panose="020B0604020202020204" pitchFamily="34" charset="0"/>
                          <a:ea typeface="標楷體" panose="03000509000000000000" pitchFamily="65" charset="-120"/>
                          <a:cs typeface="Arial" panose="020B0604020202020204" pitchFamily="34" charset="0"/>
                        </a:rPr>
                        <a:t>3-2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34%</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altLang="zh-TW" sz="2800" kern="100" dirty="0">
                          <a:effectLst/>
                          <a:latin typeface="Arial" panose="020B0604020202020204" pitchFamily="34" charset="0"/>
                          <a:ea typeface="標楷體" panose="03000509000000000000" pitchFamily="65" charset="-120"/>
                          <a:cs typeface="Arial" panose="020B0604020202020204" pitchFamily="34" charset="0"/>
                        </a:rPr>
                        <a:t>10</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91%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22304465"/>
                  </a:ext>
                </a:extLst>
              </a:tr>
              <a:tr h="828000">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機</a:t>
                      </a:r>
                      <a:r>
                        <a:rPr lang="en-US" sz="2800" kern="100" dirty="0">
                          <a:effectLst/>
                          <a:latin typeface="Arial" panose="020B0604020202020204" pitchFamily="34" charset="0"/>
                          <a:ea typeface="標楷體" panose="03000509000000000000" pitchFamily="65" charset="-120"/>
                          <a:cs typeface="Arial" panose="020B0604020202020204" pitchFamily="34" charset="0"/>
                        </a:rPr>
                        <a:t>3-3</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16</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35</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46%</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69%</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8510230"/>
                  </a:ext>
                </a:extLst>
              </a:tr>
              <a:tr h="828000">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39</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99</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39%</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25</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64%</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68998622"/>
                  </a:ext>
                </a:extLst>
              </a:tr>
            </a:tbl>
          </a:graphicData>
        </a:graphic>
      </p:graphicFrame>
      <p:sp>
        <p:nvSpPr>
          <p:cNvPr id="4" name="投影片編號版面配置區 3"/>
          <p:cNvSpPr>
            <a:spLocks noGrp="1"/>
          </p:cNvSpPr>
          <p:nvPr>
            <p:ph type="sldNum" sz="quarter" idx="12"/>
          </p:nvPr>
        </p:nvSpPr>
        <p:spPr/>
        <p:txBody>
          <a:bodyPr/>
          <a:lstStyle/>
          <a:p>
            <a:fld id="{375CE6C3-1D6C-4ED7-AB26-3FE69FC665DE}" type="slidenum">
              <a:rPr lang="zh-TW" altLang="en-US" smtClean="0"/>
              <a:t>68</a:t>
            </a:fld>
            <a:endParaRPr lang="zh-TW" altLang="en-US"/>
          </a:p>
        </p:txBody>
      </p:sp>
      <p:sp>
        <p:nvSpPr>
          <p:cNvPr id="7" name="文字方塊 6"/>
          <p:cNvSpPr txBox="1"/>
          <p:nvPr/>
        </p:nvSpPr>
        <p:spPr>
          <a:xfrm>
            <a:off x="3004457" y="1098418"/>
            <a:ext cx="5869577" cy="584775"/>
          </a:xfrm>
          <a:prstGeom prst="rect">
            <a:avLst/>
          </a:prstGeom>
          <a:noFill/>
        </p:spPr>
        <p:txBody>
          <a:bodyPr wrap="square" rtlCol="0">
            <a:spAutoFit/>
          </a:bodyPr>
          <a:lstStyle/>
          <a:p>
            <a:pPr algn="ctr"/>
            <a:r>
              <a:rPr lang="zh-TW" altLang="en-US" sz="32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車床</a:t>
            </a:r>
            <a:r>
              <a:rPr lang="en-US" altLang="zh-TW" sz="32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-CNC</a:t>
            </a:r>
            <a:r>
              <a:rPr lang="zh-TW" altLang="en-US" sz="32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車床</a:t>
            </a:r>
          </a:p>
        </p:txBody>
      </p:sp>
    </p:spTree>
    <p:extLst>
      <p:ext uri="{BB962C8B-B14F-4D97-AF65-F5344CB8AC3E}">
        <p14:creationId xmlns:p14="http://schemas.microsoft.com/office/powerpoint/2010/main" val="35708721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p:txBody>
          <a:bodyPr/>
          <a:lstStyle/>
          <a:p>
            <a:r>
              <a:rPr lang="en-US" altLang="zh-TW" dirty="0"/>
              <a:t>113</a:t>
            </a:r>
            <a:r>
              <a:rPr lang="zh-TW" altLang="en-US" dirty="0"/>
              <a:t>年乙級檢定成績</a:t>
            </a:r>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CE6C3-1D6C-4ED7-AB26-3FE69FC665DE}" type="slidenum">
              <a:rPr kumimoji="0" lang="zh-TW" altLang="en-US" sz="1200" b="0" i="0" u="none" strike="noStrike" kern="1200" cap="none" spc="0" normalizeH="0" baseline="0" noProof="0" smtClean="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14" name="Rectangle 3"/>
          <p:cNvSpPr>
            <a:spLocks noChangeArrowheads="1"/>
          </p:cNvSpPr>
          <p:nvPr/>
        </p:nvSpPr>
        <p:spPr bwMode="auto">
          <a:xfrm>
            <a:off x="3125788" y="3862486"/>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400" b="0" i="0" u="none" strike="noStrike" cap="none" normalizeH="0" baseline="0" dirty="0">
                <a:ln>
                  <a:noFill/>
                </a:ln>
                <a:solidFill>
                  <a:schemeClr val="tx1"/>
                </a:solidFill>
                <a:effectLst/>
                <a:latin typeface="Arial" panose="020B0604020202020204" pitchFamily="34" charset="0"/>
                <a:ea typeface="標楷體" panose="03000509000000000000" pitchFamily="65" charset="-120"/>
                <a:cs typeface="Arial" panose="020B0604020202020204" pitchFamily="34" charset="0"/>
              </a:rPr>
              <a:t>：</a:t>
            </a:r>
            <a:endParaRPr kumimoji="0" lang="zh-TW" altLang="en-US" sz="1400" b="0" i="0" u="none" strike="noStrike" cap="none" normalizeH="0" baseline="0" dirty="0">
              <a:ln>
                <a:noFill/>
              </a:ln>
              <a:solidFill>
                <a:schemeClr val="tx1"/>
              </a:solidFill>
              <a:effectLst/>
              <a:latin typeface="Arial" panose="020B0604020202020204" pitchFamily="34" charset="0"/>
              <a:ea typeface="標楷體" panose="03000509000000000000" pitchFamily="65" charset="-120"/>
              <a:cs typeface="Arial" panose="020B0604020202020204" pitchFamily="34" charset="0"/>
              <a:sym typeface="Wingdings 2" panose="05020102010507070707" pitchFamily="18" charset="2"/>
            </a:endParaRPr>
          </a:p>
        </p:txBody>
      </p:sp>
      <p:graphicFrame>
        <p:nvGraphicFramePr>
          <p:cNvPr id="3" name="表格 2"/>
          <p:cNvGraphicFramePr>
            <a:graphicFrameLocks noGrp="1"/>
          </p:cNvGraphicFramePr>
          <p:nvPr>
            <p:extLst>
              <p:ext uri="{D42A27DB-BD31-4B8C-83A1-F6EECF244321}">
                <p14:modId xmlns:p14="http://schemas.microsoft.com/office/powerpoint/2010/main" val="112588271"/>
              </p:ext>
            </p:extLst>
          </p:nvPr>
        </p:nvGraphicFramePr>
        <p:xfrm>
          <a:off x="25537" y="1910521"/>
          <a:ext cx="11173094" cy="3060000"/>
        </p:xfrm>
        <a:graphic>
          <a:graphicData uri="http://schemas.openxmlformats.org/drawingml/2006/table">
            <a:tbl>
              <a:tblPr firstRow="1" firstCol="1" bandRow="1"/>
              <a:tblGrid>
                <a:gridCol w="1861784">
                  <a:extLst>
                    <a:ext uri="{9D8B030D-6E8A-4147-A177-3AD203B41FA5}">
                      <a16:colId xmlns:a16="http://schemas.microsoft.com/office/drawing/2014/main" val="2873004237"/>
                    </a:ext>
                  </a:extLst>
                </a:gridCol>
                <a:gridCol w="1861784">
                  <a:extLst>
                    <a:ext uri="{9D8B030D-6E8A-4147-A177-3AD203B41FA5}">
                      <a16:colId xmlns:a16="http://schemas.microsoft.com/office/drawing/2014/main" val="2983288963"/>
                    </a:ext>
                  </a:extLst>
                </a:gridCol>
                <a:gridCol w="1862979">
                  <a:extLst>
                    <a:ext uri="{9D8B030D-6E8A-4147-A177-3AD203B41FA5}">
                      <a16:colId xmlns:a16="http://schemas.microsoft.com/office/drawing/2014/main" val="1399264031"/>
                    </a:ext>
                  </a:extLst>
                </a:gridCol>
                <a:gridCol w="1861784">
                  <a:extLst>
                    <a:ext uri="{9D8B030D-6E8A-4147-A177-3AD203B41FA5}">
                      <a16:colId xmlns:a16="http://schemas.microsoft.com/office/drawing/2014/main" val="322669025"/>
                    </a:ext>
                  </a:extLst>
                </a:gridCol>
                <a:gridCol w="1861784">
                  <a:extLst>
                    <a:ext uri="{9D8B030D-6E8A-4147-A177-3AD203B41FA5}">
                      <a16:colId xmlns:a16="http://schemas.microsoft.com/office/drawing/2014/main" val="476252317"/>
                    </a:ext>
                  </a:extLst>
                </a:gridCol>
                <a:gridCol w="1862979">
                  <a:extLst>
                    <a:ext uri="{9D8B030D-6E8A-4147-A177-3AD203B41FA5}">
                      <a16:colId xmlns:a16="http://schemas.microsoft.com/office/drawing/2014/main" val="115689643"/>
                    </a:ext>
                  </a:extLst>
                </a:gridCol>
              </a:tblGrid>
              <a:tr h="612000">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報名人數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報考率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合格人數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合格率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30409847"/>
                  </a:ext>
                </a:extLst>
              </a:tr>
              <a:tr h="612000">
                <a:tc>
                  <a:txBody>
                    <a:bodyPr/>
                    <a:lstStyle/>
                    <a:p>
                      <a:pPr marL="304800"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電</a:t>
                      </a:r>
                      <a:r>
                        <a:rPr lang="en-US" sz="2800" kern="100">
                          <a:effectLst/>
                          <a:latin typeface="Arial" panose="020B0604020202020204" pitchFamily="34" charset="0"/>
                          <a:ea typeface="標楷體" panose="03000509000000000000" pitchFamily="65" charset="-120"/>
                          <a:cs typeface="Arial" panose="020B0604020202020204" pitchFamily="34" charset="0"/>
                        </a:rPr>
                        <a:t>2-1</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10</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30</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33%</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5</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50%</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7045644"/>
                  </a:ext>
                </a:extLst>
              </a:tr>
              <a:tr h="612000">
                <a:tc>
                  <a:txBody>
                    <a:bodyPr/>
                    <a:lstStyle/>
                    <a:p>
                      <a:pPr marL="304800"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電</a:t>
                      </a:r>
                      <a:r>
                        <a:rPr lang="en-US" sz="2800" kern="100">
                          <a:effectLst/>
                          <a:latin typeface="Arial" panose="020B0604020202020204" pitchFamily="34" charset="0"/>
                          <a:ea typeface="標楷體" panose="03000509000000000000" pitchFamily="65" charset="-120"/>
                          <a:cs typeface="Arial" panose="020B0604020202020204" pitchFamily="34" charset="0"/>
                        </a:rPr>
                        <a:t>2-2</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21</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28</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75%</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altLang="zh-TW" sz="2800" kern="100" dirty="0">
                          <a:effectLst/>
                          <a:latin typeface="Arial" panose="020B0604020202020204" pitchFamily="34" charset="0"/>
                          <a:ea typeface="標楷體" panose="03000509000000000000" pitchFamily="65" charset="-120"/>
                          <a:cs typeface="Arial" panose="020B0604020202020204" pitchFamily="34" charset="0"/>
                        </a:rPr>
                        <a:t>6</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a:t>
                      </a:r>
                      <a:r>
                        <a:rPr lang="en-US" altLang="zh-TW"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9</a:t>
                      </a: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506851342"/>
                  </a:ext>
                </a:extLst>
              </a:tr>
              <a:tr h="612000">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電</a:t>
                      </a:r>
                      <a:r>
                        <a:rPr lang="en-US" sz="2800" kern="100" dirty="0">
                          <a:effectLst/>
                          <a:latin typeface="Arial" panose="020B0604020202020204" pitchFamily="34" charset="0"/>
                          <a:ea typeface="標楷體" panose="03000509000000000000" pitchFamily="65" charset="-120"/>
                          <a:cs typeface="Arial" panose="020B0604020202020204" pitchFamily="34" charset="0"/>
                        </a:rPr>
                        <a:t>2-3</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8</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29</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28%</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altLang="zh-TW" sz="2800" kern="100" dirty="0">
                          <a:effectLst/>
                          <a:latin typeface="Arial" panose="020B0604020202020204" pitchFamily="34" charset="0"/>
                          <a:ea typeface="標楷體" panose="03000509000000000000" pitchFamily="65" charset="-120"/>
                          <a:cs typeface="Arial" panose="020B0604020202020204" pitchFamily="34" charset="0"/>
                        </a:rPr>
                        <a:t>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altLang="zh-TW"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13</a:t>
                      </a: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7215182"/>
                  </a:ext>
                </a:extLst>
              </a:tr>
              <a:tr h="612000">
                <a:tc>
                  <a:txBody>
                    <a:bodyPr/>
                    <a:lstStyle/>
                    <a:p>
                      <a:pPr marL="304800"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39</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04800" algn="ctr">
                        <a:spcAft>
                          <a:spcPts val="0"/>
                        </a:spcAft>
                      </a:pPr>
                      <a:r>
                        <a:rPr lang="en-US" altLang="zh-TW"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8</a:t>
                      </a: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7</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45%</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a:t>
                      </a:r>
                      <a:r>
                        <a:rPr lang="en-US" altLang="zh-TW"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04800" algn="ctr">
                        <a:spcAft>
                          <a:spcPts val="0"/>
                        </a:spcAft>
                      </a:pPr>
                      <a:r>
                        <a:rPr lang="en-US" altLang="zh-TW"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31</a:t>
                      </a: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815550575"/>
                  </a:ext>
                </a:extLst>
              </a:tr>
            </a:tbl>
          </a:graphicData>
        </a:graphic>
      </p:graphicFrame>
      <p:sp>
        <p:nvSpPr>
          <p:cNvPr id="17" name="矩形 16"/>
          <p:cNvSpPr/>
          <p:nvPr/>
        </p:nvSpPr>
        <p:spPr>
          <a:xfrm>
            <a:off x="3299663" y="1162070"/>
            <a:ext cx="4624841" cy="584775"/>
          </a:xfrm>
          <a:prstGeom prst="rect">
            <a:avLst/>
          </a:prstGeom>
        </p:spPr>
        <p:txBody>
          <a:bodyPr wrap="square">
            <a:spAutoFit/>
          </a:bodyPr>
          <a:lstStyle/>
          <a:p>
            <a:r>
              <a:rPr lang="zh-TW" altLang="zh-TW" sz="3200" dirty="0">
                <a:latin typeface="Arial" panose="020B0604020202020204" pitchFamily="34" charset="0"/>
                <a:ea typeface="標楷體" panose="03000509000000000000" pitchFamily="65" charset="-120"/>
                <a:cs typeface="Arial" panose="020B0604020202020204" pitchFamily="34" charset="0"/>
              </a:rPr>
              <a:t>電腦輔助機械設計製圖</a:t>
            </a:r>
            <a:endParaRPr lang="zh-TW" altLang="en-US" sz="3200" dirty="0"/>
          </a:p>
        </p:txBody>
      </p:sp>
    </p:spTree>
    <p:extLst>
      <p:ext uri="{BB962C8B-B14F-4D97-AF65-F5344CB8AC3E}">
        <p14:creationId xmlns:p14="http://schemas.microsoft.com/office/powerpoint/2010/main" val="175461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375CE6C3-1D6C-4ED7-AB26-3FE69FC665DE}" type="slidenum">
              <a:rPr lang="zh-TW" altLang="en-US" smtClean="0"/>
              <a:t>7</a:t>
            </a:fld>
            <a:endParaRPr lang="zh-TW" altLang="en-US"/>
          </a:p>
        </p:txBody>
      </p:sp>
      <p:sp>
        <p:nvSpPr>
          <p:cNvPr id="5" name="標題 1"/>
          <p:cNvSpPr txBox="1">
            <a:spLocks/>
          </p:cNvSpPr>
          <p:nvPr/>
        </p:nvSpPr>
        <p:spPr>
          <a:xfrm>
            <a:off x="1110343" y="1316334"/>
            <a:ext cx="10293531" cy="35038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微軟正黑體" panose="020B0604030504040204" pitchFamily="34" charset="-120"/>
                <a:ea typeface="微軟正黑體" panose="020B0604030504040204" pitchFamily="34" charset="-120"/>
                <a:cs typeface="+mj-cs"/>
              </a:defRPr>
            </a:lvl1pPr>
          </a:lstStyle>
          <a:p>
            <a:pPr algn="ctr">
              <a:lnSpc>
                <a:spcPts val="5400"/>
              </a:lnSpc>
              <a:spcBef>
                <a:spcPts val="2400"/>
              </a:spcBef>
            </a:pPr>
            <a:r>
              <a:rPr lang="zh-TW" altLang="en-US" sz="4400" dirty="0" smtClean="0"/>
              <a:t>本校</a:t>
            </a:r>
            <a:r>
              <a:rPr lang="zh-TW" altLang="en-US" sz="4400" dirty="0"/>
              <a:t>辦理</a:t>
            </a:r>
            <a:r>
              <a:rPr lang="en-US" altLang="zh-TW" sz="4400" dirty="0"/>
              <a:t>116</a:t>
            </a:r>
            <a:r>
              <a:rPr lang="zh-TW" altLang="en-US" sz="4400" dirty="0"/>
              <a:t>學年度商業類技藝競賽，為提供競賽設備做準備，</a:t>
            </a:r>
            <a:r>
              <a:rPr lang="zh-TW" altLang="en-US" sz="4400" dirty="0">
                <a:solidFill>
                  <a:srgbClr val="FF0000"/>
                </a:solidFill>
              </a:rPr>
              <a:t>同一競賽職種設備規格需統一， </a:t>
            </a:r>
            <a:r>
              <a:rPr lang="en-US" altLang="zh-TW" sz="4400" dirty="0">
                <a:solidFill>
                  <a:srgbClr val="FF0000"/>
                </a:solidFill>
              </a:rPr>
              <a:t>115</a:t>
            </a:r>
            <a:r>
              <a:rPr lang="zh-TW" altLang="en-US" sz="4400" dirty="0">
                <a:solidFill>
                  <a:srgbClr val="FF0000"/>
                </a:solidFill>
              </a:rPr>
              <a:t>年</a:t>
            </a:r>
            <a:r>
              <a:rPr lang="en-US" altLang="zh-TW" sz="4400" dirty="0">
                <a:solidFill>
                  <a:srgbClr val="FF0000"/>
                </a:solidFill>
              </a:rPr>
              <a:t>116</a:t>
            </a:r>
            <a:r>
              <a:rPr lang="zh-TW" altLang="en-US" sz="4400" dirty="0">
                <a:solidFill>
                  <a:srgbClr val="FF0000"/>
                </a:solidFill>
              </a:rPr>
              <a:t>年度電腦教室採購統一由實習處負責統一規格</a:t>
            </a:r>
            <a:r>
              <a:rPr lang="zh-TW" altLang="en-US" sz="4400" dirty="0"/>
              <a:t>。</a:t>
            </a:r>
            <a:endParaRPr lang="zh-TW" altLang="en-US" sz="4400" b="1" dirty="0">
              <a:solidFill>
                <a:srgbClr val="FF0000"/>
              </a:solidFill>
            </a:endParaRPr>
          </a:p>
        </p:txBody>
      </p:sp>
    </p:spTree>
    <p:extLst>
      <p:ext uri="{BB962C8B-B14F-4D97-AF65-F5344CB8AC3E}">
        <p14:creationId xmlns:p14="http://schemas.microsoft.com/office/powerpoint/2010/main" val="41508096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p:txBody>
          <a:bodyPr/>
          <a:lstStyle/>
          <a:p>
            <a:r>
              <a:rPr lang="en-US" altLang="zh-TW" dirty="0"/>
              <a:t> 113</a:t>
            </a:r>
            <a:r>
              <a:rPr lang="zh-TW" altLang="en-US" dirty="0"/>
              <a:t>年乙級檢定成績</a:t>
            </a:r>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CE6C3-1D6C-4ED7-AB26-3FE69FC665DE}" type="slidenum">
              <a:rPr kumimoji="0" lang="zh-TW" altLang="en-US" sz="1200" b="0" i="0" u="none" strike="noStrike" kern="1200" cap="none" spc="0" normalizeH="0" baseline="0" noProof="0" smtClean="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graphicFrame>
        <p:nvGraphicFramePr>
          <p:cNvPr id="13" name="表格 12"/>
          <p:cNvGraphicFramePr>
            <a:graphicFrameLocks noGrp="1"/>
          </p:cNvGraphicFramePr>
          <p:nvPr>
            <p:extLst>
              <p:ext uri="{D42A27DB-BD31-4B8C-83A1-F6EECF244321}">
                <p14:modId xmlns:p14="http://schemas.microsoft.com/office/powerpoint/2010/main" val="4234956434"/>
              </p:ext>
            </p:extLst>
          </p:nvPr>
        </p:nvGraphicFramePr>
        <p:xfrm>
          <a:off x="457200" y="3917748"/>
          <a:ext cx="10058392" cy="861854"/>
        </p:xfrm>
        <a:graphic>
          <a:graphicData uri="http://schemas.openxmlformats.org/drawingml/2006/table">
            <a:tbl>
              <a:tblPr firstRow="1" firstCol="1" bandRow="1"/>
              <a:tblGrid>
                <a:gridCol w="1676040">
                  <a:extLst>
                    <a:ext uri="{9D8B030D-6E8A-4147-A177-3AD203B41FA5}">
                      <a16:colId xmlns:a16="http://schemas.microsoft.com/office/drawing/2014/main" val="2636253756"/>
                    </a:ext>
                  </a:extLst>
                </a:gridCol>
                <a:gridCol w="1676040">
                  <a:extLst>
                    <a:ext uri="{9D8B030D-6E8A-4147-A177-3AD203B41FA5}">
                      <a16:colId xmlns:a16="http://schemas.microsoft.com/office/drawing/2014/main" val="2953960679"/>
                    </a:ext>
                  </a:extLst>
                </a:gridCol>
                <a:gridCol w="1677116">
                  <a:extLst>
                    <a:ext uri="{9D8B030D-6E8A-4147-A177-3AD203B41FA5}">
                      <a16:colId xmlns:a16="http://schemas.microsoft.com/office/drawing/2014/main" val="3922748748"/>
                    </a:ext>
                  </a:extLst>
                </a:gridCol>
                <a:gridCol w="1676040">
                  <a:extLst>
                    <a:ext uri="{9D8B030D-6E8A-4147-A177-3AD203B41FA5}">
                      <a16:colId xmlns:a16="http://schemas.microsoft.com/office/drawing/2014/main" val="2104133733"/>
                    </a:ext>
                  </a:extLst>
                </a:gridCol>
                <a:gridCol w="1676040">
                  <a:extLst>
                    <a:ext uri="{9D8B030D-6E8A-4147-A177-3AD203B41FA5}">
                      <a16:colId xmlns:a16="http://schemas.microsoft.com/office/drawing/2014/main" val="2814047225"/>
                    </a:ext>
                  </a:extLst>
                </a:gridCol>
                <a:gridCol w="1677116">
                  <a:extLst>
                    <a:ext uri="{9D8B030D-6E8A-4147-A177-3AD203B41FA5}">
                      <a16:colId xmlns:a16="http://schemas.microsoft.com/office/drawing/2014/main" val="919559015"/>
                    </a:ext>
                  </a:extLst>
                </a:gridCol>
              </a:tblGrid>
              <a:tr h="430927">
                <a:tc>
                  <a:txBody>
                    <a:bodyPr/>
                    <a:lstStyle/>
                    <a:p>
                      <a:pPr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報名人數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152400"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報考率</a:t>
                      </a:r>
                      <a:endParaRPr lang="zh-TW" sz="28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合格人數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152400"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合格率</a:t>
                      </a:r>
                      <a:endParaRPr lang="zh-TW" sz="28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30240173"/>
                  </a:ext>
                </a:extLst>
              </a:tr>
              <a:tr h="430927">
                <a:tc>
                  <a:txBody>
                    <a:bodyPr/>
                    <a:lstStyle/>
                    <a:p>
                      <a:pPr marL="1524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家</a:t>
                      </a:r>
                      <a:r>
                        <a:rPr lang="en-US" sz="2800" kern="100" dirty="0">
                          <a:effectLst/>
                          <a:latin typeface="Arial" panose="020B0604020202020204" pitchFamily="34" charset="0"/>
                          <a:ea typeface="標楷體" panose="03000509000000000000" pitchFamily="65" charset="-120"/>
                          <a:cs typeface="Arial" panose="020B0604020202020204" pitchFamily="34" charset="0"/>
                        </a:rPr>
                        <a:t>3-1</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16</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30</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53%</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11</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69%</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587969"/>
                  </a:ext>
                </a:extLst>
              </a:tr>
            </a:tbl>
          </a:graphicData>
        </a:graphic>
      </p:graphicFrame>
      <p:sp>
        <p:nvSpPr>
          <p:cNvPr id="14" name="Rectangle 3"/>
          <p:cNvSpPr>
            <a:spLocks noChangeArrowheads="1"/>
          </p:cNvSpPr>
          <p:nvPr/>
        </p:nvSpPr>
        <p:spPr bwMode="auto">
          <a:xfrm>
            <a:off x="3125788" y="3862486"/>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400" b="0" i="0" u="none" strike="noStrike" cap="none" normalizeH="0" baseline="0" dirty="0">
                <a:ln>
                  <a:noFill/>
                </a:ln>
                <a:solidFill>
                  <a:schemeClr val="tx1"/>
                </a:solidFill>
                <a:effectLst/>
                <a:latin typeface="Arial" panose="020B0604020202020204" pitchFamily="34" charset="0"/>
                <a:ea typeface="標楷體" panose="03000509000000000000" pitchFamily="65" charset="-120"/>
                <a:cs typeface="Arial" panose="020B0604020202020204" pitchFamily="34" charset="0"/>
              </a:rPr>
              <a:t>：</a:t>
            </a:r>
            <a:endParaRPr kumimoji="0" lang="zh-TW" altLang="en-US" sz="1400" b="0" i="0" u="none" strike="noStrike" cap="none" normalizeH="0" baseline="0" dirty="0">
              <a:ln>
                <a:noFill/>
              </a:ln>
              <a:solidFill>
                <a:schemeClr val="tx1"/>
              </a:solidFill>
              <a:effectLst/>
              <a:latin typeface="Arial" panose="020B0604020202020204" pitchFamily="34" charset="0"/>
              <a:ea typeface="標楷體" panose="03000509000000000000" pitchFamily="65" charset="-120"/>
              <a:cs typeface="Arial" panose="020B0604020202020204" pitchFamily="34" charset="0"/>
              <a:sym typeface="Wingdings 2" panose="05020102010507070707" pitchFamily="18" charset="2"/>
            </a:endParaRPr>
          </a:p>
        </p:txBody>
      </p:sp>
      <p:sp>
        <p:nvSpPr>
          <p:cNvPr id="15" name="矩形 14"/>
          <p:cNvSpPr/>
          <p:nvPr/>
        </p:nvSpPr>
        <p:spPr>
          <a:xfrm>
            <a:off x="3307889" y="3308409"/>
            <a:ext cx="1826141" cy="584775"/>
          </a:xfrm>
          <a:prstGeom prst="rect">
            <a:avLst/>
          </a:prstGeom>
        </p:spPr>
        <p:txBody>
          <a:bodyPr wrap="none">
            <a:spAutoFit/>
          </a:bodyPr>
          <a:lstStyle/>
          <a:p>
            <a:r>
              <a:rPr lang="zh-TW" altLang="en-US" sz="3200" dirty="0">
                <a:latin typeface="Arial" panose="020B0604020202020204" pitchFamily="34" charset="0"/>
                <a:ea typeface="標楷體" panose="03000509000000000000" pitchFamily="65" charset="-120"/>
                <a:cs typeface="Arial" panose="020B0604020202020204" pitchFamily="34" charset="0"/>
              </a:rPr>
              <a:t>家具木工</a:t>
            </a:r>
            <a:endParaRPr lang="zh-TW" altLang="en-US" sz="3200" dirty="0"/>
          </a:p>
        </p:txBody>
      </p:sp>
      <p:graphicFrame>
        <p:nvGraphicFramePr>
          <p:cNvPr id="16" name="表格 15"/>
          <p:cNvGraphicFramePr>
            <a:graphicFrameLocks noGrp="1"/>
          </p:cNvGraphicFramePr>
          <p:nvPr>
            <p:extLst>
              <p:ext uri="{D42A27DB-BD31-4B8C-83A1-F6EECF244321}">
                <p14:modId xmlns:p14="http://schemas.microsoft.com/office/powerpoint/2010/main" val="346915494"/>
              </p:ext>
            </p:extLst>
          </p:nvPr>
        </p:nvGraphicFramePr>
        <p:xfrm>
          <a:off x="457196" y="1446054"/>
          <a:ext cx="10058396" cy="1706880"/>
        </p:xfrm>
        <a:graphic>
          <a:graphicData uri="http://schemas.openxmlformats.org/drawingml/2006/table">
            <a:tbl>
              <a:tblPr firstRow="1" firstCol="1" bandRow="1"/>
              <a:tblGrid>
                <a:gridCol w="1676041">
                  <a:extLst>
                    <a:ext uri="{9D8B030D-6E8A-4147-A177-3AD203B41FA5}">
                      <a16:colId xmlns:a16="http://schemas.microsoft.com/office/drawing/2014/main" val="909022555"/>
                    </a:ext>
                  </a:extLst>
                </a:gridCol>
                <a:gridCol w="1676041">
                  <a:extLst>
                    <a:ext uri="{9D8B030D-6E8A-4147-A177-3AD203B41FA5}">
                      <a16:colId xmlns:a16="http://schemas.microsoft.com/office/drawing/2014/main" val="2894975715"/>
                    </a:ext>
                  </a:extLst>
                </a:gridCol>
                <a:gridCol w="1677116">
                  <a:extLst>
                    <a:ext uri="{9D8B030D-6E8A-4147-A177-3AD203B41FA5}">
                      <a16:colId xmlns:a16="http://schemas.microsoft.com/office/drawing/2014/main" val="2792931576"/>
                    </a:ext>
                  </a:extLst>
                </a:gridCol>
                <a:gridCol w="1676041">
                  <a:extLst>
                    <a:ext uri="{9D8B030D-6E8A-4147-A177-3AD203B41FA5}">
                      <a16:colId xmlns:a16="http://schemas.microsoft.com/office/drawing/2014/main" val="219293436"/>
                    </a:ext>
                  </a:extLst>
                </a:gridCol>
                <a:gridCol w="1676041">
                  <a:extLst>
                    <a:ext uri="{9D8B030D-6E8A-4147-A177-3AD203B41FA5}">
                      <a16:colId xmlns:a16="http://schemas.microsoft.com/office/drawing/2014/main" val="429526272"/>
                    </a:ext>
                  </a:extLst>
                </a:gridCol>
                <a:gridCol w="1677116">
                  <a:extLst>
                    <a:ext uri="{9D8B030D-6E8A-4147-A177-3AD203B41FA5}">
                      <a16:colId xmlns:a16="http://schemas.microsoft.com/office/drawing/2014/main" val="4205546757"/>
                    </a:ext>
                  </a:extLst>
                </a:gridCol>
              </a:tblGrid>
              <a:tr h="0">
                <a:tc>
                  <a:txBody>
                    <a:bodyPr/>
                    <a:lstStyle/>
                    <a:p>
                      <a:pPr marL="1524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報名人數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152400"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報考率</a:t>
                      </a:r>
                      <a:endParaRPr lang="zh-TW" sz="28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合格人數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152400"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合格率</a:t>
                      </a:r>
                      <a:endParaRPr lang="zh-TW" sz="28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24996236"/>
                  </a:ext>
                </a:extLst>
              </a:tr>
              <a:tr h="0">
                <a:tc>
                  <a:txBody>
                    <a:bodyPr/>
                    <a:lstStyle/>
                    <a:p>
                      <a:pPr marL="152400"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室</a:t>
                      </a:r>
                      <a:r>
                        <a:rPr lang="en-US" sz="2800" kern="100">
                          <a:effectLst/>
                          <a:latin typeface="Arial" panose="020B0604020202020204" pitchFamily="34" charset="0"/>
                          <a:ea typeface="標楷體" panose="03000509000000000000" pitchFamily="65" charset="-120"/>
                          <a:cs typeface="Arial" panose="020B0604020202020204" pitchFamily="34" charset="0"/>
                        </a:rPr>
                        <a:t>3-1</a:t>
                      </a:r>
                      <a:endParaRPr lang="zh-TW" sz="28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14</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32</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44%</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2</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14%</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960185"/>
                  </a:ext>
                </a:extLst>
              </a:tr>
              <a:tr h="0">
                <a:tc>
                  <a:txBody>
                    <a:bodyPr/>
                    <a:lstStyle/>
                    <a:p>
                      <a:pPr marL="1524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室</a:t>
                      </a:r>
                      <a:r>
                        <a:rPr lang="en-US" sz="2800" kern="100" dirty="0">
                          <a:effectLst/>
                          <a:latin typeface="Arial" panose="020B0604020202020204" pitchFamily="34" charset="0"/>
                          <a:ea typeface="標楷體" panose="03000509000000000000" pitchFamily="65" charset="-120"/>
                          <a:cs typeface="Arial" panose="020B0604020202020204" pitchFamily="34" charset="0"/>
                        </a:rPr>
                        <a:t>3-2</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3</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52400" algn="ctr">
                        <a:spcAft>
                          <a:spcPts val="0"/>
                        </a:spcAft>
                      </a:pPr>
                      <a:r>
                        <a:rPr lang="en-US" sz="2800" kern="100">
                          <a:effectLst/>
                          <a:latin typeface="Arial" panose="020B0604020202020204" pitchFamily="34" charset="0"/>
                          <a:ea typeface="標楷體" panose="03000509000000000000" pitchFamily="65" charset="-120"/>
                          <a:cs typeface="Arial" panose="020B0604020202020204" pitchFamily="34" charset="0"/>
                        </a:rPr>
                        <a:t>28</a:t>
                      </a:r>
                      <a:endParaRPr lang="zh-TW" sz="28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11%</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0</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0</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26917087"/>
                  </a:ext>
                </a:extLst>
              </a:tr>
              <a:tr h="0">
                <a:tc>
                  <a:txBody>
                    <a:bodyPr/>
                    <a:lstStyle/>
                    <a:p>
                      <a:pPr marL="1524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合計</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152400" algn="ctr">
                        <a:spcAft>
                          <a:spcPts val="0"/>
                        </a:spcAft>
                      </a:pPr>
                      <a:r>
                        <a:rPr lang="en-US" sz="2800" kern="100">
                          <a:effectLst/>
                          <a:latin typeface="Arial" panose="020B0604020202020204" pitchFamily="34" charset="0"/>
                          <a:ea typeface="標楷體" panose="03000509000000000000" pitchFamily="65" charset="-120"/>
                          <a:cs typeface="Arial" panose="020B0604020202020204" pitchFamily="34" charset="0"/>
                        </a:rPr>
                        <a:t>17</a:t>
                      </a:r>
                      <a:endParaRPr lang="zh-TW" sz="28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152400" algn="ctr">
                        <a:spcAft>
                          <a:spcPts val="0"/>
                        </a:spcAft>
                      </a:pPr>
                      <a:r>
                        <a:rPr lang="en-US" sz="2800" kern="100">
                          <a:effectLst/>
                          <a:latin typeface="Arial" panose="020B0604020202020204" pitchFamily="34" charset="0"/>
                          <a:ea typeface="標楷體" panose="03000509000000000000" pitchFamily="65" charset="-120"/>
                          <a:cs typeface="Arial" panose="020B0604020202020204" pitchFamily="34" charset="0"/>
                        </a:rPr>
                        <a:t>60</a:t>
                      </a:r>
                      <a:endParaRPr lang="zh-TW" sz="28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152400" algn="ctr">
                        <a:spcAft>
                          <a:spcPts val="0"/>
                        </a:spcAft>
                      </a:pPr>
                      <a:r>
                        <a:rPr lang="en-US" sz="2800" kern="100">
                          <a:effectLst/>
                          <a:latin typeface="Arial" panose="020B0604020202020204" pitchFamily="34" charset="0"/>
                          <a:ea typeface="標楷體" panose="03000509000000000000" pitchFamily="65" charset="-120"/>
                          <a:cs typeface="Arial" panose="020B0604020202020204" pitchFamily="34" charset="0"/>
                        </a:rPr>
                        <a:t>28%</a:t>
                      </a:r>
                      <a:endParaRPr lang="zh-TW" sz="28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152400" algn="ctr">
                        <a:spcAft>
                          <a:spcPts val="0"/>
                        </a:spcAft>
                      </a:pPr>
                      <a:r>
                        <a:rPr lang="en-US" sz="2800" kern="100">
                          <a:effectLst/>
                          <a:latin typeface="Arial" panose="020B0604020202020204" pitchFamily="34" charset="0"/>
                          <a:ea typeface="標楷體" panose="03000509000000000000" pitchFamily="65" charset="-120"/>
                          <a:cs typeface="Arial" panose="020B0604020202020204" pitchFamily="34" charset="0"/>
                        </a:rPr>
                        <a:t>2</a:t>
                      </a:r>
                      <a:endParaRPr lang="zh-TW" sz="28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12%</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48884519"/>
                  </a:ext>
                </a:extLst>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520666433"/>
              </p:ext>
            </p:extLst>
          </p:nvPr>
        </p:nvGraphicFramePr>
        <p:xfrm>
          <a:off x="457198" y="5480487"/>
          <a:ext cx="10058394" cy="853440"/>
        </p:xfrm>
        <a:graphic>
          <a:graphicData uri="http://schemas.openxmlformats.org/drawingml/2006/table">
            <a:tbl>
              <a:tblPr firstRow="1" firstCol="1" bandRow="1"/>
              <a:tblGrid>
                <a:gridCol w="1676040">
                  <a:extLst>
                    <a:ext uri="{9D8B030D-6E8A-4147-A177-3AD203B41FA5}">
                      <a16:colId xmlns:a16="http://schemas.microsoft.com/office/drawing/2014/main" val="2943807345"/>
                    </a:ext>
                  </a:extLst>
                </a:gridCol>
                <a:gridCol w="1676040">
                  <a:extLst>
                    <a:ext uri="{9D8B030D-6E8A-4147-A177-3AD203B41FA5}">
                      <a16:colId xmlns:a16="http://schemas.microsoft.com/office/drawing/2014/main" val="1109376848"/>
                    </a:ext>
                  </a:extLst>
                </a:gridCol>
                <a:gridCol w="1677117">
                  <a:extLst>
                    <a:ext uri="{9D8B030D-6E8A-4147-A177-3AD203B41FA5}">
                      <a16:colId xmlns:a16="http://schemas.microsoft.com/office/drawing/2014/main" val="2304930509"/>
                    </a:ext>
                  </a:extLst>
                </a:gridCol>
                <a:gridCol w="1676040">
                  <a:extLst>
                    <a:ext uri="{9D8B030D-6E8A-4147-A177-3AD203B41FA5}">
                      <a16:colId xmlns:a16="http://schemas.microsoft.com/office/drawing/2014/main" val="1074747200"/>
                    </a:ext>
                  </a:extLst>
                </a:gridCol>
                <a:gridCol w="1676040">
                  <a:extLst>
                    <a:ext uri="{9D8B030D-6E8A-4147-A177-3AD203B41FA5}">
                      <a16:colId xmlns:a16="http://schemas.microsoft.com/office/drawing/2014/main" val="2787844519"/>
                    </a:ext>
                  </a:extLst>
                </a:gridCol>
                <a:gridCol w="1677117">
                  <a:extLst>
                    <a:ext uri="{9D8B030D-6E8A-4147-A177-3AD203B41FA5}">
                      <a16:colId xmlns:a16="http://schemas.microsoft.com/office/drawing/2014/main" val="3807607524"/>
                    </a:ext>
                  </a:extLst>
                </a:gridCol>
              </a:tblGrid>
              <a:tr h="0">
                <a:tc>
                  <a:txBody>
                    <a:bodyPr/>
                    <a:lstStyle/>
                    <a:p>
                      <a:pPr marL="1524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報名人數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班級人數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報考率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合格人數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1524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合格率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85189619"/>
                  </a:ext>
                </a:extLst>
              </a:tr>
              <a:tr h="0">
                <a:tc>
                  <a:txBody>
                    <a:bodyPr/>
                    <a:lstStyle/>
                    <a:p>
                      <a:pPr marL="1524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觀</a:t>
                      </a:r>
                      <a:r>
                        <a:rPr lang="en-US" sz="2800" kern="100" dirty="0">
                          <a:effectLst/>
                          <a:latin typeface="Arial" panose="020B0604020202020204" pitchFamily="34" charset="0"/>
                          <a:ea typeface="標楷體" panose="03000509000000000000" pitchFamily="65" charset="-120"/>
                          <a:cs typeface="Arial" panose="020B0604020202020204" pitchFamily="34" charset="0"/>
                        </a:rPr>
                        <a:t>3-1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5</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25</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20%</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20%</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269926"/>
                  </a:ext>
                </a:extLst>
              </a:tr>
            </a:tbl>
          </a:graphicData>
        </a:graphic>
      </p:graphicFrame>
      <p:sp>
        <p:nvSpPr>
          <p:cNvPr id="19" name="矩形 18"/>
          <p:cNvSpPr/>
          <p:nvPr/>
        </p:nvSpPr>
        <p:spPr>
          <a:xfrm>
            <a:off x="3307889" y="861279"/>
            <a:ext cx="2441694" cy="584775"/>
          </a:xfrm>
          <a:prstGeom prst="rect">
            <a:avLst/>
          </a:prstGeom>
        </p:spPr>
        <p:txBody>
          <a:bodyPr wrap="none">
            <a:spAutoFit/>
          </a:bodyPr>
          <a:lstStyle/>
          <a:p>
            <a:r>
              <a:rPr lang="zh-TW" altLang="zh-TW" sz="3200" dirty="0">
                <a:latin typeface="標楷體" panose="03000509000000000000" pitchFamily="65" charset="-120"/>
                <a:ea typeface="標楷體" panose="03000509000000000000" pitchFamily="65" charset="-120"/>
              </a:rPr>
              <a:t>印前製程</a:t>
            </a:r>
            <a:r>
              <a:rPr lang="en-US" altLang="zh-TW" sz="3200" dirty="0">
                <a:latin typeface="標楷體" panose="03000509000000000000" pitchFamily="65" charset="-120"/>
                <a:ea typeface="標楷體" panose="03000509000000000000" pitchFamily="65" charset="-120"/>
              </a:rPr>
              <a:t>-PC</a:t>
            </a:r>
            <a:endParaRPr lang="zh-TW" altLang="en-US" sz="3200" dirty="0">
              <a:latin typeface="標楷體" panose="03000509000000000000" pitchFamily="65" charset="-120"/>
              <a:ea typeface="標楷體" panose="03000509000000000000" pitchFamily="65" charset="-120"/>
            </a:endParaRPr>
          </a:p>
        </p:txBody>
      </p:sp>
      <p:sp>
        <p:nvSpPr>
          <p:cNvPr id="20" name="矩形 19"/>
          <p:cNvSpPr/>
          <p:nvPr/>
        </p:nvSpPr>
        <p:spPr>
          <a:xfrm>
            <a:off x="3307889" y="4879815"/>
            <a:ext cx="1826141" cy="584775"/>
          </a:xfrm>
          <a:prstGeom prst="rect">
            <a:avLst/>
          </a:prstGeom>
        </p:spPr>
        <p:txBody>
          <a:bodyPr wrap="none">
            <a:spAutoFit/>
          </a:bodyPr>
          <a:lstStyle/>
          <a:p>
            <a:r>
              <a:rPr lang="zh-TW" altLang="zh-TW" sz="3200" dirty="0">
                <a:latin typeface="Arial" panose="020B0604020202020204" pitchFamily="34" charset="0"/>
                <a:ea typeface="標楷體" panose="03000509000000000000" pitchFamily="65" charset="-120"/>
                <a:cs typeface="Arial" panose="020B0604020202020204" pitchFamily="34" charset="0"/>
              </a:rPr>
              <a:t>飲料調製</a:t>
            </a:r>
            <a:endParaRPr lang="zh-TW" altLang="en-US" sz="3200" dirty="0"/>
          </a:p>
        </p:txBody>
      </p:sp>
    </p:spTree>
    <p:extLst>
      <p:ext uri="{BB962C8B-B14F-4D97-AF65-F5344CB8AC3E}">
        <p14:creationId xmlns:p14="http://schemas.microsoft.com/office/powerpoint/2010/main" val="989566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a:xfrm>
            <a:off x="315996" y="14133"/>
            <a:ext cx="8957399" cy="826256"/>
          </a:xfrm>
        </p:spPr>
        <p:txBody>
          <a:bodyPr/>
          <a:lstStyle/>
          <a:p>
            <a:r>
              <a:rPr lang="en-US" altLang="zh-TW" dirty="0"/>
              <a:t>113</a:t>
            </a:r>
            <a:r>
              <a:rPr lang="zh-TW" altLang="en-US" dirty="0"/>
              <a:t>年乙級檢定成績</a:t>
            </a:r>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fld id="{375CE6C3-1D6C-4ED7-AB26-3FE69FC665DE}" type="slidenum">
              <a:rPr lang="zh-TW" altLang="en-US" smtClean="0"/>
              <a:t>71</a:t>
            </a:fld>
            <a:endParaRPr lang="zh-TW" altLang="en-US"/>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155953304"/>
              </p:ext>
            </p:extLst>
          </p:nvPr>
        </p:nvGraphicFramePr>
        <p:xfrm>
          <a:off x="905691" y="1623878"/>
          <a:ext cx="10101942" cy="3901446"/>
        </p:xfrm>
        <a:graphic>
          <a:graphicData uri="http://schemas.openxmlformats.org/drawingml/2006/table">
            <a:tbl>
              <a:tblPr firstRow="1" firstCol="1" bandRow="1"/>
              <a:tblGrid>
                <a:gridCol w="1683297">
                  <a:extLst>
                    <a:ext uri="{9D8B030D-6E8A-4147-A177-3AD203B41FA5}">
                      <a16:colId xmlns:a16="http://schemas.microsoft.com/office/drawing/2014/main" val="3834508715"/>
                    </a:ext>
                  </a:extLst>
                </a:gridCol>
                <a:gridCol w="1683297">
                  <a:extLst>
                    <a:ext uri="{9D8B030D-6E8A-4147-A177-3AD203B41FA5}">
                      <a16:colId xmlns:a16="http://schemas.microsoft.com/office/drawing/2014/main" val="3043303522"/>
                    </a:ext>
                  </a:extLst>
                </a:gridCol>
                <a:gridCol w="1684377">
                  <a:extLst>
                    <a:ext uri="{9D8B030D-6E8A-4147-A177-3AD203B41FA5}">
                      <a16:colId xmlns:a16="http://schemas.microsoft.com/office/drawing/2014/main" val="2615648990"/>
                    </a:ext>
                  </a:extLst>
                </a:gridCol>
                <a:gridCol w="1683297">
                  <a:extLst>
                    <a:ext uri="{9D8B030D-6E8A-4147-A177-3AD203B41FA5}">
                      <a16:colId xmlns:a16="http://schemas.microsoft.com/office/drawing/2014/main" val="1044154607"/>
                    </a:ext>
                  </a:extLst>
                </a:gridCol>
                <a:gridCol w="1683297">
                  <a:extLst>
                    <a:ext uri="{9D8B030D-6E8A-4147-A177-3AD203B41FA5}">
                      <a16:colId xmlns:a16="http://schemas.microsoft.com/office/drawing/2014/main" val="1335125248"/>
                    </a:ext>
                  </a:extLst>
                </a:gridCol>
                <a:gridCol w="1684377">
                  <a:extLst>
                    <a:ext uri="{9D8B030D-6E8A-4147-A177-3AD203B41FA5}">
                      <a16:colId xmlns:a16="http://schemas.microsoft.com/office/drawing/2014/main" val="257809261"/>
                    </a:ext>
                  </a:extLst>
                </a:gridCol>
              </a:tblGrid>
              <a:tr h="650241">
                <a:tc>
                  <a:txBody>
                    <a:bodyPr/>
                    <a:lstStyle/>
                    <a:p>
                      <a:pPr marL="0" algn="ctr">
                        <a:spcBef>
                          <a:spcPts val="600"/>
                        </a:spcBef>
                        <a:spcAft>
                          <a:spcPts val="60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Bef>
                          <a:spcPts val="600"/>
                        </a:spcBef>
                        <a:spcAft>
                          <a:spcPts val="60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報名人數</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Bef>
                          <a:spcPts val="600"/>
                        </a:spcBef>
                        <a:spcAft>
                          <a:spcPts val="60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班級人數</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Bef>
                          <a:spcPts val="600"/>
                        </a:spcBef>
                        <a:spcAft>
                          <a:spcPts val="60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報考率</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Bef>
                          <a:spcPts val="600"/>
                        </a:spcBef>
                        <a:spcAft>
                          <a:spcPts val="60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合格人數</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Bef>
                          <a:spcPts val="600"/>
                        </a:spcBef>
                        <a:spcAft>
                          <a:spcPts val="60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合格率</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76991041"/>
                  </a:ext>
                </a:extLst>
              </a:tr>
              <a:tr h="650241">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商</a:t>
                      </a:r>
                      <a:r>
                        <a:rPr lang="en-US" sz="2800" kern="100" dirty="0">
                          <a:effectLst/>
                          <a:latin typeface="Arial" panose="020B0604020202020204" pitchFamily="34" charset="0"/>
                          <a:ea typeface="標楷體" panose="03000509000000000000" pitchFamily="65" charset="-120"/>
                          <a:cs typeface="Arial" panose="020B0604020202020204" pitchFamily="34" charset="0"/>
                        </a:rPr>
                        <a:t>3-1</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a:spcAft>
                          <a:spcPts val="0"/>
                        </a:spcAft>
                      </a:pPr>
                      <a:r>
                        <a:rPr lang="en-US" sz="2800" kern="100" dirty="0">
                          <a:solidFill>
                            <a:srgbClr val="000000"/>
                          </a:solidFill>
                          <a:effectLst/>
                          <a:latin typeface="Arial" panose="020B0604020202020204" pitchFamily="34" charset="0"/>
                          <a:ea typeface="新細明體" panose="02020500000000000000" pitchFamily="18" charset="-120"/>
                          <a:cs typeface="Arial" panose="020B0604020202020204" pitchFamily="34" charset="0"/>
                        </a:rPr>
                        <a:t>1</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a:spcAft>
                          <a:spcPts val="0"/>
                        </a:spcAft>
                      </a:pPr>
                      <a:r>
                        <a:rPr lang="en-US" sz="2800" kern="100" dirty="0">
                          <a:solidFill>
                            <a:srgbClr val="000000"/>
                          </a:solidFill>
                          <a:effectLst/>
                          <a:latin typeface="Arial" panose="020B0604020202020204" pitchFamily="34" charset="0"/>
                          <a:ea typeface="新細明體" panose="02020500000000000000" pitchFamily="18" charset="-120"/>
                          <a:cs typeface="Arial" panose="020B0604020202020204" pitchFamily="34" charset="0"/>
                        </a:rPr>
                        <a:t>29</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a:spcAft>
                          <a:spcPts val="0"/>
                        </a:spcAft>
                      </a:pPr>
                      <a:r>
                        <a:rPr lang="en-US" sz="2800" kern="100" dirty="0">
                          <a:solidFill>
                            <a:srgbClr val="000000"/>
                          </a:solidFill>
                          <a:effectLst/>
                          <a:latin typeface="Arial" panose="020B0604020202020204" pitchFamily="34" charset="0"/>
                          <a:ea typeface="新細明體" panose="02020500000000000000" pitchFamily="18" charset="-120"/>
                          <a:cs typeface="Arial" panose="020B0604020202020204" pitchFamily="34" charset="0"/>
                        </a:rPr>
                        <a:t>3%</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0</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100%</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50251927"/>
                  </a:ext>
                </a:extLst>
              </a:tr>
              <a:tr h="650241">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商</a:t>
                      </a:r>
                      <a:r>
                        <a:rPr lang="en-US" sz="2800" kern="100" dirty="0">
                          <a:effectLst/>
                          <a:latin typeface="Arial" panose="020B0604020202020204" pitchFamily="34" charset="0"/>
                          <a:ea typeface="標楷體" panose="03000509000000000000" pitchFamily="65" charset="-120"/>
                          <a:cs typeface="Arial" panose="020B0604020202020204" pitchFamily="34" charset="0"/>
                        </a:rPr>
                        <a:t>3-2</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algn="ctr">
                        <a:spcAft>
                          <a:spcPts val="0"/>
                        </a:spcAft>
                      </a:pPr>
                      <a:r>
                        <a:rPr lang="en-US" sz="2800" kern="100">
                          <a:solidFill>
                            <a:srgbClr val="000000"/>
                          </a:solidFill>
                          <a:effectLst/>
                          <a:latin typeface="Arial" panose="020B0604020202020204" pitchFamily="34" charset="0"/>
                          <a:ea typeface="新細明體" panose="02020500000000000000" pitchFamily="18" charset="-120"/>
                          <a:cs typeface="Arial" panose="020B0604020202020204" pitchFamily="34" charset="0"/>
                        </a:rPr>
                        <a:t>1</a:t>
                      </a:r>
                      <a:endParaRPr lang="zh-TW" sz="28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algn="ctr">
                        <a:spcAft>
                          <a:spcPts val="0"/>
                        </a:spcAft>
                      </a:pPr>
                      <a:r>
                        <a:rPr lang="en-US" sz="2800" kern="100">
                          <a:solidFill>
                            <a:srgbClr val="000000"/>
                          </a:solidFill>
                          <a:effectLst/>
                          <a:latin typeface="Arial" panose="020B0604020202020204" pitchFamily="34" charset="0"/>
                          <a:ea typeface="新細明體" panose="02020500000000000000" pitchFamily="18" charset="-120"/>
                          <a:cs typeface="Arial" panose="020B0604020202020204" pitchFamily="34" charset="0"/>
                        </a:rPr>
                        <a:t>28</a:t>
                      </a:r>
                      <a:endParaRPr lang="zh-TW" sz="28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algn="ctr">
                        <a:spcAft>
                          <a:spcPts val="0"/>
                        </a:spcAft>
                      </a:pPr>
                      <a:r>
                        <a:rPr lang="en-US" sz="2800" kern="100" dirty="0">
                          <a:solidFill>
                            <a:srgbClr val="000000"/>
                          </a:solidFill>
                          <a:effectLst/>
                          <a:latin typeface="Arial" panose="020B0604020202020204" pitchFamily="34" charset="0"/>
                          <a:ea typeface="新細明體" panose="02020500000000000000" pitchFamily="18" charset="-120"/>
                          <a:cs typeface="Arial" panose="020B0604020202020204" pitchFamily="34" charset="0"/>
                        </a:rPr>
                        <a:t>4%</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0</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0%</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50851915"/>
                  </a:ext>
                </a:extLst>
              </a:tr>
              <a:tr h="650241">
                <a:tc>
                  <a:txBody>
                    <a:bodyPr/>
                    <a:lstStyle/>
                    <a:p>
                      <a:pPr marL="0"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商</a:t>
                      </a:r>
                      <a:r>
                        <a:rPr lang="en-US" sz="2800" kern="100">
                          <a:effectLst/>
                          <a:latin typeface="Arial" panose="020B0604020202020204" pitchFamily="34" charset="0"/>
                          <a:ea typeface="標楷體" panose="03000509000000000000" pitchFamily="65" charset="-120"/>
                          <a:cs typeface="Arial" panose="020B0604020202020204" pitchFamily="34" charset="0"/>
                        </a:rPr>
                        <a:t>3-3</a:t>
                      </a:r>
                      <a:endParaRPr lang="zh-TW" sz="28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r>
                        <a:rPr lang="en-US" sz="2800" kern="100">
                          <a:solidFill>
                            <a:srgbClr val="000000"/>
                          </a:solidFill>
                          <a:effectLst/>
                          <a:latin typeface="Arial" panose="020B0604020202020204" pitchFamily="34" charset="0"/>
                          <a:ea typeface="新細明體" panose="02020500000000000000" pitchFamily="18" charset="-120"/>
                          <a:cs typeface="Arial" panose="020B0604020202020204" pitchFamily="34" charset="0"/>
                        </a:rPr>
                        <a:t>2</a:t>
                      </a:r>
                      <a:endParaRPr lang="zh-TW" sz="28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r>
                        <a:rPr lang="en-US" sz="2800" kern="100" dirty="0">
                          <a:solidFill>
                            <a:srgbClr val="000000"/>
                          </a:solidFill>
                          <a:effectLst/>
                          <a:latin typeface="Arial" panose="020B0604020202020204" pitchFamily="34" charset="0"/>
                          <a:ea typeface="新細明體" panose="02020500000000000000" pitchFamily="18" charset="-120"/>
                          <a:cs typeface="Arial" panose="020B0604020202020204" pitchFamily="34" charset="0"/>
                        </a:rPr>
                        <a:t>28</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r>
                        <a:rPr lang="en-US" sz="2800" kern="100" dirty="0">
                          <a:solidFill>
                            <a:srgbClr val="000000"/>
                          </a:solidFill>
                          <a:effectLst/>
                          <a:latin typeface="Arial" panose="020B0604020202020204" pitchFamily="34" charset="0"/>
                          <a:ea typeface="新細明體" panose="02020500000000000000" pitchFamily="18" charset="-120"/>
                          <a:cs typeface="Arial" panose="020B0604020202020204" pitchFamily="34" charset="0"/>
                        </a:rPr>
                        <a:t>7%</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2</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100%</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70584"/>
                  </a:ext>
                </a:extLst>
              </a:tr>
              <a:tr h="650241">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國</a:t>
                      </a:r>
                      <a:r>
                        <a:rPr lang="en-US" sz="2800" kern="100" dirty="0">
                          <a:effectLst/>
                          <a:latin typeface="Arial" panose="020B0604020202020204" pitchFamily="34" charset="0"/>
                          <a:ea typeface="標楷體" panose="03000509000000000000" pitchFamily="65" charset="-120"/>
                          <a:cs typeface="Arial" panose="020B0604020202020204" pitchFamily="34" charset="0"/>
                        </a:rPr>
                        <a:t>3-1</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algn="ctr">
                        <a:spcAft>
                          <a:spcPts val="0"/>
                        </a:spcAft>
                      </a:pPr>
                      <a:r>
                        <a:rPr lang="en-US" sz="2800" kern="100">
                          <a:solidFill>
                            <a:srgbClr val="000000"/>
                          </a:solidFill>
                          <a:effectLst/>
                          <a:latin typeface="Arial" panose="020B0604020202020204" pitchFamily="34" charset="0"/>
                          <a:ea typeface="新細明體" panose="02020500000000000000" pitchFamily="18" charset="-120"/>
                          <a:cs typeface="Arial" panose="020B0604020202020204" pitchFamily="34" charset="0"/>
                        </a:rPr>
                        <a:t>9</a:t>
                      </a:r>
                      <a:endParaRPr lang="zh-TW" sz="28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algn="ctr">
                        <a:spcAft>
                          <a:spcPts val="0"/>
                        </a:spcAft>
                      </a:pPr>
                      <a:r>
                        <a:rPr lang="en-US" sz="2800" kern="100">
                          <a:solidFill>
                            <a:srgbClr val="000000"/>
                          </a:solidFill>
                          <a:effectLst/>
                          <a:latin typeface="Arial" panose="020B0604020202020204" pitchFamily="34" charset="0"/>
                          <a:ea typeface="新細明體" panose="02020500000000000000" pitchFamily="18" charset="-120"/>
                          <a:cs typeface="Arial" panose="020B0604020202020204" pitchFamily="34" charset="0"/>
                        </a:rPr>
                        <a:t>28</a:t>
                      </a:r>
                      <a:endParaRPr lang="zh-TW" sz="28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algn="ctr">
                        <a:spcAft>
                          <a:spcPts val="0"/>
                        </a:spcAft>
                      </a:pPr>
                      <a:r>
                        <a:rPr lang="en-US" sz="2800" kern="100" dirty="0">
                          <a:solidFill>
                            <a:srgbClr val="000000"/>
                          </a:solidFill>
                          <a:effectLst/>
                          <a:latin typeface="Arial" panose="020B0604020202020204" pitchFamily="34" charset="0"/>
                          <a:ea typeface="新細明體" panose="02020500000000000000" pitchFamily="18" charset="-120"/>
                          <a:cs typeface="Arial" panose="020B0604020202020204" pitchFamily="34" charset="0"/>
                        </a:rPr>
                        <a:t>32%</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9</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100%</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922291235"/>
                  </a:ext>
                </a:extLst>
              </a:tr>
              <a:tr h="650241">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合計</a:t>
                      </a:r>
                      <a:endParaRPr lang="zh-TW" sz="28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13</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113</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85%</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04716373"/>
                  </a:ext>
                </a:extLst>
              </a:tr>
            </a:tbl>
          </a:graphicData>
        </a:graphic>
      </p:graphicFrame>
      <p:sp>
        <p:nvSpPr>
          <p:cNvPr id="10" name="文字方塊 9"/>
          <p:cNvSpPr txBox="1"/>
          <p:nvPr/>
        </p:nvSpPr>
        <p:spPr>
          <a:xfrm>
            <a:off x="2542903" y="939746"/>
            <a:ext cx="5869577" cy="584775"/>
          </a:xfrm>
          <a:prstGeom prst="rect">
            <a:avLst/>
          </a:prstGeom>
          <a:noFill/>
        </p:spPr>
        <p:txBody>
          <a:bodyPr wrap="square" rtlCol="0">
            <a:spAutoFit/>
          </a:bodyPr>
          <a:lstStyle/>
          <a:p>
            <a:pPr algn="ctr"/>
            <a:r>
              <a:rPr lang="zh-TW" altLang="en-US" sz="3200" b="1" dirty="0">
                <a:solidFill>
                  <a:srgbClr val="002060"/>
                </a:solidFill>
                <a:latin typeface="標楷體" panose="03000509000000000000" pitchFamily="65" charset="-120"/>
                <a:ea typeface="標楷體" panose="03000509000000000000" pitchFamily="65" charset="-120"/>
              </a:rPr>
              <a:t>會計資訊</a:t>
            </a:r>
          </a:p>
        </p:txBody>
      </p:sp>
    </p:spTree>
    <p:extLst>
      <p:ext uri="{BB962C8B-B14F-4D97-AF65-F5344CB8AC3E}">
        <p14:creationId xmlns:p14="http://schemas.microsoft.com/office/powerpoint/2010/main" val="23431712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p:txBody>
          <a:bodyPr/>
          <a:lstStyle/>
          <a:p>
            <a:r>
              <a:rPr lang="en-US" altLang="zh-TW" dirty="0"/>
              <a:t>113</a:t>
            </a:r>
            <a:r>
              <a:rPr lang="zh-TW" altLang="zh-TW" dirty="0"/>
              <a:t>年全國第</a:t>
            </a:r>
            <a:r>
              <a:rPr lang="en-US" altLang="zh-TW" dirty="0"/>
              <a:t>3</a:t>
            </a:r>
            <a:r>
              <a:rPr lang="zh-TW" altLang="zh-TW" dirty="0"/>
              <a:t>梯丙級檢定成績</a:t>
            </a:r>
            <a:endParaRPr lang="zh-TW" altLang="en-US" dirty="0"/>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CE6C3-1D6C-4ED7-AB26-3FE69FC665DE}" type="slidenum">
              <a:rPr kumimoji="0" lang="zh-TW" altLang="en-US" sz="1200" b="0" i="0" u="none" strike="noStrike" kern="1200" cap="none" spc="0" normalizeH="0" baseline="0" noProof="0" smtClean="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graphicFrame>
        <p:nvGraphicFramePr>
          <p:cNvPr id="6" name="表格 5"/>
          <p:cNvGraphicFramePr>
            <a:graphicFrameLocks noGrp="1"/>
          </p:cNvGraphicFramePr>
          <p:nvPr>
            <p:extLst>
              <p:ext uri="{D42A27DB-BD31-4B8C-83A1-F6EECF244321}">
                <p14:modId xmlns:p14="http://schemas.microsoft.com/office/powerpoint/2010/main" val="1541739586"/>
              </p:ext>
            </p:extLst>
          </p:nvPr>
        </p:nvGraphicFramePr>
        <p:xfrm>
          <a:off x="315996" y="2352501"/>
          <a:ext cx="11163880" cy="2033060"/>
        </p:xfrm>
        <a:graphic>
          <a:graphicData uri="http://schemas.openxmlformats.org/drawingml/2006/table">
            <a:tbl>
              <a:tblPr firstRow="1" firstCol="1" bandRow="1"/>
              <a:tblGrid>
                <a:gridCol w="1860249">
                  <a:extLst>
                    <a:ext uri="{9D8B030D-6E8A-4147-A177-3AD203B41FA5}">
                      <a16:colId xmlns:a16="http://schemas.microsoft.com/office/drawing/2014/main" val="4146390805"/>
                    </a:ext>
                  </a:extLst>
                </a:gridCol>
                <a:gridCol w="1860249">
                  <a:extLst>
                    <a:ext uri="{9D8B030D-6E8A-4147-A177-3AD203B41FA5}">
                      <a16:colId xmlns:a16="http://schemas.microsoft.com/office/drawing/2014/main" val="673137832"/>
                    </a:ext>
                  </a:extLst>
                </a:gridCol>
                <a:gridCol w="1861442">
                  <a:extLst>
                    <a:ext uri="{9D8B030D-6E8A-4147-A177-3AD203B41FA5}">
                      <a16:colId xmlns:a16="http://schemas.microsoft.com/office/drawing/2014/main" val="3430751956"/>
                    </a:ext>
                  </a:extLst>
                </a:gridCol>
                <a:gridCol w="1860249">
                  <a:extLst>
                    <a:ext uri="{9D8B030D-6E8A-4147-A177-3AD203B41FA5}">
                      <a16:colId xmlns:a16="http://schemas.microsoft.com/office/drawing/2014/main" val="1361615037"/>
                    </a:ext>
                  </a:extLst>
                </a:gridCol>
                <a:gridCol w="1860249">
                  <a:extLst>
                    <a:ext uri="{9D8B030D-6E8A-4147-A177-3AD203B41FA5}">
                      <a16:colId xmlns:a16="http://schemas.microsoft.com/office/drawing/2014/main" val="1585792017"/>
                    </a:ext>
                  </a:extLst>
                </a:gridCol>
                <a:gridCol w="1861442">
                  <a:extLst>
                    <a:ext uri="{9D8B030D-6E8A-4147-A177-3AD203B41FA5}">
                      <a16:colId xmlns:a16="http://schemas.microsoft.com/office/drawing/2014/main" val="1932773100"/>
                    </a:ext>
                  </a:extLst>
                </a:gridCol>
              </a:tblGrid>
              <a:tr h="508265">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報名人數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報考率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合格人數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04800"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合格率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216614"/>
                  </a:ext>
                </a:extLst>
              </a:tr>
              <a:tr h="508265">
                <a:tc>
                  <a:txBody>
                    <a:bodyPr/>
                    <a:lstStyle/>
                    <a:p>
                      <a:pPr marL="304800" algn="ctr">
                        <a:spcAft>
                          <a:spcPts val="0"/>
                        </a:spcAft>
                      </a:pPr>
                      <a:r>
                        <a:rPr lang="zh-TW"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室設</a:t>
                      </a: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35</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91%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69%</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768041"/>
                  </a:ext>
                </a:extLst>
              </a:tr>
              <a:tr h="508265">
                <a:tc>
                  <a:txBody>
                    <a:bodyPr/>
                    <a:lstStyle/>
                    <a:p>
                      <a:pPr marL="304800" algn="ctr">
                        <a:spcAft>
                          <a:spcPts val="0"/>
                        </a:spcAft>
                      </a:pPr>
                      <a:r>
                        <a:rPr lang="zh-TW"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室設</a:t>
                      </a: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22</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30</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35</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86%</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19</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63%</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828388060"/>
                  </a:ext>
                </a:extLst>
              </a:tr>
              <a:tr h="508265">
                <a:tc>
                  <a:txBody>
                    <a:bodyPr/>
                    <a:lstStyle/>
                    <a:p>
                      <a:pPr marL="304800" algn="ctr">
                        <a:spcAft>
                          <a:spcPts val="0"/>
                        </a:spcAft>
                      </a:pPr>
                      <a:r>
                        <a:rPr lang="zh-TW"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合計</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6</a:t>
                      </a:r>
                      <a:r>
                        <a:rPr lang="en-US" altLang="zh-TW"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04800" algn="ctr">
                        <a:spcAft>
                          <a:spcPts val="0"/>
                        </a:spcAft>
                      </a:pPr>
                      <a:r>
                        <a:rPr lang="en-US" altLang="zh-TW" sz="2800" kern="100" dirty="0">
                          <a:effectLst/>
                          <a:latin typeface="Arial" panose="020B0604020202020204" pitchFamily="34" charset="0"/>
                          <a:ea typeface="標楷體" panose="03000509000000000000" pitchFamily="65" charset="-120"/>
                          <a:cs typeface="Arial" panose="020B0604020202020204" pitchFamily="34" charset="0"/>
                        </a:rPr>
                        <a:t>70</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04800" algn="ctr">
                        <a:spcAft>
                          <a:spcPts val="0"/>
                        </a:spcAft>
                      </a:pPr>
                      <a:r>
                        <a:rPr lang="en-US" altLang="zh-TW"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89</a:t>
                      </a: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4</a:t>
                      </a:r>
                      <a:r>
                        <a:rPr lang="en-US" altLang="zh-TW"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6</a:t>
                      </a:r>
                      <a:r>
                        <a:rPr lang="en-US" altLang="zh-TW"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6</a:t>
                      </a: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91772452"/>
                  </a:ext>
                </a:extLst>
              </a:tr>
            </a:tbl>
          </a:graphicData>
        </a:graphic>
      </p:graphicFrame>
      <p:sp>
        <p:nvSpPr>
          <p:cNvPr id="8" name="矩形 7"/>
          <p:cNvSpPr/>
          <p:nvPr/>
        </p:nvSpPr>
        <p:spPr>
          <a:xfrm>
            <a:off x="3036781" y="1479704"/>
            <a:ext cx="5317511" cy="584775"/>
          </a:xfrm>
          <a:prstGeom prst="rect">
            <a:avLst/>
          </a:prstGeom>
        </p:spPr>
        <p:txBody>
          <a:bodyPr wrap="square">
            <a:spAutoFit/>
          </a:bodyPr>
          <a:lstStyle/>
          <a:p>
            <a:r>
              <a:rPr lang="zh-TW" altLang="zh-TW" sz="3200" b="1"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印前製程－圖文組版</a:t>
            </a:r>
            <a:r>
              <a:rPr lang="en-US" altLang="zh-TW" sz="3200" b="1"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PC </a:t>
            </a:r>
            <a:r>
              <a:rPr lang="zh-TW" altLang="zh-TW" sz="3200" b="1"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丙級</a:t>
            </a:r>
            <a:endParaRPr lang="zh-TW" altLang="en-US" sz="3200" b="1"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1125775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p:txBody>
          <a:bodyPr/>
          <a:lstStyle/>
          <a:p>
            <a:pPr>
              <a:spcBef>
                <a:spcPts val="600"/>
              </a:spcBef>
              <a:spcAft>
                <a:spcPts val="0"/>
              </a:spcAft>
            </a:pPr>
            <a:r>
              <a:rPr lang="en-US" altLang="zh-TW" kern="100" dirty="0"/>
              <a:t>113</a:t>
            </a:r>
            <a:r>
              <a:rPr lang="zh-TW" altLang="zh-TW" kern="100" dirty="0">
                <a:cs typeface="Arial" panose="020B0604020202020204" pitchFamily="34" charset="0"/>
              </a:rPr>
              <a:t>年全國第</a:t>
            </a:r>
            <a:r>
              <a:rPr lang="en-US" altLang="zh-TW" kern="100" dirty="0"/>
              <a:t>3</a:t>
            </a:r>
            <a:r>
              <a:rPr lang="zh-TW" altLang="zh-TW" kern="100" dirty="0">
                <a:cs typeface="Arial" panose="020B0604020202020204" pitchFamily="34" charset="0"/>
              </a:rPr>
              <a:t>梯丙級檢定成績</a:t>
            </a:r>
            <a:endParaRPr lang="zh-TW" altLang="zh-TW" sz="3200" kern="100" dirty="0">
              <a:effectLst/>
            </a:endParaRPr>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CE6C3-1D6C-4ED7-AB26-3FE69FC665DE}" type="slidenum">
              <a:rPr kumimoji="0" lang="zh-TW" altLang="en-US" sz="1200" b="0" i="0" u="none" strike="noStrike" kern="1200" cap="none" spc="0" normalizeH="0" baseline="0" noProof="0" smtClean="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graphicFrame>
        <p:nvGraphicFramePr>
          <p:cNvPr id="4" name="表格 3"/>
          <p:cNvGraphicFramePr>
            <a:graphicFrameLocks noGrp="1"/>
          </p:cNvGraphicFramePr>
          <p:nvPr>
            <p:extLst>
              <p:ext uri="{D42A27DB-BD31-4B8C-83A1-F6EECF244321}">
                <p14:modId xmlns:p14="http://schemas.microsoft.com/office/powerpoint/2010/main" val="423120008"/>
              </p:ext>
            </p:extLst>
          </p:nvPr>
        </p:nvGraphicFramePr>
        <p:xfrm>
          <a:off x="141316" y="1920241"/>
          <a:ext cx="11055928" cy="3255815"/>
        </p:xfrm>
        <a:graphic>
          <a:graphicData uri="http://schemas.openxmlformats.org/drawingml/2006/table">
            <a:tbl>
              <a:tblPr firstRow="1" firstCol="1" bandRow="1"/>
              <a:tblGrid>
                <a:gridCol w="1842261">
                  <a:extLst>
                    <a:ext uri="{9D8B030D-6E8A-4147-A177-3AD203B41FA5}">
                      <a16:colId xmlns:a16="http://schemas.microsoft.com/office/drawing/2014/main" val="852052369"/>
                    </a:ext>
                  </a:extLst>
                </a:gridCol>
                <a:gridCol w="1842261">
                  <a:extLst>
                    <a:ext uri="{9D8B030D-6E8A-4147-A177-3AD203B41FA5}">
                      <a16:colId xmlns:a16="http://schemas.microsoft.com/office/drawing/2014/main" val="4035339189"/>
                    </a:ext>
                  </a:extLst>
                </a:gridCol>
                <a:gridCol w="1843442">
                  <a:extLst>
                    <a:ext uri="{9D8B030D-6E8A-4147-A177-3AD203B41FA5}">
                      <a16:colId xmlns:a16="http://schemas.microsoft.com/office/drawing/2014/main" val="355779072"/>
                    </a:ext>
                  </a:extLst>
                </a:gridCol>
                <a:gridCol w="1842261">
                  <a:extLst>
                    <a:ext uri="{9D8B030D-6E8A-4147-A177-3AD203B41FA5}">
                      <a16:colId xmlns:a16="http://schemas.microsoft.com/office/drawing/2014/main" val="1832806340"/>
                    </a:ext>
                  </a:extLst>
                </a:gridCol>
                <a:gridCol w="1842261">
                  <a:extLst>
                    <a:ext uri="{9D8B030D-6E8A-4147-A177-3AD203B41FA5}">
                      <a16:colId xmlns:a16="http://schemas.microsoft.com/office/drawing/2014/main" val="3984331270"/>
                    </a:ext>
                  </a:extLst>
                </a:gridCol>
                <a:gridCol w="1843442">
                  <a:extLst>
                    <a:ext uri="{9D8B030D-6E8A-4147-A177-3AD203B41FA5}">
                      <a16:colId xmlns:a16="http://schemas.microsoft.com/office/drawing/2014/main" val="3757126375"/>
                    </a:ext>
                  </a:extLst>
                </a:gridCol>
              </a:tblGrid>
              <a:tr h="651163">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報名人數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報考率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合格人數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合格率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872751376"/>
                  </a:ext>
                </a:extLst>
              </a:tr>
              <a:tr h="651163">
                <a:tc>
                  <a:txBody>
                    <a:bodyPr/>
                    <a:lstStyle/>
                    <a:p>
                      <a:pPr marL="304800"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電</a:t>
                      </a:r>
                      <a:r>
                        <a:rPr lang="en-US" sz="2800" kern="100">
                          <a:effectLst/>
                          <a:latin typeface="Arial" panose="020B0604020202020204" pitchFamily="34" charset="0"/>
                          <a:ea typeface="標楷體" panose="03000509000000000000" pitchFamily="65" charset="-120"/>
                          <a:cs typeface="Arial" panose="020B0604020202020204" pitchFamily="34" charset="0"/>
                        </a:rPr>
                        <a:t>2-1</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33</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33</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100%</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22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67%</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6227592"/>
                  </a:ext>
                </a:extLst>
              </a:tr>
              <a:tr h="651163">
                <a:tc>
                  <a:txBody>
                    <a:bodyPr/>
                    <a:lstStyle/>
                    <a:p>
                      <a:pPr marL="304800"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電</a:t>
                      </a:r>
                      <a:r>
                        <a:rPr lang="en-US" sz="2800" kern="100">
                          <a:effectLst/>
                          <a:latin typeface="Arial" panose="020B0604020202020204" pitchFamily="34" charset="0"/>
                          <a:ea typeface="標楷體" panose="03000509000000000000" pitchFamily="65" charset="-120"/>
                          <a:cs typeface="Arial" panose="020B0604020202020204" pitchFamily="34" charset="0"/>
                        </a:rPr>
                        <a:t>2-2</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32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32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100%</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22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69%</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212927606"/>
                  </a:ext>
                </a:extLst>
              </a:tr>
              <a:tr h="651163">
                <a:tc>
                  <a:txBody>
                    <a:bodyPr/>
                    <a:lstStyle/>
                    <a:p>
                      <a:pPr marL="304800"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電</a:t>
                      </a:r>
                      <a:r>
                        <a:rPr lang="en-US" sz="2800" kern="100">
                          <a:effectLst/>
                          <a:latin typeface="Arial" panose="020B0604020202020204" pitchFamily="34" charset="0"/>
                          <a:ea typeface="標楷體" panose="03000509000000000000" pitchFamily="65" charset="-120"/>
                          <a:cs typeface="Arial" panose="020B0604020202020204" pitchFamily="34" charset="0"/>
                        </a:rPr>
                        <a:t>2-3</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a:effectLst/>
                          <a:latin typeface="Arial" panose="020B0604020202020204" pitchFamily="34" charset="0"/>
                          <a:ea typeface="標楷體" panose="03000509000000000000" pitchFamily="65" charset="-120"/>
                          <a:cs typeface="Arial" panose="020B0604020202020204" pitchFamily="34" charset="0"/>
                        </a:rPr>
                        <a:t>30</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29</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103%</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27</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algn="ctr">
                        <a:spcAft>
                          <a:spcPts val="0"/>
                        </a:spcAft>
                      </a:pPr>
                      <a:r>
                        <a:rPr lang="en-US" sz="2800" kern="100" dirty="0">
                          <a:effectLst/>
                          <a:latin typeface="Arial" panose="020B0604020202020204" pitchFamily="34" charset="0"/>
                          <a:ea typeface="標楷體" panose="03000509000000000000" pitchFamily="65" charset="-120"/>
                          <a:cs typeface="Arial" panose="020B0604020202020204" pitchFamily="34" charset="0"/>
                        </a:rPr>
                        <a:t>90%</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4251175"/>
                  </a:ext>
                </a:extLst>
              </a:tr>
              <a:tr h="651163">
                <a:tc>
                  <a:txBody>
                    <a:bodyPr/>
                    <a:lstStyle/>
                    <a:p>
                      <a:pPr marL="304800"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95</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94</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100%</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71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75%</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273497023"/>
                  </a:ext>
                </a:extLst>
              </a:tr>
            </a:tbl>
          </a:graphicData>
        </a:graphic>
      </p:graphicFrame>
      <p:sp>
        <p:nvSpPr>
          <p:cNvPr id="6" name="文字方塊 5"/>
          <p:cNvSpPr txBox="1"/>
          <p:nvPr/>
        </p:nvSpPr>
        <p:spPr>
          <a:xfrm>
            <a:off x="2916714" y="1162070"/>
            <a:ext cx="5279635" cy="584775"/>
          </a:xfrm>
          <a:prstGeom prst="rect">
            <a:avLst/>
          </a:prstGeom>
          <a:noFill/>
        </p:spPr>
        <p:txBody>
          <a:bodyPr wrap="square" rtlCol="0">
            <a:spAutoFit/>
          </a:bodyPr>
          <a:lstStyle/>
          <a:p>
            <a:r>
              <a:rPr lang="zh-TW" altLang="zh-TW" sz="3200" b="1" dirty="0">
                <a:ea typeface="標楷體" panose="03000509000000000000" pitchFamily="65" charset="-120"/>
                <a:cs typeface="Arial" panose="020B0604020202020204" pitchFamily="34" charset="0"/>
              </a:rPr>
              <a:t>電腦輔助機械設計製圖丙級</a:t>
            </a:r>
            <a:endParaRPr lang="zh-TW" altLang="en-US" sz="3200" b="1" dirty="0"/>
          </a:p>
        </p:txBody>
      </p:sp>
    </p:spTree>
    <p:extLst>
      <p:ext uri="{BB962C8B-B14F-4D97-AF65-F5344CB8AC3E}">
        <p14:creationId xmlns:p14="http://schemas.microsoft.com/office/powerpoint/2010/main" val="32487459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a:xfrm>
            <a:off x="455333" y="0"/>
            <a:ext cx="8957399" cy="826256"/>
          </a:xfrm>
        </p:spPr>
        <p:txBody>
          <a:bodyPr/>
          <a:lstStyle/>
          <a:p>
            <a:r>
              <a:rPr lang="en-US" altLang="zh-TW" dirty="0"/>
              <a:t>113</a:t>
            </a:r>
            <a:r>
              <a:rPr lang="zh-TW" altLang="en-US" dirty="0"/>
              <a:t>年乙級檢定成績</a:t>
            </a:r>
            <a:r>
              <a:rPr lang="en-US" altLang="zh-TW" dirty="0"/>
              <a:t>-</a:t>
            </a:r>
            <a:r>
              <a:rPr lang="zh-TW" altLang="en-US" dirty="0"/>
              <a:t>電腦軟體</a:t>
            </a:r>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fld id="{375CE6C3-1D6C-4ED7-AB26-3FE69FC665DE}" type="slidenum">
              <a:rPr lang="zh-TW" altLang="en-US" smtClean="0"/>
              <a:t>74</a:t>
            </a:fld>
            <a:endParaRPr lang="zh-TW" altLang="en-US"/>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648169069"/>
              </p:ext>
            </p:extLst>
          </p:nvPr>
        </p:nvGraphicFramePr>
        <p:xfrm>
          <a:off x="315996" y="946097"/>
          <a:ext cx="10183352" cy="5711412"/>
        </p:xfrm>
        <a:graphic>
          <a:graphicData uri="http://schemas.openxmlformats.org/drawingml/2006/table">
            <a:tbl>
              <a:tblPr firstRow="1" firstCol="1" bandRow="1"/>
              <a:tblGrid>
                <a:gridCol w="1696863">
                  <a:extLst>
                    <a:ext uri="{9D8B030D-6E8A-4147-A177-3AD203B41FA5}">
                      <a16:colId xmlns:a16="http://schemas.microsoft.com/office/drawing/2014/main" val="1907811858"/>
                    </a:ext>
                  </a:extLst>
                </a:gridCol>
                <a:gridCol w="1696863">
                  <a:extLst>
                    <a:ext uri="{9D8B030D-6E8A-4147-A177-3AD203B41FA5}">
                      <a16:colId xmlns:a16="http://schemas.microsoft.com/office/drawing/2014/main" val="2533402176"/>
                    </a:ext>
                  </a:extLst>
                </a:gridCol>
                <a:gridCol w="1697950">
                  <a:extLst>
                    <a:ext uri="{9D8B030D-6E8A-4147-A177-3AD203B41FA5}">
                      <a16:colId xmlns:a16="http://schemas.microsoft.com/office/drawing/2014/main" val="3085085157"/>
                    </a:ext>
                  </a:extLst>
                </a:gridCol>
                <a:gridCol w="1696863">
                  <a:extLst>
                    <a:ext uri="{9D8B030D-6E8A-4147-A177-3AD203B41FA5}">
                      <a16:colId xmlns:a16="http://schemas.microsoft.com/office/drawing/2014/main" val="2008965735"/>
                    </a:ext>
                  </a:extLst>
                </a:gridCol>
                <a:gridCol w="1696863">
                  <a:extLst>
                    <a:ext uri="{9D8B030D-6E8A-4147-A177-3AD203B41FA5}">
                      <a16:colId xmlns:a16="http://schemas.microsoft.com/office/drawing/2014/main" val="3252058109"/>
                    </a:ext>
                  </a:extLst>
                </a:gridCol>
                <a:gridCol w="1697950">
                  <a:extLst>
                    <a:ext uri="{9D8B030D-6E8A-4147-A177-3AD203B41FA5}">
                      <a16:colId xmlns:a16="http://schemas.microsoft.com/office/drawing/2014/main" val="3622182538"/>
                    </a:ext>
                  </a:extLst>
                </a:gridCol>
              </a:tblGrid>
              <a:tr h="474424">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報名人數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班級人數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報考率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合格人數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合格率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22383124"/>
                  </a:ext>
                </a:extLst>
              </a:tr>
              <a:tr h="474424">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商</a:t>
                      </a:r>
                      <a:r>
                        <a:rPr lang="en-US" sz="2800" kern="100" dirty="0">
                          <a:effectLst/>
                          <a:latin typeface="Arial" panose="020B0604020202020204" pitchFamily="34" charset="0"/>
                          <a:ea typeface="標楷體" panose="03000509000000000000" pitchFamily="65" charset="-120"/>
                          <a:cs typeface="Arial" panose="020B0604020202020204" pitchFamily="34" charset="0"/>
                        </a:rPr>
                        <a:t>3-1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13</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29</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45%</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10</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77%</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14550684"/>
                  </a:ext>
                </a:extLst>
              </a:tr>
              <a:tr h="474424">
                <a:tc>
                  <a:txBody>
                    <a:bodyPr/>
                    <a:lstStyle/>
                    <a:p>
                      <a:pPr marL="304800"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商</a:t>
                      </a:r>
                      <a:r>
                        <a:rPr lang="en-US" sz="2800" kern="100">
                          <a:effectLst/>
                          <a:latin typeface="Arial" panose="020B0604020202020204" pitchFamily="34" charset="0"/>
                          <a:ea typeface="標楷體" panose="03000509000000000000" pitchFamily="65" charset="-120"/>
                          <a:cs typeface="Arial" panose="020B0604020202020204" pitchFamily="34" charset="0"/>
                        </a:rPr>
                        <a:t>3-2</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28</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7%</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1</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50%</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112637406"/>
                  </a:ext>
                </a:extLst>
              </a:tr>
              <a:tr h="474424">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商</a:t>
                      </a:r>
                      <a:r>
                        <a:rPr lang="en-US" sz="2800" kern="100" dirty="0">
                          <a:effectLst/>
                          <a:latin typeface="Arial" panose="020B0604020202020204" pitchFamily="34" charset="0"/>
                          <a:ea typeface="標楷體" panose="03000509000000000000" pitchFamily="65" charset="-120"/>
                          <a:cs typeface="Arial" panose="020B0604020202020204" pitchFamily="34" charset="0"/>
                        </a:rPr>
                        <a:t>3-3</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13</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28</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46%</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8</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62%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90389671"/>
                  </a:ext>
                </a:extLst>
              </a:tr>
              <a:tr h="474424">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商</a:t>
                      </a:r>
                      <a:r>
                        <a:rPr lang="en-US" sz="2800" kern="100" dirty="0">
                          <a:effectLst/>
                          <a:latin typeface="Arial" panose="020B0604020202020204" pitchFamily="34" charset="0"/>
                          <a:ea typeface="標楷體" panose="03000509000000000000" pitchFamily="65" charset="-120"/>
                          <a:cs typeface="Arial" panose="020B0604020202020204" pitchFamily="34" charset="0"/>
                        </a:rPr>
                        <a:t>3-4</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10</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28</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36%</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20%</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644539651"/>
                  </a:ext>
                </a:extLst>
              </a:tr>
              <a:tr h="474424">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商</a:t>
                      </a:r>
                      <a:r>
                        <a:rPr lang="en-US" sz="2800" kern="100" dirty="0">
                          <a:effectLst/>
                          <a:latin typeface="Arial" panose="020B0604020202020204" pitchFamily="34" charset="0"/>
                          <a:ea typeface="標楷體" panose="03000509000000000000" pitchFamily="65" charset="-120"/>
                          <a:cs typeface="Arial" panose="020B0604020202020204" pitchFamily="34" charset="0"/>
                        </a:rPr>
                        <a:t>3-5</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35%</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9%</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30561526"/>
                  </a:ext>
                </a:extLst>
              </a:tr>
              <a:tr h="474424">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會</a:t>
                      </a:r>
                      <a:r>
                        <a:rPr lang="en-US" sz="2800" kern="100" dirty="0">
                          <a:effectLst/>
                          <a:latin typeface="Arial" panose="020B0604020202020204" pitchFamily="34" charset="0"/>
                          <a:ea typeface="標楷體" panose="03000509000000000000" pitchFamily="65" charset="-120"/>
                          <a:cs typeface="Arial" panose="020B0604020202020204" pitchFamily="34" charset="0"/>
                        </a:rPr>
                        <a:t>3-1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22</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31</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71%</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13</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59%</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8195167"/>
                  </a:ext>
                </a:extLst>
              </a:tr>
              <a:tr h="474424">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會</a:t>
                      </a:r>
                      <a:r>
                        <a:rPr lang="en-US" sz="2800" kern="100" dirty="0">
                          <a:effectLst/>
                          <a:latin typeface="Arial" panose="020B0604020202020204" pitchFamily="34" charset="0"/>
                          <a:ea typeface="標楷體" panose="03000509000000000000" pitchFamily="65" charset="-120"/>
                          <a:cs typeface="Arial" panose="020B0604020202020204" pitchFamily="34" charset="0"/>
                        </a:rPr>
                        <a:t>3-2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15</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30</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50%</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8</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53%</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35971949"/>
                  </a:ext>
                </a:extLst>
              </a:tr>
              <a:tr h="474424">
                <a:tc>
                  <a:txBody>
                    <a:bodyPr/>
                    <a:lstStyle/>
                    <a:p>
                      <a:pPr marL="304800" algn="ctr">
                        <a:spcAft>
                          <a:spcPts val="0"/>
                        </a:spcAft>
                      </a:pPr>
                      <a:r>
                        <a:rPr lang="zh-TW" sz="2800" kern="100">
                          <a:effectLst/>
                          <a:latin typeface="Arial" panose="020B0604020202020204" pitchFamily="34" charset="0"/>
                          <a:ea typeface="標楷體" panose="03000509000000000000" pitchFamily="65" charset="-120"/>
                          <a:cs typeface="Arial" panose="020B0604020202020204" pitchFamily="34" charset="0"/>
                        </a:rPr>
                        <a:t>國</a:t>
                      </a:r>
                      <a:r>
                        <a:rPr lang="en-US" sz="2800" kern="100">
                          <a:effectLst/>
                          <a:latin typeface="Arial" panose="020B0604020202020204" pitchFamily="34" charset="0"/>
                          <a:ea typeface="標楷體" panose="03000509000000000000" pitchFamily="65" charset="-120"/>
                          <a:cs typeface="Arial" panose="020B0604020202020204" pitchFamily="34" charset="0"/>
                        </a:rPr>
                        <a:t>3-1</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28</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43%</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4</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33%</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46277350"/>
                  </a:ext>
                </a:extLst>
              </a:tr>
              <a:tr h="474424">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國</a:t>
                      </a:r>
                      <a:r>
                        <a:rPr lang="en-US" sz="2800" kern="100" dirty="0">
                          <a:effectLst/>
                          <a:latin typeface="Arial" panose="020B0604020202020204" pitchFamily="34" charset="0"/>
                          <a:ea typeface="標楷體" panose="03000509000000000000" pitchFamily="65" charset="-120"/>
                          <a:cs typeface="Arial" panose="020B0604020202020204" pitchFamily="34" charset="0"/>
                        </a:rPr>
                        <a:t>3-2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6</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27</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17%</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699502"/>
                  </a:ext>
                </a:extLst>
              </a:tr>
              <a:tr h="492748">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資</a:t>
                      </a:r>
                      <a:r>
                        <a:rPr lang="en-US" sz="2800" kern="100" dirty="0">
                          <a:effectLst/>
                          <a:latin typeface="Arial" panose="020B0604020202020204" pitchFamily="34" charset="0"/>
                          <a:ea typeface="標楷體" panose="03000509000000000000" pitchFamily="65" charset="-120"/>
                          <a:cs typeface="Arial" panose="020B0604020202020204" pitchFamily="34" charset="0"/>
                        </a:rPr>
                        <a:t>3-1</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19</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34</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56%</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a:solidFill>
                            <a:srgbClr val="000000"/>
                          </a:solidFill>
                          <a:effectLst/>
                          <a:latin typeface="Arial" panose="020B0604020202020204" pitchFamily="34" charset="0"/>
                          <a:ea typeface="標楷體" panose="03000509000000000000" pitchFamily="65" charset="-120"/>
                          <a:cs typeface="Arial" panose="020B0604020202020204" pitchFamily="34" charset="0"/>
                        </a:rPr>
                        <a:t>9</a:t>
                      </a:r>
                      <a:endParaRPr lang="zh-TW" sz="2800" kern="10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04800"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47%</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185488464"/>
                  </a:ext>
                </a:extLst>
              </a:tr>
              <a:tr h="474424">
                <a:tc>
                  <a:txBody>
                    <a:bodyPr/>
                    <a:lstStyle/>
                    <a:p>
                      <a:pPr marL="304800" algn="ctr">
                        <a:spcAft>
                          <a:spcPts val="0"/>
                        </a:spcAft>
                      </a:pPr>
                      <a:r>
                        <a:rPr lang="zh-TW" sz="2800" kern="100" dirty="0">
                          <a:effectLst/>
                          <a:latin typeface="Arial" panose="020B0604020202020204" pitchFamily="34" charset="0"/>
                          <a:ea typeface="標楷體" panose="03000509000000000000" pitchFamily="65" charset="-120"/>
                          <a:cs typeface="Arial" panose="020B0604020202020204" pitchFamily="34" charset="0"/>
                        </a:rPr>
                        <a:t>合計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123</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294</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42%</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57</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800" kern="100" dirty="0">
                          <a:solidFill>
                            <a:srgbClr val="000000"/>
                          </a:solidFill>
                          <a:effectLst/>
                          <a:latin typeface="Arial" panose="020B0604020202020204" pitchFamily="34" charset="0"/>
                          <a:ea typeface="標楷體" panose="03000509000000000000" pitchFamily="65" charset="-120"/>
                          <a:cs typeface="Arial" panose="020B0604020202020204" pitchFamily="34" charset="0"/>
                        </a:rPr>
                        <a:t>46%</a:t>
                      </a:r>
                      <a:endParaRPr lang="zh-TW" sz="2800" kern="100" dirty="0">
                        <a:effectLst/>
                        <a:latin typeface="Arial" panose="020B0604020202020204" pitchFamily="34" charset="0"/>
                        <a:ea typeface="標楷體" panose="03000509000000000000" pitchFamily="65"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60811896"/>
                  </a:ext>
                </a:extLst>
              </a:tr>
            </a:tbl>
          </a:graphicData>
        </a:graphic>
      </p:graphicFrame>
    </p:spTree>
    <p:extLst>
      <p:ext uri="{BB962C8B-B14F-4D97-AF65-F5344CB8AC3E}">
        <p14:creationId xmlns:p14="http://schemas.microsoft.com/office/powerpoint/2010/main" val="29460960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a:xfrm>
            <a:off x="361915" y="220457"/>
            <a:ext cx="9859254" cy="826256"/>
          </a:xfrm>
        </p:spPr>
        <p:txBody>
          <a:bodyPr/>
          <a:lstStyle/>
          <a:p>
            <a:pPr lvl="0"/>
            <a:r>
              <a:rPr lang="en-US" altLang="zh-TW" dirty="0"/>
              <a:t> </a:t>
            </a:r>
            <a:r>
              <a:rPr lang="en-US" altLang="zh-TW" sz="3400" dirty="0"/>
              <a:t>114</a:t>
            </a:r>
            <a:r>
              <a:rPr lang="zh-TW" altLang="en-US" sz="3400" dirty="0"/>
              <a:t>年</a:t>
            </a:r>
            <a:r>
              <a:rPr lang="zh-TW" altLang="zh-TW" sz="3400" dirty="0"/>
              <a:t>即測即評及發證技能檢定成績</a:t>
            </a:r>
            <a:r>
              <a:rPr lang="en-US" altLang="zh-TW" sz="3400" dirty="0"/>
              <a:t>-</a:t>
            </a:r>
            <a:r>
              <a:rPr lang="zh-TW" altLang="en-US" sz="3400" dirty="0"/>
              <a:t>第一梯次</a:t>
            </a:r>
            <a:r>
              <a:rPr lang="zh-TW" altLang="zh-TW" sz="3400" dirty="0"/>
              <a:t/>
            </a:r>
            <a:br>
              <a:rPr lang="zh-TW" altLang="zh-TW" sz="3400" dirty="0"/>
            </a:br>
            <a:endParaRPr lang="zh-TW" altLang="en-US" sz="3400" dirty="0"/>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CE6C3-1D6C-4ED7-AB26-3FE69FC665DE}" type="slidenum">
              <a:rPr kumimoji="0" lang="zh-TW" altLang="en-US" sz="1200" b="0" i="0" u="none" strike="noStrike" kern="1200" cap="none" spc="0" normalizeH="0" baseline="0" noProof="0" smtClean="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graphicFrame>
        <p:nvGraphicFramePr>
          <p:cNvPr id="3" name="表格 2"/>
          <p:cNvGraphicFramePr>
            <a:graphicFrameLocks noGrp="1"/>
          </p:cNvGraphicFramePr>
          <p:nvPr>
            <p:extLst/>
          </p:nvPr>
        </p:nvGraphicFramePr>
        <p:xfrm>
          <a:off x="681515" y="1081459"/>
          <a:ext cx="9539654" cy="5073156"/>
        </p:xfrm>
        <a:graphic>
          <a:graphicData uri="http://schemas.openxmlformats.org/drawingml/2006/table">
            <a:tbl>
              <a:tblPr firstRow="1" firstCol="1" bandRow="1"/>
              <a:tblGrid>
                <a:gridCol w="1361984">
                  <a:extLst>
                    <a:ext uri="{9D8B030D-6E8A-4147-A177-3AD203B41FA5}">
                      <a16:colId xmlns:a16="http://schemas.microsoft.com/office/drawing/2014/main" val="1116027430"/>
                    </a:ext>
                  </a:extLst>
                </a:gridCol>
                <a:gridCol w="1362945">
                  <a:extLst>
                    <a:ext uri="{9D8B030D-6E8A-4147-A177-3AD203B41FA5}">
                      <a16:colId xmlns:a16="http://schemas.microsoft.com/office/drawing/2014/main" val="4150573399"/>
                    </a:ext>
                  </a:extLst>
                </a:gridCol>
                <a:gridCol w="1362945">
                  <a:extLst>
                    <a:ext uri="{9D8B030D-6E8A-4147-A177-3AD203B41FA5}">
                      <a16:colId xmlns:a16="http://schemas.microsoft.com/office/drawing/2014/main" val="2860773287"/>
                    </a:ext>
                  </a:extLst>
                </a:gridCol>
                <a:gridCol w="1362945">
                  <a:extLst>
                    <a:ext uri="{9D8B030D-6E8A-4147-A177-3AD203B41FA5}">
                      <a16:colId xmlns:a16="http://schemas.microsoft.com/office/drawing/2014/main" val="2812072051"/>
                    </a:ext>
                  </a:extLst>
                </a:gridCol>
                <a:gridCol w="1362945">
                  <a:extLst>
                    <a:ext uri="{9D8B030D-6E8A-4147-A177-3AD203B41FA5}">
                      <a16:colId xmlns:a16="http://schemas.microsoft.com/office/drawing/2014/main" val="1802132075"/>
                    </a:ext>
                  </a:extLst>
                </a:gridCol>
                <a:gridCol w="1362945">
                  <a:extLst>
                    <a:ext uri="{9D8B030D-6E8A-4147-A177-3AD203B41FA5}">
                      <a16:colId xmlns:a16="http://schemas.microsoft.com/office/drawing/2014/main" val="1062234947"/>
                    </a:ext>
                  </a:extLst>
                </a:gridCol>
                <a:gridCol w="1362945">
                  <a:extLst>
                    <a:ext uri="{9D8B030D-6E8A-4147-A177-3AD203B41FA5}">
                      <a16:colId xmlns:a16="http://schemas.microsoft.com/office/drawing/2014/main" val="368904971"/>
                    </a:ext>
                  </a:extLst>
                </a:gridCol>
              </a:tblGrid>
              <a:tr h="422763">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職類</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報名人數</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班級人數</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報考率</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發證</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合格比率</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844017957"/>
                  </a:ext>
                </a:extLst>
              </a:tr>
              <a:tr h="422763">
                <a:tc rowSpan="11">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會計事務</a:t>
                      </a:r>
                      <a:r>
                        <a:rPr lang="en-US"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資訊丙級</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商經一</a:t>
                      </a:r>
                      <a:r>
                        <a:rPr lang="en-US"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958402932"/>
                  </a:ext>
                </a:extLst>
              </a:tr>
              <a:tr h="422763">
                <a:tc vMerge="1">
                  <a:txBody>
                    <a:bodyPr/>
                    <a:lstStyle/>
                    <a:p>
                      <a:endParaRPr lang="zh-TW" altLang="en-US"/>
                    </a:p>
                  </a:txBody>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商經一</a:t>
                      </a:r>
                      <a:r>
                        <a:rPr lang="en-US"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47%</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264129031"/>
                  </a:ext>
                </a:extLst>
              </a:tr>
              <a:tr h="422763">
                <a:tc vMerge="1">
                  <a:txBody>
                    <a:bodyPr/>
                    <a:lstStyle/>
                    <a:p>
                      <a:endParaRPr lang="zh-TW" altLang="en-US"/>
                    </a:p>
                  </a:txBody>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商經一</a:t>
                      </a:r>
                      <a:r>
                        <a:rPr lang="en-US"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91%</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623343148"/>
                  </a:ext>
                </a:extLst>
              </a:tr>
              <a:tr h="422763">
                <a:tc vMerge="1">
                  <a:txBody>
                    <a:bodyPr/>
                    <a:lstStyle/>
                    <a:p>
                      <a:endParaRPr lang="zh-TW" altLang="en-US"/>
                    </a:p>
                  </a:txBody>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商經一</a:t>
                      </a:r>
                      <a:r>
                        <a:rPr lang="en-US"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59%</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68%</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620263490"/>
                  </a:ext>
                </a:extLst>
              </a:tr>
              <a:tr h="422763">
                <a:tc vMerge="1">
                  <a:txBody>
                    <a:bodyPr/>
                    <a:lstStyle/>
                    <a:p>
                      <a:endParaRPr lang="zh-TW" altLang="en-US"/>
                    </a:p>
                  </a:txBody>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商經一</a:t>
                      </a:r>
                      <a:r>
                        <a:rPr lang="en-US"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61%</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378044850"/>
                  </a:ext>
                </a:extLst>
              </a:tr>
              <a:tr h="422763">
                <a:tc vMerge="1">
                  <a:txBody>
                    <a:bodyPr/>
                    <a:lstStyle/>
                    <a:p>
                      <a:endParaRPr lang="zh-TW" altLang="en-US"/>
                    </a:p>
                  </a:txBody>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會事一</a:t>
                      </a:r>
                      <a:r>
                        <a:rPr lang="en-US"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57%</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072755819"/>
                  </a:ext>
                </a:extLst>
              </a:tr>
              <a:tr h="422763">
                <a:tc vMerge="1">
                  <a:txBody>
                    <a:bodyPr/>
                    <a:lstStyle/>
                    <a:p>
                      <a:endParaRPr lang="zh-TW" altLang="en-US"/>
                    </a:p>
                  </a:txBody>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會事一</a:t>
                      </a:r>
                      <a:r>
                        <a:rPr lang="en-US"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556193722"/>
                  </a:ext>
                </a:extLst>
              </a:tr>
              <a:tr h="422763">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國貿一</a:t>
                      </a:r>
                      <a:r>
                        <a:rPr lang="en-US"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100%</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343117253"/>
                  </a:ext>
                </a:extLst>
              </a:tr>
              <a:tr h="422763">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國貿一</a:t>
                      </a:r>
                      <a:r>
                        <a:rPr lang="en-US"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84%</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562706619"/>
                  </a:ext>
                </a:extLst>
              </a:tr>
              <a:tr h="422763">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資處一</a:t>
                      </a:r>
                      <a:r>
                        <a:rPr lang="en-US"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35</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94%</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036263963"/>
                  </a:ext>
                </a:extLst>
              </a:tr>
              <a:tr h="422763">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208</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318</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112</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54%</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571751463"/>
                  </a:ext>
                </a:extLst>
              </a:tr>
            </a:tbl>
          </a:graphicData>
        </a:graphic>
      </p:graphicFrame>
    </p:spTree>
    <p:extLst>
      <p:ext uri="{BB962C8B-B14F-4D97-AF65-F5344CB8AC3E}">
        <p14:creationId xmlns:p14="http://schemas.microsoft.com/office/powerpoint/2010/main" val="32791989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a:xfrm>
            <a:off x="258864" y="180868"/>
            <a:ext cx="9859254" cy="826256"/>
          </a:xfrm>
        </p:spPr>
        <p:txBody>
          <a:bodyPr/>
          <a:lstStyle/>
          <a:p>
            <a:pPr lvl="0"/>
            <a:r>
              <a:rPr lang="en-US" altLang="zh-TW" dirty="0"/>
              <a:t> </a:t>
            </a:r>
            <a:r>
              <a:rPr lang="en-US" altLang="zh-TW" sz="3400" dirty="0"/>
              <a:t>114</a:t>
            </a:r>
            <a:r>
              <a:rPr lang="zh-TW" altLang="en-US" sz="3400" dirty="0"/>
              <a:t>年</a:t>
            </a:r>
            <a:r>
              <a:rPr lang="zh-TW" altLang="zh-TW" sz="3400" dirty="0"/>
              <a:t>即測即評及發證技能檢定成績</a:t>
            </a:r>
            <a:r>
              <a:rPr lang="en-US" altLang="zh-TW" sz="3400" dirty="0"/>
              <a:t>-</a:t>
            </a:r>
            <a:r>
              <a:rPr lang="zh-TW" altLang="en-US" sz="3400" dirty="0"/>
              <a:t>第二梯次</a:t>
            </a:r>
            <a:r>
              <a:rPr lang="zh-TW" altLang="zh-TW" sz="3400" dirty="0"/>
              <a:t/>
            </a:r>
            <a:br>
              <a:rPr lang="zh-TW" altLang="zh-TW" sz="3400" dirty="0"/>
            </a:br>
            <a:endParaRPr lang="zh-TW" altLang="en-US" sz="3400" dirty="0"/>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CE6C3-1D6C-4ED7-AB26-3FE69FC665DE}" type="slidenum">
              <a:rPr kumimoji="0" lang="zh-TW" altLang="en-US" sz="1200" b="0" i="0" u="none" strike="noStrike" kern="1200" cap="none" spc="0" normalizeH="0" baseline="0" noProof="0" smtClean="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graphicFrame>
        <p:nvGraphicFramePr>
          <p:cNvPr id="4" name="表格 3"/>
          <p:cNvGraphicFramePr>
            <a:graphicFrameLocks noGrp="1"/>
          </p:cNvGraphicFramePr>
          <p:nvPr>
            <p:extLst/>
          </p:nvPr>
        </p:nvGraphicFramePr>
        <p:xfrm>
          <a:off x="360548" y="1243357"/>
          <a:ext cx="10744139" cy="4876760"/>
        </p:xfrm>
        <a:graphic>
          <a:graphicData uri="http://schemas.openxmlformats.org/drawingml/2006/table">
            <a:tbl>
              <a:tblPr firstRow="1" firstCol="1" bandRow="1"/>
              <a:tblGrid>
                <a:gridCol w="1160521">
                  <a:extLst>
                    <a:ext uri="{9D8B030D-6E8A-4147-A177-3AD203B41FA5}">
                      <a16:colId xmlns:a16="http://schemas.microsoft.com/office/drawing/2014/main" val="684748598"/>
                    </a:ext>
                  </a:extLst>
                </a:gridCol>
                <a:gridCol w="1909543">
                  <a:extLst>
                    <a:ext uri="{9D8B030D-6E8A-4147-A177-3AD203B41FA5}">
                      <a16:colId xmlns:a16="http://schemas.microsoft.com/office/drawing/2014/main" val="361474099"/>
                    </a:ext>
                  </a:extLst>
                </a:gridCol>
                <a:gridCol w="1535032">
                  <a:extLst>
                    <a:ext uri="{9D8B030D-6E8A-4147-A177-3AD203B41FA5}">
                      <a16:colId xmlns:a16="http://schemas.microsoft.com/office/drawing/2014/main" val="3546107734"/>
                    </a:ext>
                  </a:extLst>
                </a:gridCol>
                <a:gridCol w="1535032">
                  <a:extLst>
                    <a:ext uri="{9D8B030D-6E8A-4147-A177-3AD203B41FA5}">
                      <a16:colId xmlns:a16="http://schemas.microsoft.com/office/drawing/2014/main" val="1888289787"/>
                    </a:ext>
                  </a:extLst>
                </a:gridCol>
                <a:gridCol w="1535032">
                  <a:extLst>
                    <a:ext uri="{9D8B030D-6E8A-4147-A177-3AD203B41FA5}">
                      <a16:colId xmlns:a16="http://schemas.microsoft.com/office/drawing/2014/main" val="3450210292"/>
                    </a:ext>
                  </a:extLst>
                </a:gridCol>
                <a:gridCol w="1535032">
                  <a:extLst>
                    <a:ext uri="{9D8B030D-6E8A-4147-A177-3AD203B41FA5}">
                      <a16:colId xmlns:a16="http://schemas.microsoft.com/office/drawing/2014/main" val="1677116293"/>
                    </a:ext>
                  </a:extLst>
                </a:gridCol>
                <a:gridCol w="1533947">
                  <a:extLst>
                    <a:ext uri="{9D8B030D-6E8A-4147-A177-3AD203B41FA5}">
                      <a16:colId xmlns:a16="http://schemas.microsoft.com/office/drawing/2014/main" val="2250634103"/>
                    </a:ext>
                  </a:extLst>
                </a:gridCol>
              </a:tblGrid>
              <a:tr h="575488">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職類</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報名人數</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班級人數</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報考率</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發證</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合格比率</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058558821"/>
                  </a:ext>
                </a:extLst>
              </a:tr>
              <a:tr h="467825">
                <a:tc rowSpan="9">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械</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加</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工</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丙</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級</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機械一</a:t>
                      </a:r>
                      <a:r>
                        <a:rPr lang="en-US"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35</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94%</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45%</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472148113"/>
                  </a:ext>
                </a:extLst>
              </a:tr>
              <a:tr h="467825">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機械一</a:t>
                      </a:r>
                      <a:r>
                        <a:rPr lang="en-US"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100%</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846065680"/>
                  </a:ext>
                </a:extLst>
              </a:tr>
              <a:tr h="467825">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機械一</a:t>
                      </a:r>
                      <a:r>
                        <a:rPr lang="en-US"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35</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35</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100%</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064018070"/>
                  </a:ext>
                </a:extLst>
              </a:tr>
              <a:tr h="460495">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一年級合計</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104</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106</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98%</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329840016"/>
                  </a:ext>
                </a:extLst>
              </a:tr>
              <a:tr h="467825">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機械二</a:t>
                      </a:r>
                      <a:r>
                        <a:rPr lang="en-US"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790642785"/>
                  </a:ext>
                </a:extLst>
              </a:tr>
              <a:tr h="467825">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機械二</a:t>
                      </a:r>
                      <a:r>
                        <a:rPr lang="en-US"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35</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29%</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392510696"/>
                  </a:ext>
                </a:extLst>
              </a:tr>
              <a:tr h="467825">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機械二</a:t>
                      </a:r>
                      <a:r>
                        <a:rPr lang="en-US"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35</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45%</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447496842"/>
                  </a:ext>
                </a:extLst>
              </a:tr>
              <a:tr h="566002">
                <a:tc vMerge="1">
                  <a:txBody>
                    <a:bodyPr/>
                    <a:lstStyle/>
                    <a:p>
                      <a:endParaRPr lang="zh-TW" altLang="en-US"/>
                    </a:p>
                  </a:txBody>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二年級合計</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4092890236"/>
                  </a:ext>
                </a:extLst>
              </a:tr>
              <a:tr h="467825">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en-US" sz="2400" ker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209</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64%</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54</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2098914017"/>
                  </a:ext>
                </a:extLst>
              </a:tr>
            </a:tbl>
          </a:graphicData>
        </a:graphic>
      </p:graphicFrame>
    </p:spTree>
    <p:extLst>
      <p:ext uri="{BB962C8B-B14F-4D97-AF65-F5344CB8AC3E}">
        <p14:creationId xmlns:p14="http://schemas.microsoft.com/office/powerpoint/2010/main" val="24237451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a:xfrm>
            <a:off x="279975" y="278413"/>
            <a:ext cx="9859254" cy="826256"/>
          </a:xfrm>
        </p:spPr>
        <p:txBody>
          <a:bodyPr/>
          <a:lstStyle/>
          <a:p>
            <a:pPr lvl="0"/>
            <a:r>
              <a:rPr lang="en-US" altLang="zh-TW" dirty="0"/>
              <a:t> </a:t>
            </a:r>
            <a:r>
              <a:rPr lang="en-US" altLang="zh-TW" sz="3400" dirty="0"/>
              <a:t>114</a:t>
            </a:r>
            <a:r>
              <a:rPr lang="zh-TW" altLang="en-US" sz="3400" dirty="0"/>
              <a:t>年</a:t>
            </a:r>
            <a:r>
              <a:rPr lang="zh-TW" altLang="zh-TW" sz="3400" dirty="0"/>
              <a:t>即測即評及發證技能檢定成績</a:t>
            </a:r>
            <a:r>
              <a:rPr lang="en-US" altLang="zh-TW" sz="3400" dirty="0"/>
              <a:t>-</a:t>
            </a:r>
            <a:r>
              <a:rPr lang="zh-TW" altLang="en-US" sz="3400" dirty="0"/>
              <a:t>第三梯次</a:t>
            </a:r>
            <a:r>
              <a:rPr lang="zh-TW" altLang="zh-TW" sz="3400" dirty="0"/>
              <a:t/>
            </a:r>
            <a:br>
              <a:rPr lang="zh-TW" altLang="zh-TW" sz="3400" dirty="0"/>
            </a:br>
            <a:endParaRPr lang="zh-TW" altLang="en-US" sz="3400" dirty="0"/>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CE6C3-1D6C-4ED7-AB26-3FE69FC665DE}" type="slidenum">
              <a:rPr kumimoji="0" lang="zh-TW" altLang="en-US" sz="1200" b="0" i="0" u="none" strike="noStrike" kern="1200" cap="none" spc="0" normalizeH="0" baseline="0" noProof="0" smtClean="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graphicFrame>
        <p:nvGraphicFramePr>
          <p:cNvPr id="4" name="表格 3"/>
          <p:cNvGraphicFramePr>
            <a:graphicFrameLocks noGrp="1"/>
          </p:cNvGraphicFramePr>
          <p:nvPr>
            <p:extLst>
              <p:ext uri="{D42A27DB-BD31-4B8C-83A1-F6EECF244321}">
                <p14:modId xmlns:p14="http://schemas.microsoft.com/office/powerpoint/2010/main" val="697109263"/>
              </p:ext>
            </p:extLst>
          </p:nvPr>
        </p:nvGraphicFramePr>
        <p:xfrm>
          <a:off x="460979" y="890605"/>
          <a:ext cx="10735938" cy="1146825"/>
        </p:xfrm>
        <a:graphic>
          <a:graphicData uri="http://schemas.openxmlformats.org/drawingml/2006/table">
            <a:tbl>
              <a:tblPr firstRow="1" firstCol="1" bandRow="1"/>
              <a:tblGrid>
                <a:gridCol w="1896738">
                  <a:extLst>
                    <a:ext uri="{9D8B030D-6E8A-4147-A177-3AD203B41FA5}">
                      <a16:colId xmlns:a16="http://schemas.microsoft.com/office/drawing/2014/main" val="2429744447"/>
                    </a:ext>
                  </a:extLst>
                </a:gridCol>
                <a:gridCol w="1473200">
                  <a:extLst>
                    <a:ext uri="{9D8B030D-6E8A-4147-A177-3AD203B41FA5}">
                      <a16:colId xmlns:a16="http://schemas.microsoft.com/office/drawing/2014/main" val="3318876187"/>
                    </a:ext>
                  </a:extLst>
                </a:gridCol>
                <a:gridCol w="1473200">
                  <a:extLst>
                    <a:ext uri="{9D8B030D-6E8A-4147-A177-3AD203B41FA5}">
                      <a16:colId xmlns:a16="http://schemas.microsoft.com/office/drawing/2014/main" val="3887793521"/>
                    </a:ext>
                  </a:extLst>
                </a:gridCol>
                <a:gridCol w="1473200">
                  <a:extLst>
                    <a:ext uri="{9D8B030D-6E8A-4147-A177-3AD203B41FA5}">
                      <a16:colId xmlns:a16="http://schemas.microsoft.com/office/drawing/2014/main" val="337913203"/>
                    </a:ext>
                  </a:extLst>
                </a:gridCol>
                <a:gridCol w="1473200">
                  <a:extLst>
                    <a:ext uri="{9D8B030D-6E8A-4147-A177-3AD203B41FA5}">
                      <a16:colId xmlns:a16="http://schemas.microsoft.com/office/drawing/2014/main" val="940313502"/>
                    </a:ext>
                  </a:extLst>
                </a:gridCol>
                <a:gridCol w="1473200">
                  <a:extLst>
                    <a:ext uri="{9D8B030D-6E8A-4147-A177-3AD203B41FA5}">
                      <a16:colId xmlns:a16="http://schemas.microsoft.com/office/drawing/2014/main" val="4000941683"/>
                    </a:ext>
                  </a:extLst>
                </a:gridCol>
                <a:gridCol w="1473200">
                  <a:extLst>
                    <a:ext uri="{9D8B030D-6E8A-4147-A177-3AD203B41FA5}">
                      <a16:colId xmlns:a16="http://schemas.microsoft.com/office/drawing/2014/main" val="270838311"/>
                    </a:ext>
                  </a:extLst>
                </a:gridCol>
              </a:tblGrid>
              <a:tr h="513538">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職類</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報名人數</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班級人數</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報考率</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發證</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合格比率</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333843875"/>
                  </a:ext>
                </a:extLst>
              </a:tr>
              <a:tr h="633287">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家具木工丙級</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家設一</a:t>
                      </a:r>
                      <a:r>
                        <a:rPr lang="en-US"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91826650"/>
                  </a:ext>
                </a:extLst>
              </a:tr>
            </a:tbl>
          </a:graphicData>
        </a:graphic>
      </p:graphicFrame>
      <p:graphicFrame>
        <p:nvGraphicFramePr>
          <p:cNvPr id="6" name="表格 5"/>
          <p:cNvGraphicFramePr>
            <a:graphicFrameLocks noGrp="1"/>
          </p:cNvGraphicFramePr>
          <p:nvPr>
            <p:extLst/>
          </p:nvPr>
        </p:nvGraphicFramePr>
        <p:xfrm>
          <a:off x="460978" y="2149792"/>
          <a:ext cx="10735939" cy="4389120"/>
        </p:xfrm>
        <a:graphic>
          <a:graphicData uri="http://schemas.openxmlformats.org/drawingml/2006/table">
            <a:tbl>
              <a:tblPr firstRow="1" firstCol="1" bandRow="1"/>
              <a:tblGrid>
                <a:gridCol w="1896739">
                  <a:extLst>
                    <a:ext uri="{9D8B030D-6E8A-4147-A177-3AD203B41FA5}">
                      <a16:colId xmlns:a16="http://schemas.microsoft.com/office/drawing/2014/main" val="2801569880"/>
                    </a:ext>
                  </a:extLst>
                </a:gridCol>
                <a:gridCol w="1473200">
                  <a:extLst>
                    <a:ext uri="{9D8B030D-6E8A-4147-A177-3AD203B41FA5}">
                      <a16:colId xmlns:a16="http://schemas.microsoft.com/office/drawing/2014/main" val="1147705347"/>
                    </a:ext>
                  </a:extLst>
                </a:gridCol>
                <a:gridCol w="1473200">
                  <a:extLst>
                    <a:ext uri="{9D8B030D-6E8A-4147-A177-3AD203B41FA5}">
                      <a16:colId xmlns:a16="http://schemas.microsoft.com/office/drawing/2014/main" val="3391059241"/>
                    </a:ext>
                  </a:extLst>
                </a:gridCol>
                <a:gridCol w="1473200">
                  <a:extLst>
                    <a:ext uri="{9D8B030D-6E8A-4147-A177-3AD203B41FA5}">
                      <a16:colId xmlns:a16="http://schemas.microsoft.com/office/drawing/2014/main" val="191953597"/>
                    </a:ext>
                  </a:extLst>
                </a:gridCol>
                <a:gridCol w="1473200">
                  <a:extLst>
                    <a:ext uri="{9D8B030D-6E8A-4147-A177-3AD203B41FA5}">
                      <a16:colId xmlns:a16="http://schemas.microsoft.com/office/drawing/2014/main" val="1064535120"/>
                    </a:ext>
                  </a:extLst>
                </a:gridCol>
                <a:gridCol w="1473200">
                  <a:extLst>
                    <a:ext uri="{9D8B030D-6E8A-4147-A177-3AD203B41FA5}">
                      <a16:colId xmlns:a16="http://schemas.microsoft.com/office/drawing/2014/main" val="771660105"/>
                    </a:ext>
                  </a:extLst>
                </a:gridCol>
                <a:gridCol w="1473200">
                  <a:extLst>
                    <a:ext uri="{9D8B030D-6E8A-4147-A177-3AD203B41FA5}">
                      <a16:colId xmlns:a16="http://schemas.microsoft.com/office/drawing/2014/main" val="3334953919"/>
                    </a:ext>
                  </a:extLst>
                </a:gridCol>
              </a:tblGrid>
              <a:tr h="260237">
                <a:tc>
                  <a:txBody>
                    <a:bodyPr/>
                    <a:lstStyle/>
                    <a:p>
                      <a:pPr algn="ctr">
                        <a:spcAft>
                          <a:spcPts val="0"/>
                        </a:spcAft>
                      </a:pPr>
                      <a:r>
                        <a:rPr lang="zh-TW" sz="2400" kern="0" dirty="0">
                          <a:effectLst/>
                          <a:latin typeface="Times New Roman" panose="02020603050405020304" pitchFamily="18" charset="0"/>
                          <a:ea typeface="標楷體" panose="03000509000000000000" pitchFamily="65" charset="-120"/>
                          <a:cs typeface="Times New Roman" panose="02020603050405020304" pitchFamily="18" charset="0"/>
                        </a:rPr>
                        <a:t>職類</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400" kern="0" dirty="0">
                          <a:effectLst/>
                          <a:latin typeface="Times New Roman" panose="02020603050405020304" pitchFamily="18" charset="0"/>
                          <a:ea typeface="標楷體" panose="03000509000000000000" pitchFamily="65" charset="-120"/>
                          <a:cs typeface="Times New Roman" panose="02020603050405020304" pitchFamily="18" charset="0"/>
                        </a:rPr>
                        <a:t>班級</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2400" kern="0" dirty="0">
                          <a:effectLst/>
                          <a:latin typeface="Times New Roman" panose="02020603050405020304" pitchFamily="18" charset="0"/>
                          <a:ea typeface="標楷體" panose="03000509000000000000" pitchFamily="65" charset="-120"/>
                          <a:cs typeface="Times New Roman" panose="02020603050405020304" pitchFamily="18" charset="0"/>
                        </a:rPr>
                        <a:t>報考人數</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2400" kern="0" dirty="0">
                          <a:effectLst/>
                          <a:latin typeface="Times New Roman" panose="02020603050405020304" pitchFamily="18" charset="0"/>
                          <a:ea typeface="標楷體" panose="03000509000000000000" pitchFamily="65" charset="-120"/>
                          <a:cs typeface="Times New Roman" panose="02020603050405020304" pitchFamily="18" charset="0"/>
                        </a:rPr>
                        <a:t>班級人數</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a:effectLst/>
                          <a:latin typeface="Times New Roman" panose="02020603050405020304" pitchFamily="18" charset="0"/>
                          <a:ea typeface="標楷體" panose="03000509000000000000" pitchFamily="65" charset="-120"/>
                          <a:cs typeface="Times New Roman" panose="02020603050405020304" pitchFamily="18" charset="0"/>
                        </a:rPr>
                        <a:t>報考率</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zh-TW" sz="2400" kern="0" dirty="0">
                          <a:effectLst/>
                          <a:latin typeface="Times New Roman" panose="02020603050405020304" pitchFamily="18" charset="0"/>
                          <a:ea typeface="標楷體" panose="03000509000000000000" pitchFamily="65" charset="-120"/>
                          <a:cs typeface="Times New Roman" panose="02020603050405020304" pitchFamily="18" charset="0"/>
                        </a:rPr>
                        <a:t>發證</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2400" kern="0">
                          <a:effectLst/>
                          <a:latin typeface="Times New Roman" panose="02020603050405020304" pitchFamily="18" charset="0"/>
                          <a:ea typeface="標楷體" panose="03000509000000000000" pitchFamily="65" charset="-120"/>
                          <a:cs typeface="Times New Roman" panose="02020603050405020304" pitchFamily="18" charset="0"/>
                        </a:rPr>
                        <a:t>合格率</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661537915"/>
                  </a:ext>
                </a:extLst>
              </a:tr>
              <a:tr h="286892">
                <a:tc rowSpan="11">
                  <a:txBody>
                    <a:bodyPr/>
                    <a:lstStyle/>
                    <a:p>
                      <a:pPr algn="ctr">
                        <a:spcAft>
                          <a:spcPts val="0"/>
                        </a:spcAft>
                      </a:pPr>
                      <a:r>
                        <a:rPr lang="zh-TW" sz="2400" kern="0" dirty="0">
                          <a:effectLst/>
                          <a:latin typeface="Times New Roman" panose="02020603050405020304" pitchFamily="18" charset="0"/>
                          <a:ea typeface="標楷體" panose="03000509000000000000" pitchFamily="65" charset="-120"/>
                          <a:cs typeface="Times New Roman" panose="02020603050405020304" pitchFamily="18" charset="0"/>
                        </a:rPr>
                        <a:t>電腦軟體應用丙級</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Times New Roman" panose="02020603050405020304" pitchFamily="18" charset="0"/>
                          <a:ea typeface="標楷體" panose="03000509000000000000" pitchFamily="65" charset="-120"/>
                          <a:cs typeface="Times New Roman" panose="02020603050405020304" pitchFamily="18" charset="0"/>
                        </a:rPr>
                        <a:t>商經一</a:t>
                      </a:r>
                      <a:r>
                        <a:rPr lang="en-US" sz="2400" kern="0" dirty="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17</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52%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4</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24%</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763664572"/>
                  </a:ext>
                </a:extLst>
              </a:tr>
              <a:tr h="286892">
                <a:tc vMerge="1">
                  <a:txBody>
                    <a:bodyPr/>
                    <a:lstStyle/>
                    <a:p>
                      <a:endParaRPr lang="zh-TW" altLang="en-US"/>
                    </a:p>
                  </a:txBody>
                  <a:tcPr/>
                </a:tc>
                <a:tc>
                  <a:txBody>
                    <a:bodyPr/>
                    <a:lstStyle/>
                    <a:p>
                      <a:pPr algn="ctr">
                        <a:spcAft>
                          <a:spcPts val="0"/>
                        </a:spcAft>
                      </a:pPr>
                      <a:r>
                        <a:rPr lang="zh-TW" sz="2400" kern="0" dirty="0">
                          <a:effectLst/>
                          <a:latin typeface="Times New Roman" panose="02020603050405020304" pitchFamily="18" charset="0"/>
                          <a:ea typeface="標楷體" panose="03000509000000000000" pitchFamily="65" charset="-120"/>
                          <a:cs typeface="Times New Roman" panose="02020603050405020304" pitchFamily="18" charset="0"/>
                        </a:rPr>
                        <a:t>商經一</a:t>
                      </a:r>
                      <a:r>
                        <a:rPr lang="en-US" sz="2400" kern="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5</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50%</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992765140"/>
                  </a:ext>
                </a:extLst>
              </a:tr>
              <a:tr h="286892">
                <a:tc vMerge="1">
                  <a:txBody>
                    <a:bodyPr/>
                    <a:lstStyle/>
                    <a:p>
                      <a:endParaRPr lang="zh-TW" altLang="en-US"/>
                    </a:p>
                  </a:txBody>
                  <a:tcPr/>
                </a:tc>
                <a:tc>
                  <a:txBody>
                    <a:bodyPr/>
                    <a:lstStyle/>
                    <a:p>
                      <a:pPr algn="ctr">
                        <a:spcAft>
                          <a:spcPts val="0"/>
                        </a:spcAft>
                      </a:pPr>
                      <a:r>
                        <a:rPr lang="zh-TW" sz="2400" kern="0" dirty="0">
                          <a:effectLst/>
                          <a:latin typeface="Times New Roman" panose="02020603050405020304" pitchFamily="18" charset="0"/>
                          <a:ea typeface="標楷體" panose="03000509000000000000" pitchFamily="65" charset="-120"/>
                          <a:cs typeface="Times New Roman" panose="02020603050405020304" pitchFamily="18" charset="0"/>
                        </a:rPr>
                        <a:t>商經一</a:t>
                      </a:r>
                      <a:r>
                        <a:rPr lang="en-US" sz="2400" kern="0"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9</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27%</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966964157"/>
                  </a:ext>
                </a:extLst>
              </a:tr>
              <a:tr h="286892">
                <a:tc vMerge="1">
                  <a:txBody>
                    <a:bodyPr/>
                    <a:lstStyle/>
                    <a:p>
                      <a:endParaRPr lang="zh-TW" altLang="en-US"/>
                    </a:p>
                  </a:txBody>
                  <a:tcPr/>
                </a:tc>
                <a:tc>
                  <a:txBody>
                    <a:bodyPr/>
                    <a:lstStyle/>
                    <a:p>
                      <a:pPr algn="ctr">
                        <a:spcAft>
                          <a:spcPts val="0"/>
                        </a:spcAft>
                      </a:pPr>
                      <a:r>
                        <a:rPr lang="zh-TW" sz="2400" kern="0" dirty="0">
                          <a:effectLst/>
                          <a:latin typeface="Times New Roman" panose="02020603050405020304" pitchFamily="18" charset="0"/>
                          <a:ea typeface="標楷體" panose="03000509000000000000" pitchFamily="65" charset="-120"/>
                          <a:cs typeface="Times New Roman" panose="02020603050405020304" pitchFamily="18" charset="0"/>
                        </a:rPr>
                        <a:t>商經一</a:t>
                      </a:r>
                      <a:r>
                        <a:rPr lang="en-US" sz="2400" kern="0"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72%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7</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12025659"/>
                  </a:ext>
                </a:extLst>
              </a:tr>
              <a:tr h="286892">
                <a:tc vMerge="1">
                  <a:txBody>
                    <a:bodyPr/>
                    <a:lstStyle/>
                    <a:p>
                      <a:endParaRPr lang="zh-TW" altLang="en-US"/>
                    </a:p>
                  </a:txBody>
                  <a:tcPr/>
                </a:tc>
                <a:tc>
                  <a:txBody>
                    <a:bodyPr/>
                    <a:lstStyle/>
                    <a:p>
                      <a:pPr algn="ctr">
                        <a:spcAft>
                          <a:spcPts val="0"/>
                        </a:spcAft>
                      </a:pPr>
                      <a:r>
                        <a:rPr lang="zh-TW" sz="2400" kern="0" dirty="0">
                          <a:effectLst/>
                          <a:latin typeface="Times New Roman" panose="02020603050405020304" pitchFamily="18" charset="0"/>
                          <a:ea typeface="標楷體" panose="03000509000000000000" pitchFamily="65" charset="-120"/>
                          <a:cs typeface="Times New Roman" panose="02020603050405020304" pitchFamily="18" charset="0"/>
                        </a:rPr>
                        <a:t>商經一</a:t>
                      </a:r>
                      <a:r>
                        <a:rPr lang="en-US" sz="2400" kern="0" dirty="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42%</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7</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54%</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762396286"/>
                  </a:ext>
                </a:extLst>
              </a:tr>
              <a:tr h="286892">
                <a:tc vMerge="1">
                  <a:txBody>
                    <a:bodyPr/>
                    <a:lstStyle/>
                    <a:p>
                      <a:endParaRPr lang="zh-TW" altLang="en-US"/>
                    </a:p>
                  </a:txBody>
                  <a:tcPr/>
                </a:tc>
                <a:tc>
                  <a:txBody>
                    <a:bodyPr/>
                    <a:lstStyle/>
                    <a:p>
                      <a:pPr algn="ctr">
                        <a:spcAft>
                          <a:spcPts val="0"/>
                        </a:spcAft>
                      </a:pPr>
                      <a:r>
                        <a:rPr lang="zh-TW" sz="2400" kern="0" dirty="0">
                          <a:effectLst/>
                          <a:latin typeface="Times New Roman" panose="02020603050405020304" pitchFamily="18" charset="0"/>
                          <a:ea typeface="標楷體" panose="03000509000000000000" pitchFamily="65" charset="-120"/>
                          <a:cs typeface="Times New Roman" panose="02020603050405020304" pitchFamily="18" charset="0"/>
                        </a:rPr>
                        <a:t>國貿一</a:t>
                      </a:r>
                      <a:r>
                        <a:rPr lang="en-US" sz="2400" kern="0" dirty="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46%</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6</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76555921"/>
                  </a:ext>
                </a:extLst>
              </a:tr>
              <a:tr h="286892">
                <a:tc vMerge="1">
                  <a:txBody>
                    <a:bodyPr/>
                    <a:lstStyle/>
                    <a:p>
                      <a:endParaRPr lang="zh-TW" altLang="en-US"/>
                    </a:p>
                  </a:txBody>
                  <a:tcPr/>
                </a:tc>
                <a:tc>
                  <a:txBody>
                    <a:bodyPr/>
                    <a:lstStyle/>
                    <a:p>
                      <a:pPr algn="ctr">
                        <a:spcAft>
                          <a:spcPts val="0"/>
                        </a:spcAft>
                      </a:pPr>
                      <a:r>
                        <a:rPr lang="zh-TW" sz="2400" kern="0" dirty="0">
                          <a:effectLst/>
                          <a:latin typeface="Times New Roman" panose="02020603050405020304" pitchFamily="18" charset="0"/>
                          <a:ea typeface="標楷體" panose="03000509000000000000" pitchFamily="65" charset="-120"/>
                          <a:cs typeface="Times New Roman" panose="02020603050405020304" pitchFamily="18" charset="0"/>
                        </a:rPr>
                        <a:t>國貿一</a:t>
                      </a:r>
                      <a:r>
                        <a:rPr lang="en-US" sz="2400" kern="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43%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9</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69%</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477550490"/>
                  </a:ext>
                </a:extLst>
              </a:tr>
              <a:tr h="286892">
                <a:tc vMerge="1">
                  <a:txBody>
                    <a:bodyPr/>
                    <a:lstStyle/>
                    <a:p>
                      <a:endParaRPr lang="zh-TW" altLang="en-US"/>
                    </a:p>
                  </a:txBody>
                  <a:tcPr/>
                </a:tc>
                <a:tc>
                  <a:txBody>
                    <a:bodyPr/>
                    <a:lstStyle/>
                    <a:p>
                      <a:pPr algn="ctr">
                        <a:spcAft>
                          <a:spcPts val="0"/>
                        </a:spcAft>
                      </a:pPr>
                      <a:r>
                        <a:rPr lang="zh-TW" sz="2400" kern="0" dirty="0">
                          <a:effectLst/>
                          <a:latin typeface="Times New Roman" panose="02020603050405020304" pitchFamily="18" charset="0"/>
                          <a:ea typeface="標楷體" panose="03000509000000000000" pitchFamily="65" charset="-120"/>
                          <a:cs typeface="Times New Roman" panose="02020603050405020304" pitchFamily="18" charset="0"/>
                        </a:rPr>
                        <a:t>會事一</a:t>
                      </a:r>
                      <a:r>
                        <a:rPr lang="en-US" sz="2400" kern="0" dirty="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72%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951134713"/>
                  </a:ext>
                </a:extLst>
              </a:tr>
              <a:tr h="286892">
                <a:tc vMerge="1">
                  <a:txBody>
                    <a:bodyPr/>
                    <a:lstStyle/>
                    <a:p>
                      <a:endParaRPr lang="zh-TW" altLang="en-US"/>
                    </a:p>
                  </a:txBody>
                  <a:tcPr/>
                </a:tc>
                <a:tc>
                  <a:txBody>
                    <a:bodyPr/>
                    <a:lstStyle/>
                    <a:p>
                      <a:pPr algn="ctr">
                        <a:spcAft>
                          <a:spcPts val="0"/>
                        </a:spcAft>
                      </a:pPr>
                      <a:r>
                        <a:rPr lang="zh-TW" sz="2400" kern="0" dirty="0">
                          <a:effectLst/>
                          <a:latin typeface="Times New Roman" panose="02020603050405020304" pitchFamily="18" charset="0"/>
                          <a:ea typeface="標楷體" panose="03000509000000000000" pitchFamily="65" charset="-120"/>
                          <a:cs typeface="Times New Roman" panose="02020603050405020304" pitchFamily="18" charset="0"/>
                        </a:rPr>
                        <a:t>會事一</a:t>
                      </a:r>
                      <a:r>
                        <a:rPr lang="en-US" sz="2400" kern="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22</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69%</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59%</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039327904"/>
                  </a:ext>
                </a:extLst>
              </a:tr>
              <a:tr h="286892">
                <a:tc vMerge="1">
                  <a:txBody>
                    <a:bodyPr/>
                    <a:lstStyle/>
                    <a:p>
                      <a:endParaRPr lang="zh-TW" altLang="en-US"/>
                    </a:p>
                  </a:txBody>
                  <a:tcPr/>
                </a:tc>
                <a:tc>
                  <a:txBody>
                    <a:bodyPr/>
                    <a:lstStyle/>
                    <a:p>
                      <a:pPr algn="ctr">
                        <a:spcAft>
                          <a:spcPts val="0"/>
                        </a:spcAft>
                      </a:pPr>
                      <a:r>
                        <a:rPr lang="zh-TW" sz="2400" kern="0" dirty="0">
                          <a:effectLst/>
                          <a:latin typeface="Times New Roman" panose="02020603050405020304" pitchFamily="18" charset="0"/>
                          <a:ea typeface="標楷體" panose="03000509000000000000" pitchFamily="65" charset="-120"/>
                          <a:cs typeface="Times New Roman" panose="02020603050405020304" pitchFamily="18" charset="0"/>
                        </a:rPr>
                        <a:t>資處一</a:t>
                      </a:r>
                      <a:r>
                        <a:rPr lang="en-US" sz="2400" kern="0" dirty="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34</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35</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97%</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30</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47015"/>
                  </a:ext>
                </a:extLst>
              </a:tr>
              <a:tr h="286892">
                <a:tc vMerge="1">
                  <a:txBody>
                    <a:bodyPr/>
                    <a:lstStyle/>
                    <a:p>
                      <a:endParaRPr lang="zh-TW" altLang="en-US"/>
                    </a:p>
                  </a:txBody>
                  <a:tcPr/>
                </a:tc>
                <a:tc>
                  <a:txBody>
                    <a:bodyPr/>
                    <a:lstStyle/>
                    <a:p>
                      <a:pPr algn="ctr">
                        <a:spcAft>
                          <a:spcPts val="0"/>
                        </a:spcAft>
                      </a:pPr>
                      <a:r>
                        <a:rPr lang="zh-TW" sz="2400" kern="0">
                          <a:effectLst/>
                          <a:latin typeface="Times New Roman" panose="02020603050405020304" pitchFamily="18" charset="0"/>
                          <a:ea typeface="標楷體" panose="03000509000000000000" pitchFamily="65" charset="-120"/>
                          <a:cs typeface="Times New Roman" panose="02020603050405020304" pitchFamily="18" charset="0"/>
                        </a:rPr>
                        <a:t>合計</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177</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318</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56%</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96</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54%</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37083947"/>
                  </a:ext>
                </a:extLst>
              </a:tr>
            </a:tbl>
          </a:graphicData>
        </a:graphic>
      </p:graphicFrame>
      <p:sp>
        <p:nvSpPr>
          <p:cNvPr id="8" name="Rectangle 1"/>
          <p:cNvSpPr>
            <a:spLocks noChangeArrowheads="1"/>
          </p:cNvSpPr>
          <p:nvPr/>
        </p:nvSpPr>
        <p:spPr bwMode="auto">
          <a:xfrm>
            <a:off x="2895600" y="45802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Tree>
    <p:extLst>
      <p:ext uri="{BB962C8B-B14F-4D97-AF65-F5344CB8AC3E}">
        <p14:creationId xmlns:p14="http://schemas.microsoft.com/office/powerpoint/2010/main" val="17795058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a:xfrm>
            <a:off x="328136" y="366063"/>
            <a:ext cx="9859254" cy="826256"/>
          </a:xfrm>
        </p:spPr>
        <p:txBody>
          <a:bodyPr/>
          <a:lstStyle/>
          <a:p>
            <a:pPr lvl="0">
              <a:spcAft>
                <a:spcPts val="0"/>
              </a:spcAft>
              <a:buSzPts val="1400"/>
            </a:pPr>
            <a:r>
              <a:rPr lang="en-US" altLang="zh-TW" dirty="0"/>
              <a:t> </a:t>
            </a:r>
            <a:r>
              <a:rPr lang="en-US" altLang="zh-TW" kern="100" dirty="0"/>
              <a:t>114</a:t>
            </a:r>
            <a:r>
              <a:rPr lang="zh-TW" altLang="zh-TW" kern="100" dirty="0">
                <a:cs typeface="Arial" panose="020B0604020202020204" pitchFamily="34" charset="0"/>
              </a:rPr>
              <a:t>年商業類在校生專案技能檢定成績統計</a:t>
            </a:r>
            <a:r>
              <a:rPr lang="zh-TW" altLang="zh-TW" sz="3200" kern="100" dirty="0"/>
              <a:t/>
            </a:r>
            <a:br>
              <a:rPr lang="zh-TW" altLang="zh-TW" sz="3200" kern="100" dirty="0"/>
            </a:br>
            <a:endParaRPr lang="zh-TW" altLang="en-US" sz="3400" dirty="0"/>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CE6C3-1D6C-4ED7-AB26-3FE69FC665DE}" type="slidenum">
              <a:rPr kumimoji="0" lang="zh-TW" altLang="en-US" sz="1200" b="0" i="0" u="none" strike="noStrike" kern="1200" cap="none" spc="0" normalizeH="0" baseline="0" noProof="0" smtClean="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graphicFrame>
        <p:nvGraphicFramePr>
          <p:cNvPr id="4" name="表格 3"/>
          <p:cNvGraphicFramePr>
            <a:graphicFrameLocks noGrp="1"/>
          </p:cNvGraphicFramePr>
          <p:nvPr>
            <p:extLst>
              <p:ext uri="{D42A27DB-BD31-4B8C-83A1-F6EECF244321}">
                <p14:modId xmlns:p14="http://schemas.microsoft.com/office/powerpoint/2010/main" val="1721799532"/>
              </p:ext>
            </p:extLst>
          </p:nvPr>
        </p:nvGraphicFramePr>
        <p:xfrm>
          <a:off x="509952" y="1007124"/>
          <a:ext cx="10506809" cy="5627207"/>
        </p:xfrm>
        <a:graphic>
          <a:graphicData uri="http://schemas.openxmlformats.org/drawingml/2006/table">
            <a:tbl>
              <a:tblPr firstRow="1" firstCol="1" bandRow="1"/>
              <a:tblGrid>
                <a:gridCol w="1500677">
                  <a:extLst>
                    <a:ext uri="{9D8B030D-6E8A-4147-A177-3AD203B41FA5}">
                      <a16:colId xmlns:a16="http://schemas.microsoft.com/office/drawing/2014/main" val="3198187338"/>
                    </a:ext>
                  </a:extLst>
                </a:gridCol>
                <a:gridCol w="1500677">
                  <a:extLst>
                    <a:ext uri="{9D8B030D-6E8A-4147-A177-3AD203B41FA5}">
                      <a16:colId xmlns:a16="http://schemas.microsoft.com/office/drawing/2014/main" val="342234444"/>
                    </a:ext>
                  </a:extLst>
                </a:gridCol>
                <a:gridCol w="1500677">
                  <a:extLst>
                    <a:ext uri="{9D8B030D-6E8A-4147-A177-3AD203B41FA5}">
                      <a16:colId xmlns:a16="http://schemas.microsoft.com/office/drawing/2014/main" val="2132433302"/>
                    </a:ext>
                  </a:extLst>
                </a:gridCol>
                <a:gridCol w="1500677">
                  <a:extLst>
                    <a:ext uri="{9D8B030D-6E8A-4147-A177-3AD203B41FA5}">
                      <a16:colId xmlns:a16="http://schemas.microsoft.com/office/drawing/2014/main" val="4040157215"/>
                    </a:ext>
                  </a:extLst>
                </a:gridCol>
                <a:gridCol w="1500677">
                  <a:extLst>
                    <a:ext uri="{9D8B030D-6E8A-4147-A177-3AD203B41FA5}">
                      <a16:colId xmlns:a16="http://schemas.microsoft.com/office/drawing/2014/main" val="3309534891"/>
                    </a:ext>
                  </a:extLst>
                </a:gridCol>
                <a:gridCol w="1501712">
                  <a:extLst>
                    <a:ext uri="{9D8B030D-6E8A-4147-A177-3AD203B41FA5}">
                      <a16:colId xmlns:a16="http://schemas.microsoft.com/office/drawing/2014/main" val="2808652951"/>
                    </a:ext>
                  </a:extLst>
                </a:gridCol>
                <a:gridCol w="1501712">
                  <a:extLst>
                    <a:ext uri="{9D8B030D-6E8A-4147-A177-3AD203B41FA5}">
                      <a16:colId xmlns:a16="http://schemas.microsoft.com/office/drawing/2014/main" val="1803478453"/>
                    </a:ext>
                  </a:extLst>
                </a:gridCol>
              </a:tblGrid>
              <a:tr h="706471">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職類</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班級</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報名人數</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班級人數</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報考率</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發證</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合格比率</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14886378"/>
                  </a:ext>
                </a:extLst>
              </a:tr>
              <a:tr h="523652">
                <a:tc rowSpan="8">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門</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市</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服</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務</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0" dirty="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商經一</a:t>
                      </a:r>
                      <a:r>
                        <a:rPr lang="en-US" sz="2400" kern="0" dirty="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67%</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95%</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884678709"/>
                  </a:ext>
                </a:extLst>
              </a:tr>
              <a:tr h="523652">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商經一</a:t>
                      </a:r>
                      <a:r>
                        <a:rPr lang="en-US"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2</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29</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91%</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24</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717775518"/>
                  </a:ext>
                </a:extLst>
              </a:tr>
              <a:tr h="523652">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商經一</a:t>
                      </a:r>
                      <a:r>
                        <a:rPr lang="en-US"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97%</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84%</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678183988"/>
                  </a:ext>
                </a:extLst>
              </a:tr>
              <a:tr h="523652">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商經一</a:t>
                      </a:r>
                      <a:r>
                        <a:rPr lang="en-US"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4</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29</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230062617"/>
                  </a:ext>
                </a:extLst>
              </a:tr>
              <a:tr h="523652">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商經一</a:t>
                      </a:r>
                      <a:r>
                        <a:rPr lang="en-US"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5</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24</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77%</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563453871"/>
                  </a:ext>
                </a:extLst>
              </a:tr>
              <a:tr h="523652">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會事一</a:t>
                      </a:r>
                      <a:r>
                        <a:rPr lang="en-US"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107%</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67%</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064526635"/>
                  </a:ext>
                </a:extLst>
              </a:tr>
              <a:tr h="523652">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會事一</a:t>
                      </a:r>
                      <a:r>
                        <a:rPr lang="en-US"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2</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29</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97%</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79%</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277070858"/>
                  </a:ext>
                </a:extLst>
              </a:tr>
              <a:tr h="523652">
                <a:tc vMerge="1">
                  <a:txBody>
                    <a:bodyPr/>
                    <a:lstStyle/>
                    <a:p>
                      <a:endParaRPr lang="zh-TW" altLang="en-US"/>
                    </a:p>
                  </a:txBody>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合計</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199</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219</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91%</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165</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83%</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436931806"/>
                  </a:ext>
                </a:extLst>
              </a:tr>
              <a:tr h="529164">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視覺傳達設計</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家設二</a:t>
                      </a:r>
                      <a:r>
                        <a:rPr lang="en-US" sz="24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endParaRPr lang="zh-TW" sz="24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50%</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294696701"/>
                  </a:ext>
                </a:extLst>
              </a:tr>
            </a:tbl>
          </a:graphicData>
        </a:graphic>
      </p:graphicFrame>
    </p:spTree>
    <p:extLst>
      <p:ext uri="{BB962C8B-B14F-4D97-AF65-F5344CB8AC3E}">
        <p14:creationId xmlns:p14="http://schemas.microsoft.com/office/powerpoint/2010/main" val="5807361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a:xfrm>
            <a:off x="503946" y="291704"/>
            <a:ext cx="9859254" cy="826256"/>
          </a:xfrm>
        </p:spPr>
        <p:txBody>
          <a:bodyPr/>
          <a:lstStyle/>
          <a:p>
            <a:pPr lvl="0">
              <a:spcAft>
                <a:spcPts val="0"/>
              </a:spcAft>
              <a:buSzPts val="1400"/>
            </a:pPr>
            <a:r>
              <a:rPr lang="en-US" altLang="zh-TW" dirty="0">
                <a:latin typeface="標楷體" panose="03000509000000000000" pitchFamily="65" charset="-120"/>
                <a:ea typeface="標楷體" panose="03000509000000000000" pitchFamily="65" charset="-120"/>
              </a:rPr>
              <a:t>114</a:t>
            </a:r>
            <a:r>
              <a:rPr lang="zh-TW" altLang="zh-TW" dirty="0">
                <a:latin typeface="標楷體" panose="03000509000000000000" pitchFamily="65" charset="-120"/>
                <a:ea typeface="標楷體" panose="03000509000000000000" pitchFamily="65" charset="-120"/>
              </a:rPr>
              <a:t>年第三梯次全國檢定本校報名職類及梯次</a:t>
            </a:r>
            <a:r>
              <a:rPr lang="zh-TW" altLang="zh-TW" sz="3200" kern="100" dirty="0">
                <a:latin typeface="標楷體" panose="03000509000000000000" pitchFamily="65" charset="-120"/>
                <a:ea typeface="標楷體" panose="03000509000000000000" pitchFamily="65" charset="-120"/>
              </a:rPr>
              <a:t/>
            </a:r>
            <a:br>
              <a:rPr lang="zh-TW" altLang="zh-TW" sz="3200" kern="100" dirty="0">
                <a:latin typeface="標楷體" panose="03000509000000000000" pitchFamily="65" charset="-120"/>
                <a:ea typeface="標楷體" panose="03000509000000000000" pitchFamily="65" charset="-120"/>
              </a:rPr>
            </a:br>
            <a:endParaRPr lang="zh-TW" altLang="en-US" sz="3400" dirty="0">
              <a:latin typeface="標楷體" panose="03000509000000000000" pitchFamily="65" charset="-120"/>
              <a:ea typeface="標楷體" panose="03000509000000000000" pitchFamily="65" charset="-120"/>
            </a:endParaRPr>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CE6C3-1D6C-4ED7-AB26-3FE69FC665DE}" type="slidenum">
              <a:rPr kumimoji="0" lang="zh-TW" altLang="en-US" sz="1200" b="0" i="0" u="none" strike="noStrike" kern="1200" cap="none" spc="0" normalizeH="0" baseline="0" noProof="0" smtClean="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graphicFrame>
        <p:nvGraphicFramePr>
          <p:cNvPr id="3" name="表格 2">
            <a:extLst>
              <a:ext uri="{FF2B5EF4-FFF2-40B4-BE49-F238E27FC236}">
                <a16:creationId xmlns:a16="http://schemas.microsoft.com/office/drawing/2014/main" id="{0AD517B7-682F-4335-B98E-BA59FF17B3C9}"/>
              </a:ext>
            </a:extLst>
          </p:cNvPr>
          <p:cNvGraphicFramePr>
            <a:graphicFrameLocks noGrp="1"/>
          </p:cNvGraphicFramePr>
          <p:nvPr>
            <p:extLst>
              <p:ext uri="{D42A27DB-BD31-4B8C-83A1-F6EECF244321}">
                <p14:modId xmlns:p14="http://schemas.microsoft.com/office/powerpoint/2010/main" val="1292336900"/>
              </p:ext>
            </p:extLst>
          </p:nvPr>
        </p:nvGraphicFramePr>
        <p:xfrm>
          <a:off x="955964" y="845125"/>
          <a:ext cx="9310254" cy="5486400"/>
        </p:xfrm>
        <a:graphic>
          <a:graphicData uri="http://schemas.openxmlformats.org/drawingml/2006/table">
            <a:tbl>
              <a:tblPr firstRow="1" firstCol="1" bandRow="1">
                <a:tableStyleId>{5C22544A-7EE6-4342-B048-85BDC9FD1C3A}</a:tableStyleId>
              </a:tblPr>
              <a:tblGrid>
                <a:gridCol w="3204469">
                  <a:extLst>
                    <a:ext uri="{9D8B030D-6E8A-4147-A177-3AD203B41FA5}">
                      <a16:colId xmlns:a16="http://schemas.microsoft.com/office/drawing/2014/main" val="2809256501"/>
                    </a:ext>
                  </a:extLst>
                </a:gridCol>
                <a:gridCol w="2022671">
                  <a:extLst>
                    <a:ext uri="{9D8B030D-6E8A-4147-A177-3AD203B41FA5}">
                      <a16:colId xmlns:a16="http://schemas.microsoft.com/office/drawing/2014/main" val="3468976717"/>
                    </a:ext>
                  </a:extLst>
                </a:gridCol>
                <a:gridCol w="2041557">
                  <a:extLst>
                    <a:ext uri="{9D8B030D-6E8A-4147-A177-3AD203B41FA5}">
                      <a16:colId xmlns:a16="http://schemas.microsoft.com/office/drawing/2014/main" val="3116653902"/>
                    </a:ext>
                  </a:extLst>
                </a:gridCol>
                <a:gridCol w="2041557">
                  <a:extLst>
                    <a:ext uri="{9D8B030D-6E8A-4147-A177-3AD203B41FA5}">
                      <a16:colId xmlns:a16="http://schemas.microsoft.com/office/drawing/2014/main" val="399260297"/>
                    </a:ext>
                  </a:extLst>
                </a:gridCol>
              </a:tblGrid>
              <a:tr h="358371">
                <a:tc>
                  <a:txBody>
                    <a:bodyPr/>
                    <a:lstStyle/>
                    <a:p>
                      <a:pPr algn="ctr">
                        <a:spcAft>
                          <a:spcPts val="0"/>
                        </a:spcAft>
                        <a:tabLst>
                          <a:tab pos="803275" algn="l"/>
                        </a:tabLst>
                      </a:pPr>
                      <a:r>
                        <a:rPr lang="zh-TW" sz="2400" kern="100" dirty="0">
                          <a:effectLst/>
                        </a:rPr>
                        <a:t>職類</a:t>
                      </a:r>
                      <a:endParaRPr lang="zh-TW" sz="2400" kern="100" dirty="0">
                        <a:effectLst/>
                        <a:latin typeface="Times New Roman" panose="02020603050405020304" pitchFamily="18" charset="0"/>
                        <a:ea typeface="標楷體" panose="03000509000000000000" pitchFamily="65" charset="-120"/>
                      </a:endParaRPr>
                    </a:p>
                  </a:txBody>
                  <a:tcPr marL="58277" marR="58277" marT="0" marB="0"/>
                </a:tc>
                <a:tc>
                  <a:txBody>
                    <a:bodyPr/>
                    <a:lstStyle/>
                    <a:p>
                      <a:pPr algn="ctr">
                        <a:spcAft>
                          <a:spcPts val="0"/>
                        </a:spcAft>
                        <a:tabLst>
                          <a:tab pos="803275" algn="l"/>
                        </a:tabLst>
                      </a:pPr>
                      <a:r>
                        <a:rPr lang="zh-TW" sz="2400" kern="100">
                          <a:effectLst/>
                        </a:rPr>
                        <a:t>級別</a:t>
                      </a:r>
                      <a:endParaRPr lang="zh-TW" sz="2400" kern="100">
                        <a:effectLst/>
                        <a:latin typeface="Times New Roman" panose="02020603050405020304" pitchFamily="18" charset="0"/>
                        <a:ea typeface="標楷體" panose="03000509000000000000" pitchFamily="65" charset="-120"/>
                      </a:endParaRPr>
                    </a:p>
                  </a:txBody>
                  <a:tcPr marL="58277" marR="58277" marT="0" marB="0"/>
                </a:tc>
                <a:tc>
                  <a:txBody>
                    <a:bodyPr/>
                    <a:lstStyle/>
                    <a:p>
                      <a:pPr algn="ctr">
                        <a:spcAft>
                          <a:spcPts val="0"/>
                        </a:spcAft>
                        <a:tabLst>
                          <a:tab pos="803275" algn="l"/>
                        </a:tabLst>
                      </a:pPr>
                      <a:r>
                        <a:rPr lang="zh-TW" sz="2400" kern="100">
                          <a:effectLst/>
                        </a:rPr>
                        <a:t>班級</a:t>
                      </a:r>
                      <a:endParaRPr lang="zh-TW" sz="2400" kern="100">
                        <a:effectLst/>
                        <a:latin typeface="Times New Roman" panose="02020603050405020304" pitchFamily="18" charset="0"/>
                        <a:ea typeface="標楷體" panose="03000509000000000000" pitchFamily="65" charset="-120"/>
                      </a:endParaRPr>
                    </a:p>
                  </a:txBody>
                  <a:tcPr marL="58277" marR="58277" marT="0" marB="0"/>
                </a:tc>
                <a:tc>
                  <a:txBody>
                    <a:bodyPr/>
                    <a:lstStyle/>
                    <a:p>
                      <a:pPr algn="ctr">
                        <a:spcAft>
                          <a:spcPts val="0"/>
                        </a:spcAft>
                        <a:tabLst>
                          <a:tab pos="803275" algn="l"/>
                        </a:tabLst>
                      </a:pPr>
                      <a:r>
                        <a:rPr lang="zh-TW" sz="2400" kern="100">
                          <a:effectLst/>
                        </a:rPr>
                        <a:t>人數</a:t>
                      </a:r>
                      <a:endParaRPr lang="zh-TW" sz="2400" kern="100">
                        <a:effectLst/>
                        <a:latin typeface="Times New Roman" panose="02020603050405020304" pitchFamily="18" charset="0"/>
                        <a:ea typeface="標楷體" panose="03000509000000000000" pitchFamily="65" charset="-120"/>
                      </a:endParaRPr>
                    </a:p>
                  </a:txBody>
                  <a:tcPr marL="58277" marR="58277" marT="0" marB="0"/>
                </a:tc>
                <a:extLst>
                  <a:ext uri="{0D108BD9-81ED-4DB2-BD59-A6C34878D82A}">
                    <a16:rowId xmlns:a16="http://schemas.microsoft.com/office/drawing/2014/main" val="2500355552"/>
                  </a:ext>
                </a:extLst>
              </a:tr>
              <a:tr h="358371">
                <a:tc>
                  <a:txBody>
                    <a:bodyPr/>
                    <a:lstStyle/>
                    <a:p>
                      <a:pPr algn="ctr">
                        <a:spcAft>
                          <a:spcPts val="0"/>
                        </a:spcAft>
                        <a:tabLst>
                          <a:tab pos="803275" algn="l"/>
                        </a:tabLst>
                      </a:pPr>
                      <a:r>
                        <a:rPr lang="zh-TW" sz="2400" kern="100" dirty="0">
                          <a:effectLst/>
                        </a:rPr>
                        <a:t>家具木工乙級</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zh-TW" sz="2400" kern="100">
                          <a:effectLst/>
                        </a:rPr>
                        <a:t>乙級</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zh-TW" sz="2400" kern="100">
                          <a:effectLst/>
                        </a:rPr>
                        <a:t>家</a:t>
                      </a:r>
                      <a:r>
                        <a:rPr lang="en-US" sz="2400" kern="100">
                          <a:effectLst/>
                        </a:rPr>
                        <a:t>3-1</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a:effectLst/>
                        </a:rPr>
                        <a:t>22</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239681212"/>
                  </a:ext>
                </a:extLst>
              </a:tr>
              <a:tr h="358371">
                <a:tc rowSpan="3">
                  <a:txBody>
                    <a:bodyPr/>
                    <a:lstStyle/>
                    <a:p>
                      <a:pPr algn="ctr">
                        <a:spcAft>
                          <a:spcPts val="0"/>
                        </a:spcAft>
                        <a:tabLst>
                          <a:tab pos="803275" algn="l"/>
                        </a:tabLst>
                      </a:pPr>
                      <a:r>
                        <a:rPr lang="zh-TW" sz="2400" kern="100" dirty="0">
                          <a:effectLst/>
                        </a:rPr>
                        <a:t>會計事務</a:t>
                      </a:r>
                      <a:r>
                        <a:rPr lang="en-US" sz="2400" kern="100" dirty="0">
                          <a:effectLst/>
                        </a:rPr>
                        <a:t>-</a:t>
                      </a:r>
                      <a:r>
                        <a:rPr lang="zh-TW" sz="2400" kern="100" dirty="0">
                          <a:effectLst/>
                        </a:rPr>
                        <a:t>資訊項</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rowSpan="3">
                  <a:txBody>
                    <a:bodyPr/>
                    <a:lstStyle/>
                    <a:p>
                      <a:pPr algn="ctr">
                        <a:spcAft>
                          <a:spcPts val="0"/>
                        </a:spcAft>
                        <a:tabLst>
                          <a:tab pos="803275" algn="l"/>
                        </a:tabLst>
                      </a:pPr>
                      <a:r>
                        <a:rPr lang="zh-TW" sz="2400" kern="100" dirty="0">
                          <a:effectLst/>
                        </a:rPr>
                        <a:t>乙級</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zh-TW" sz="2400" kern="100">
                          <a:effectLst/>
                        </a:rPr>
                        <a:t>國</a:t>
                      </a:r>
                      <a:r>
                        <a:rPr lang="en-US" sz="2400" kern="100">
                          <a:effectLst/>
                        </a:rPr>
                        <a:t>3-1</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a:effectLst/>
                        </a:rPr>
                        <a:t>1</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1448889905"/>
                  </a:ext>
                </a:extLst>
              </a:tr>
              <a:tr h="358371">
                <a:tc vMerge="1">
                  <a:txBody>
                    <a:bodyPr/>
                    <a:lstStyle/>
                    <a:p>
                      <a:endParaRPr lang="zh-TW" altLang="en-US"/>
                    </a:p>
                  </a:txBody>
                  <a:tcPr/>
                </a:tc>
                <a:tc vMerge="1">
                  <a:txBody>
                    <a:bodyPr/>
                    <a:lstStyle/>
                    <a:p>
                      <a:endParaRPr lang="zh-TW" altLang="en-US"/>
                    </a:p>
                  </a:txBody>
                  <a:tcPr/>
                </a:tc>
                <a:tc>
                  <a:txBody>
                    <a:bodyPr/>
                    <a:lstStyle/>
                    <a:p>
                      <a:pPr algn="ctr">
                        <a:spcAft>
                          <a:spcPts val="0"/>
                        </a:spcAft>
                        <a:tabLst>
                          <a:tab pos="803275" algn="l"/>
                        </a:tabLst>
                      </a:pPr>
                      <a:r>
                        <a:rPr lang="zh-TW" sz="2400" kern="100">
                          <a:effectLst/>
                        </a:rPr>
                        <a:t>會</a:t>
                      </a:r>
                      <a:r>
                        <a:rPr lang="en-US" sz="2400" kern="100">
                          <a:effectLst/>
                        </a:rPr>
                        <a:t>3-2</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a:effectLst/>
                        </a:rPr>
                        <a:t>1</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1378652747"/>
                  </a:ext>
                </a:extLst>
              </a:tr>
              <a:tr h="358371">
                <a:tc vMerge="1">
                  <a:txBody>
                    <a:bodyPr/>
                    <a:lstStyle/>
                    <a:p>
                      <a:endParaRPr lang="zh-TW" altLang="en-US"/>
                    </a:p>
                  </a:txBody>
                  <a:tcPr/>
                </a:tc>
                <a:tc vMerge="1">
                  <a:txBody>
                    <a:bodyPr/>
                    <a:lstStyle/>
                    <a:p>
                      <a:endParaRPr lang="zh-TW" altLang="en-US"/>
                    </a:p>
                  </a:txBody>
                  <a:tcPr/>
                </a:tc>
                <a:tc>
                  <a:txBody>
                    <a:bodyPr/>
                    <a:lstStyle/>
                    <a:p>
                      <a:pPr algn="ctr">
                        <a:spcAft>
                          <a:spcPts val="0"/>
                        </a:spcAft>
                        <a:tabLst>
                          <a:tab pos="803275" algn="l"/>
                        </a:tabLst>
                      </a:pPr>
                      <a:r>
                        <a:rPr lang="zh-TW" sz="2400" kern="100">
                          <a:effectLst/>
                        </a:rPr>
                        <a:t>資</a:t>
                      </a:r>
                      <a:r>
                        <a:rPr lang="en-US" sz="2400" kern="100">
                          <a:effectLst/>
                        </a:rPr>
                        <a:t>3-1</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a:effectLst/>
                        </a:rPr>
                        <a:t>1</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2233643406"/>
                  </a:ext>
                </a:extLst>
              </a:tr>
              <a:tr h="358371">
                <a:tc>
                  <a:txBody>
                    <a:bodyPr/>
                    <a:lstStyle/>
                    <a:p>
                      <a:pPr algn="ctr">
                        <a:spcAft>
                          <a:spcPts val="0"/>
                        </a:spcAft>
                        <a:tabLst>
                          <a:tab pos="803275" algn="l"/>
                        </a:tabLst>
                      </a:pPr>
                      <a:r>
                        <a:rPr lang="zh-TW" sz="2400" kern="100" dirty="0">
                          <a:effectLst/>
                        </a:rPr>
                        <a:t>銑床</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zh-TW" sz="2400" kern="100" dirty="0">
                          <a:effectLst/>
                        </a:rPr>
                        <a:t>乙級</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zh-TW" sz="2400" kern="100">
                          <a:effectLst/>
                        </a:rPr>
                        <a:t>機</a:t>
                      </a:r>
                      <a:r>
                        <a:rPr lang="en-US" sz="2400" kern="100">
                          <a:effectLst/>
                        </a:rPr>
                        <a:t>3-2</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a:effectLst/>
                        </a:rPr>
                        <a:t>12</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2476026576"/>
                  </a:ext>
                </a:extLst>
              </a:tr>
              <a:tr h="358371">
                <a:tc>
                  <a:txBody>
                    <a:bodyPr/>
                    <a:lstStyle/>
                    <a:p>
                      <a:pPr algn="ctr">
                        <a:spcAft>
                          <a:spcPts val="0"/>
                        </a:spcAft>
                        <a:tabLst>
                          <a:tab pos="803275" algn="l"/>
                        </a:tabLst>
                      </a:pPr>
                      <a:r>
                        <a:rPr lang="zh-TW" sz="2400" kern="100" dirty="0">
                          <a:effectLst/>
                        </a:rPr>
                        <a:t>車床</a:t>
                      </a:r>
                      <a:r>
                        <a:rPr lang="en-US" sz="2400" kern="100" dirty="0">
                          <a:effectLst/>
                        </a:rPr>
                        <a:t>-CNC</a:t>
                      </a:r>
                      <a:r>
                        <a:rPr lang="zh-TW" sz="2400" kern="100" dirty="0">
                          <a:effectLst/>
                        </a:rPr>
                        <a:t>車床</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zh-TW" sz="2400" kern="100" dirty="0">
                          <a:effectLst/>
                        </a:rPr>
                        <a:t>乙級</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zh-TW" sz="2400" kern="100" dirty="0">
                          <a:effectLst/>
                        </a:rPr>
                        <a:t>機</a:t>
                      </a:r>
                      <a:r>
                        <a:rPr lang="en-US" sz="2400" kern="100" dirty="0">
                          <a:effectLst/>
                        </a:rPr>
                        <a:t>3-1</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a:effectLst/>
                        </a:rPr>
                        <a:t>8</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2245059793"/>
                  </a:ext>
                </a:extLst>
              </a:tr>
              <a:tr h="358371">
                <a:tc rowSpan="3">
                  <a:txBody>
                    <a:bodyPr/>
                    <a:lstStyle/>
                    <a:p>
                      <a:pPr algn="ctr">
                        <a:spcAft>
                          <a:spcPts val="0"/>
                        </a:spcAft>
                        <a:tabLst>
                          <a:tab pos="803275" algn="l"/>
                        </a:tabLst>
                      </a:pPr>
                      <a:r>
                        <a:rPr lang="zh-TW" sz="2400" kern="100" dirty="0">
                          <a:effectLst/>
                        </a:rPr>
                        <a:t>印前製程</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rowSpan="3">
                  <a:txBody>
                    <a:bodyPr/>
                    <a:lstStyle/>
                    <a:p>
                      <a:pPr algn="ctr">
                        <a:spcAft>
                          <a:spcPts val="0"/>
                        </a:spcAft>
                        <a:tabLst>
                          <a:tab pos="803275" algn="l"/>
                        </a:tabLst>
                      </a:pPr>
                      <a:r>
                        <a:rPr lang="zh-TW" sz="2400" kern="100" dirty="0">
                          <a:effectLst/>
                        </a:rPr>
                        <a:t>乙級</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zh-TW" sz="2400" kern="100" dirty="0">
                          <a:effectLst/>
                        </a:rPr>
                        <a:t>室</a:t>
                      </a:r>
                      <a:r>
                        <a:rPr lang="en-US" sz="2400" kern="100" dirty="0">
                          <a:effectLst/>
                        </a:rPr>
                        <a:t>3-1</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a:effectLst/>
                        </a:rPr>
                        <a:t>22</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1893657713"/>
                  </a:ext>
                </a:extLst>
              </a:tr>
              <a:tr h="358371">
                <a:tc vMerge="1">
                  <a:txBody>
                    <a:bodyPr/>
                    <a:lstStyle/>
                    <a:p>
                      <a:endParaRPr lang="zh-TW" altLang="en-US"/>
                    </a:p>
                  </a:txBody>
                  <a:tcPr/>
                </a:tc>
                <a:tc vMerge="1">
                  <a:txBody>
                    <a:bodyPr/>
                    <a:lstStyle/>
                    <a:p>
                      <a:endParaRPr lang="zh-TW" altLang="en-US"/>
                    </a:p>
                  </a:txBody>
                  <a:tcPr/>
                </a:tc>
                <a:tc>
                  <a:txBody>
                    <a:bodyPr/>
                    <a:lstStyle/>
                    <a:p>
                      <a:pPr algn="ctr">
                        <a:spcAft>
                          <a:spcPts val="0"/>
                        </a:spcAft>
                        <a:tabLst>
                          <a:tab pos="803275" algn="l"/>
                        </a:tabLst>
                      </a:pPr>
                      <a:r>
                        <a:rPr lang="zh-TW" sz="2400" kern="100" dirty="0">
                          <a:effectLst/>
                        </a:rPr>
                        <a:t>室</a:t>
                      </a:r>
                      <a:r>
                        <a:rPr lang="en-US" sz="2400" kern="100" dirty="0">
                          <a:effectLst/>
                        </a:rPr>
                        <a:t>3-2</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a:effectLst/>
                        </a:rPr>
                        <a:t>2</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1412952463"/>
                  </a:ext>
                </a:extLst>
              </a:tr>
              <a:tr h="358371">
                <a:tc vMerge="1">
                  <a:txBody>
                    <a:bodyPr/>
                    <a:lstStyle/>
                    <a:p>
                      <a:endParaRPr lang="zh-TW" altLang="en-US"/>
                    </a:p>
                  </a:txBody>
                  <a:tcPr/>
                </a:tc>
                <a:tc vMerge="1">
                  <a:txBody>
                    <a:bodyPr/>
                    <a:lstStyle/>
                    <a:p>
                      <a:endParaRPr lang="zh-TW" altLang="en-US"/>
                    </a:p>
                  </a:txBody>
                  <a:tcPr/>
                </a:tc>
                <a:tc>
                  <a:txBody>
                    <a:bodyPr/>
                    <a:lstStyle/>
                    <a:p>
                      <a:pPr algn="ctr">
                        <a:spcAft>
                          <a:spcPts val="0"/>
                        </a:spcAft>
                        <a:tabLst>
                          <a:tab pos="803275" algn="l"/>
                        </a:tabLst>
                      </a:pPr>
                      <a:r>
                        <a:rPr lang="zh-TW" sz="2400" kern="100" dirty="0">
                          <a:effectLst/>
                        </a:rPr>
                        <a:t>家</a:t>
                      </a:r>
                      <a:r>
                        <a:rPr lang="en-US" sz="2400" kern="100" dirty="0">
                          <a:effectLst/>
                        </a:rPr>
                        <a:t>3-1</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a:effectLst/>
                        </a:rPr>
                        <a:t>1</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2689430239"/>
                  </a:ext>
                </a:extLst>
              </a:tr>
              <a:tr h="358371">
                <a:tc>
                  <a:txBody>
                    <a:bodyPr/>
                    <a:lstStyle/>
                    <a:p>
                      <a:pPr algn="ctr">
                        <a:spcAft>
                          <a:spcPts val="0"/>
                        </a:spcAft>
                        <a:tabLst>
                          <a:tab pos="803275" algn="l"/>
                        </a:tabLst>
                      </a:pPr>
                      <a:r>
                        <a:rPr lang="zh-TW" sz="2400" kern="100">
                          <a:effectLst/>
                        </a:rPr>
                        <a:t>飲料調製</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zh-TW" sz="2400" kern="100">
                          <a:effectLst/>
                        </a:rPr>
                        <a:t>乙級</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zh-TW" sz="2400" kern="100" dirty="0">
                          <a:effectLst/>
                        </a:rPr>
                        <a:t>觀</a:t>
                      </a:r>
                      <a:r>
                        <a:rPr lang="en-US" sz="2400" kern="100" dirty="0">
                          <a:effectLst/>
                        </a:rPr>
                        <a:t>3-1</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dirty="0">
                          <a:effectLst/>
                        </a:rPr>
                        <a:t>4</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1509681771"/>
                  </a:ext>
                </a:extLst>
              </a:tr>
              <a:tr h="358371">
                <a:tc rowSpan="3">
                  <a:txBody>
                    <a:bodyPr/>
                    <a:lstStyle/>
                    <a:p>
                      <a:pPr algn="ctr">
                        <a:spcAft>
                          <a:spcPts val="0"/>
                        </a:spcAft>
                        <a:tabLst>
                          <a:tab pos="803275" algn="l"/>
                        </a:tabLst>
                      </a:pPr>
                      <a:r>
                        <a:rPr lang="zh-TW" sz="2400" kern="100">
                          <a:effectLst/>
                        </a:rPr>
                        <a:t>電腦輔助機械設計製圖</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rowSpan="3">
                  <a:txBody>
                    <a:bodyPr/>
                    <a:lstStyle/>
                    <a:p>
                      <a:pPr algn="ctr">
                        <a:spcAft>
                          <a:spcPts val="0"/>
                        </a:spcAft>
                        <a:tabLst>
                          <a:tab pos="803275" algn="l"/>
                        </a:tabLst>
                      </a:pPr>
                      <a:r>
                        <a:rPr lang="zh-TW" sz="2400" kern="100">
                          <a:effectLst/>
                        </a:rPr>
                        <a:t>乙級</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zh-TW" sz="2400" kern="100" dirty="0">
                          <a:effectLst/>
                        </a:rPr>
                        <a:t>電</a:t>
                      </a:r>
                      <a:r>
                        <a:rPr lang="en-US" sz="2400" kern="100" dirty="0">
                          <a:effectLst/>
                        </a:rPr>
                        <a:t>3-1</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dirty="0">
                          <a:effectLst/>
                        </a:rPr>
                        <a:t>17</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538808010"/>
                  </a:ext>
                </a:extLst>
              </a:tr>
              <a:tr h="358371">
                <a:tc vMerge="1">
                  <a:txBody>
                    <a:bodyPr/>
                    <a:lstStyle/>
                    <a:p>
                      <a:endParaRPr lang="zh-TW" altLang="en-US"/>
                    </a:p>
                  </a:txBody>
                  <a:tcPr/>
                </a:tc>
                <a:tc vMerge="1">
                  <a:txBody>
                    <a:bodyPr/>
                    <a:lstStyle/>
                    <a:p>
                      <a:endParaRPr lang="zh-TW" altLang="en-US"/>
                    </a:p>
                  </a:txBody>
                  <a:tcPr/>
                </a:tc>
                <a:tc>
                  <a:txBody>
                    <a:bodyPr/>
                    <a:lstStyle/>
                    <a:p>
                      <a:pPr algn="ctr">
                        <a:spcAft>
                          <a:spcPts val="0"/>
                        </a:spcAft>
                        <a:tabLst>
                          <a:tab pos="803275" algn="l"/>
                        </a:tabLst>
                      </a:pPr>
                      <a:r>
                        <a:rPr lang="zh-TW" sz="2400" kern="100" dirty="0">
                          <a:effectLst/>
                        </a:rPr>
                        <a:t>電</a:t>
                      </a:r>
                      <a:r>
                        <a:rPr lang="en-US" sz="2400" kern="100" dirty="0">
                          <a:effectLst/>
                        </a:rPr>
                        <a:t>3-2</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dirty="0">
                          <a:effectLst/>
                        </a:rPr>
                        <a:t>15</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3811711461"/>
                  </a:ext>
                </a:extLst>
              </a:tr>
              <a:tr h="358371">
                <a:tc vMerge="1">
                  <a:txBody>
                    <a:bodyPr/>
                    <a:lstStyle/>
                    <a:p>
                      <a:endParaRPr lang="zh-TW" altLang="en-US"/>
                    </a:p>
                  </a:txBody>
                  <a:tcPr/>
                </a:tc>
                <a:tc vMerge="1">
                  <a:txBody>
                    <a:bodyPr/>
                    <a:lstStyle/>
                    <a:p>
                      <a:endParaRPr lang="zh-TW" altLang="en-US"/>
                    </a:p>
                  </a:txBody>
                  <a:tcPr/>
                </a:tc>
                <a:tc>
                  <a:txBody>
                    <a:bodyPr/>
                    <a:lstStyle/>
                    <a:p>
                      <a:pPr algn="ctr">
                        <a:spcAft>
                          <a:spcPts val="0"/>
                        </a:spcAft>
                        <a:tabLst>
                          <a:tab pos="803275" algn="l"/>
                        </a:tabLst>
                      </a:pPr>
                      <a:r>
                        <a:rPr lang="zh-TW" sz="2400" kern="100" dirty="0">
                          <a:effectLst/>
                        </a:rPr>
                        <a:t>電</a:t>
                      </a:r>
                      <a:r>
                        <a:rPr lang="en-US" sz="2400" kern="100" dirty="0">
                          <a:effectLst/>
                        </a:rPr>
                        <a:t>3-3</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dirty="0">
                          <a:effectLst/>
                        </a:rPr>
                        <a:t>15</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3355627396"/>
                  </a:ext>
                </a:extLst>
              </a:tr>
              <a:tr h="358371">
                <a:tc gridSpan="3">
                  <a:txBody>
                    <a:bodyPr/>
                    <a:lstStyle/>
                    <a:p>
                      <a:pPr algn="ctr">
                        <a:spcAft>
                          <a:spcPts val="0"/>
                        </a:spcAft>
                        <a:tabLst>
                          <a:tab pos="803275" algn="l"/>
                        </a:tabLst>
                      </a:pPr>
                      <a:r>
                        <a:rPr lang="zh-TW" sz="2400" kern="100" dirty="0">
                          <a:effectLst/>
                        </a:rPr>
                        <a:t>合計</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hMerge="1">
                  <a:txBody>
                    <a:bodyPr/>
                    <a:lstStyle/>
                    <a:p>
                      <a:endParaRPr lang="zh-TW" altLang="en-US"/>
                    </a:p>
                  </a:txBody>
                  <a:tcPr/>
                </a:tc>
                <a:tc hMerge="1">
                  <a:txBody>
                    <a:bodyPr/>
                    <a:lstStyle/>
                    <a:p>
                      <a:endParaRPr lang="zh-TW" altLang="en-US"/>
                    </a:p>
                  </a:txBody>
                  <a:tcPr/>
                </a:tc>
                <a:tc>
                  <a:txBody>
                    <a:bodyPr/>
                    <a:lstStyle/>
                    <a:p>
                      <a:pPr algn="ctr">
                        <a:spcAft>
                          <a:spcPts val="0"/>
                        </a:spcAft>
                        <a:tabLst>
                          <a:tab pos="803275" algn="l"/>
                        </a:tabLst>
                      </a:pPr>
                      <a:r>
                        <a:rPr lang="en-US" altLang="zh-TW" sz="2400" kern="100" dirty="0">
                          <a:effectLst/>
                        </a:rPr>
                        <a:t>121</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3205826587"/>
                  </a:ext>
                </a:extLst>
              </a:tr>
            </a:tbl>
          </a:graphicData>
        </a:graphic>
      </p:graphicFrame>
    </p:spTree>
    <p:extLst>
      <p:ext uri="{BB962C8B-B14F-4D97-AF65-F5344CB8AC3E}">
        <p14:creationId xmlns:p14="http://schemas.microsoft.com/office/powerpoint/2010/main" val="164305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375CE6C3-1D6C-4ED7-AB26-3FE69FC665DE}" type="slidenum">
              <a:rPr lang="zh-TW" altLang="en-US" smtClean="0"/>
              <a:t>8</a:t>
            </a:fld>
            <a:endParaRPr lang="zh-TW" altLang="en-US"/>
          </a:p>
        </p:txBody>
      </p:sp>
      <p:sp>
        <p:nvSpPr>
          <p:cNvPr id="5" name="標題 1"/>
          <p:cNvSpPr txBox="1">
            <a:spLocks/>
          </p:cNvSpPr>
          <p:nvPr/>
        </p:nvSpPr>
        <p:spPr>
          <a:xfrm>
            <a:off x="718457" y="2073226"/>
            <a:ext cx="10528663" cy="3490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微軟正黑體" panose="020B0604030504040204" pitchFamily="34" charset="-120"/>
                <a:ea typeface="微軟正黑體" panose="020B0604030504040204" pitchFamily="34" charset="-120"/>
                <a:cs typeface="+mj-cs"/>
              </a:defRPr>
            </a:lvl1pPr>
          </a:lstStyle>
          <a:p>
            <a:pPr algn="ctr">
              <a:lnSpc>
                <a:spcPts val="5400"/>
              </a:lnSpc>
              <a:spcBef>
                <a:spcPts val="2400"/>
              </a:spcBef>
            </a:pPr>
            <a:r>
              <a:rPr lang="zh-TW" altLang="en-US" sz="4400" dirty="0" smtClean="0"/>
              <a:t>自</a:t>
            </a:r>
            <a:r>
              <a:rPr lang="en-US" altLang="zh-TW" sz="4400" dirty="0"/>
              <a:t>115</a:t>
            </a:r>
            <a:r>
              <a:rPr lang="zh-TW" altLang="en-US" sz="4400" dirty="0"/>
              <a:t>年度起，更名為「</a:t>
            </a:r>
            <a:r>
              <a:rPr lang="zh-TW" altLang="en-US" sz="4400" dirty="0">
                <a:solidFill>
                  <a:srgbClr val="FF0000"/>
                </a:solidFill>
              </a:rPr>
              <a:t>青年生涯領航計畫</a:t>
            </a:r>
            <a:r>
              <a:rPr lang="zh-TW" altLang="en-US" sz="4400" dirty="0"/>
              <a:t>」</a:t>
            </a:r>
            <a:r>
              <a:rPr lang="zh-TW" altLang="en-US" sz="4400" dirty="0" smtClean="0"/>
              <a:t>，融合 </a:t>
            </a:r>
            <a:r>
              <a:rPr lang="zh-TW" altLang="en-US" sz="4400" dirty="0">
                <a:solidFill>
                  <a:srgbClr val="FF0000"/>
                </a:solidFill>
              </a:rPr>
              <a:t>職場體驗、志願服務、壯遊探索、達人見習、 創業見習及社區見習</a:t>
            </a:r>
            <a:r>
              <a:rPr lang="zh-TW" altLang="en-US" sz="4400" dirty="0"/>
              <a:t>為</a:t>
            </a:r>
            <a:r>
              <a:rPr lang="zh-TW" altLang="en-US" sz="4400" b="1" dirty="0">
                <a:solidFill>
                  <a:srgbClr val="FF0000"/>
                </a:solidFill>
              </a:rPr>
              <a:t>組合型</a:t>
            </a:r>
            <a:r>
              <a:rPr lang="zh-TW" altLang="en-US" sz="4400" dirty="0"/>
              <a:t>之計畫。</a:t>
            </a:r>
            <a:endParaRPr lang="zh-TW" altLang="en-US" sz="4400" b="1" dirty="0">
              <a:solidFill>
                <a:srgbClr val="FF0000"/>
              </a:solidFill>
            </a:endParaRPr>
          </a:p>
        </p:txBody>
      </p:sp>
      <p:sp>
        <p:nvSpPr>
          <p:cNvPr id="4" name="標題 3"/>
          <p:cNvSpPr>
            <a:spLocks noGrp="1"/>
          </p:cNvSpPr>
          <p:nvPr>
            <p:ph type="ctrTitle"/>
          </p:nvPr>
        </p:nvSpPr>
        <p:spPr>
          <a:xfrm>
            <a:off x="169817" y="1409905"/>
            <a:ext cx="12022183" cy="1326642"/>
          </a:xfrm>
        </p:spPr>
        <p:txBody>
          <a:bodyPr>
            <a:normAutofit fontScale="90000"/>
          </a:bodyPr>
          <a:lstStyle/>
          <a:p>
            <a:r>
              <a:rPr lang="zh-TW" altLang="en-US" dirty="0" smtClean="0"/>
              <a:t>青年教育與就業儲蓄帳戶方案重大改革</a:t>
            </a:r>
            <a:r>
              <a:rPr lang="en-US" altLang="zh-TW" dirty="0" smtClean="0"/>
              <a:t>:</a:t>
            </a:r>
            <a:r>
              <a:rPr lang="en-US" altLang="zh-TW" dirty="0"/>
              <a:t/>
            </a:r>
            <a:br>
              <a:rPr lang="en-US" altLang="zh-TW" dirty="0"/>
            </a:br>
            <a:endParaRPr lang="zh-TW" altLang="en-US" dirty="0"/>
          </a:p>
        </p:txBody>
      </p:sp>
    </p:spTree>
    <p:extLst>
      <p:ext uri="{BB962C8B-B14F-4D97-AF65-F5344CB8AC3E}">
        <p14:creationId xmlns:p14="http://schemas.microsoft.com/office/powerpoint/2010/main" val="13505031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a:xfrm>
            <a:off x="503946" y="291704"/>
            <a:ext cx="9859254" cy="826256"/>
          </a:xfrm>
        </p:spPr>
        <p:txBody>
          <a:bodyPr/>
          <a:lstStyle/>
          <a:p>
            <a:pPr lvl="0">
              <a:spcAft>
                <a:spcPts val="0"/>
              </a:spcAft>
              <a:buSzPts val="1400"/>
            </a:pPr>
            <a:r>
              <a:rPr lang="en-US" altLang="zh-TW" dirty="0">
                <a:latin typeface="標楷體" panose="03000509000000000000" pitchFamily="65" charset="-120"/>
                <a:ea typeface="標楷體" panose="03000509000000000000" pitchFamily="65" charset="-120"/>
              </a:rPr>
              <a:t>114</a:t>
            </a:r>
            <a:r>
              <a:rPr lang="zh-TW" altLang="zh-TW" dirty="0">
                <a:latin typeface="標楷體" panose="03000509000000000000" pitchFamily="65" charset="-120"/>
                <a:ea typeface="標楷體" panose="03000509000000000000" pitchFamily="65" charset="-120"/>
              </a:rPr>
              <a:t>年第三梯次全國檢定本校報名職類及梯次</a:t>
            </a:r>
            <a:r>
              <a:rPr lang="zh-TW" altLang="zh-TW" sz="3200" kern="100" dirty="0">
                <a:latin typeface="標楷體" panose="03000509000000000000" pitchFamily="65" charset="-120"/>
                <a:ea typeface="標楷體" panose="03000509000000000000" pitchFamily="65" charset="-120"/>
              </a:rPr>
              <a:t/>
            </a:r>
            <a:br>
              <a:rPr lang="zh-TW" altLang="zh-TW" sz="3200" kern="100" dirty="0">
                <a:latin typeface="標楷體" panose="03000509000000000000" pitchFamily="65" charset="-120"/>
                <a:ea typeface="標楷體" panose="03000509000000000000" pitchFamily="65" charset="-120"/>
              </a:rPr>
            </a:br>
            <a:endParaRPr lang="zh-TW" altLang="en-US" sz="3400" dirty="0">
              <a:latin typeface="標楷體" panose="03000509000000000000" pitchFamily="65" charset="-120"/>
              <a:ea typeface="標楷體" panose="03000509000000000000" pitchFamily="65" charset="-120"/>
            </a:endParaRPr>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CE6C3-1D6C-4ED7-AB26-3FE69FC665DE}" type="slidenum">
              <a:rPr kumimoji="0" lang="zh-TW" altLang="en-US" sz="1200" b="0" i="0" u="none" strike="noStrike" kern="1200" cap="none" spc="0" normalizeH="0" baseline="0" noProof="0" smtClean="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graphicFrame>
        <p:nvGraphicFramePr>
          <p:cNvPr id="3" name="表格 2">
            <a:extLst>
              <a:ext uri="{FF2B5EF4-FFF2-40B4-BE49-F238E27FC236}">
                <a16:creationId xmlns:a16="http://schemas.microsoft.com/office/drawing/2014/main" id="{0AD517B7-682F-4335-B98E-BA59FF17B3C9}"/>
              </a:ext>
            </a:extLst>
          </p:cNvPr>
          <p:cNvGraphicFramePr>
            <a:graphicFrameLocks noGrp="1"/>
          </p:cNvGraphicFramePr>
          <p:nvPr>
            <p:extLst>
              <p:ext uri="{D42A27DB-BD31-4B8C-83A1-F6EECF244321}">
                <p14:modId xmlns:p14="http://schemas.microsoft.com/office/powerpoint/2010/main" val="981299023"/>
              </p:ext>
            </p:extLst>
          </p:nvPr>
        </p:nvGraphicFramePr>
        <p:xfrm>
          <a:off x="955963" y="845126"/>
          <a:ext cx="8922327" cy="5486400"/>
        </p:xfrm>
        <a:graphic>
          <a:graphicData uri="http://schemas.openxmlformats.org/drawingml/2006/table">
            <a:tbl>
              <a:tblPr firstRow="1" firstCol="1" bandRow="1">
                <a:tableStyleId>{5C22544A-7EE6-4342-B048-85BDC9FD1C3A}</a:tableStyleId>
              </a:tblPr>
              <a:tblGrid>
                <a:gridCol w="3070950">
                  <a:extLst>
                    <a:ext uri="{9D8B030D-6E8A-4147-A177-3AD203B41FA5}">
                      <a16:colId xmlns:a16="http://schemas.microsoft.com/office/drawing/2014/main" val="2809256501"/>
                    </a:ext>
                  </a:extLst>
                </a:gridCol>
                <a:gridCol w="1938393">
                  <a:extLst>
                    <a:ext uri="{9D8B030D-6E8A-4147-A177-3AD203B41FA5}">
                      <a16:colId xmlns:a16="http://schemas.microsoft.com/office/drawing/2014/main" val="3468976717"/>
                    </a:ext>
                  </a:extLst>
                </a:gridCol>
                <a:gridCol w="1956492">
                  <a:extLst>
                    <a:ext uri="{9D8B030D-6E8A-4147-A177-3AD203B41FA5}">
                      <a16:colId xmlns:a16="http://schemas.microsoft.com/office/drawing/2014/main" val="3116653902"/>
                    </a:ext>
                  </a:extLst>
                </a:gridCol>
                <a:gridCol w="1956492">
                  <a:extLst>
                    <a:ext uri="{9D8B030D-6E8A-4147-A177-3AD203B41FA5}">
                      <a16:colId xmlns:a16="http://schemas.microsoft.com/office/drawing/2014/main" val="399260297"/>
                    </a:ext>
                  </a:extLst>
                </a:gridCol>
              </a:tblGrid>
              <a:tr h="360218">
                <a:tc>
                  <a:txBody>
                    <a:bodyPr/>
                    <a:lstStyle/>
                    <a:p>
                      <a:pPr algn="ctr">
                        <a:spcAft>
                          <a:spcPts val="0"/>
                        </a:spcAft>
                        <a:tabLst>
                          <a:tab pos="803275" algn="l"/>
                        </a:tabLst>
                      </a:pPr>
                      <a:r>
                        <a:rPr lang="zh-TW" sz="2400" kern="100" dirty="0">
                          <a:effectLst/>
                        </a:rPr>
                        <a:t>職類</a:t>
                      </a:r>
                      <a:endParaRPr lang="zh-TW" sz="2400" kern="100" dirty="0">
                        <a:effectLst/>
                        <a:latin typeface="Times New Roman" panose="02020603050405020304" pitchFamily="18" charset="0"/>
                        <a:ea typeface="標楷體" panose="03000509000000000000" pitchFamily="65" charset="-120"/>
                      </a:endParaRPr>
                    </a:p>
                  </a:txBody>
                  <a:tcPr marL="58277" marR="58277" marT="0" marB="0"/>
                </a:tc>
                <a:tc>
                  <a:txBody>
                    <a:bodyPr/>
                    <a:lstStyle/>
                    <a:p>
                      <a:pPr algn="ctr">
                        <a:spcAft>
                          <a:spcPts val="0"/>
                        </a:spcAft>
                        <a:tabLst>
                          <a:tab pos="803275" algn="l"/>
                        </a:tabLst>
                      </a:pPr>
                      <a:r>
                        <a:rPr lang="zh-TW" sz="2400" kern="100">
                          <a:effectLst/>
                        </a:rPr>
                        <a:t>級別</a:t>
                      </a:r>
                      <a:endParaRPr lang="zh-TW" sz="2400" kern="100">
                        <a:effectLst/>
                        <a:latin typeface="Times New Roman" panose="02020603050405020304" pitchFamily="18" charset="0"/>
                        <a:ea typeface="標楷體" panose="03000509000000000000" pitchFamily="65" charset="-120"/>
                      </a:endParaRPr>
                    </a:p>
                  </a:txBody>
                  <a:tcPr marL="58277" marR="58277" marT="0" marB="0"/>
                </a:tc>
                <a:tc>
                  <a:txBody>
                    <a:bodyPr/>
                    <a:lstStyle/>
                    <a:p>
                      <a:pPr algn="ctr">
                        <a:spcAft>
                          <a:spcPts val="0"/>
                        </a:spcAft>
                        <a:tabLst>
                          <a:tab pos="803275" algn="l"/>
                        </a:tabLst>
                      </a:pPr>
                      <a:r>
                        <a:rPr lang="zh-TW" sz="2400" kern="100">
                          <a:effectLst/>
                        </a:rPr>
                        <a:t>班級</a:t>
                      </a:r>
                      <a:endParaRPr lang="zh-TW" sz="2400" kern="100">
                        <a:effectLst/>
                        <a:latin typeface="Times New Roman" panose="02020603050405020304" pitchFamily="18" charset="0"/>
                        <a:ea typeface="標楷體" panose="03000509000000000000" pitchFamily="65" charset="-120"/>
                      </a:endParaRPr>
                    </a:p>
                  </a:txBody>
                  <a:tcPr marL="58277" marR="58277" marT="0" marB="0"/>
                </a:tc>
                <a:tc>
                  <a:txBody>
                    <a:bodyPr/>
                    <a:lstStyle/>
                    <a:p>
                      <a:pPr algn="ctr">
                        <a:spcAft>
                          <a:spcPts val="0"/>
                        </a:spcAft>
                        <a:tabLst>
                          <a:tab pos="803275" algn="l"/>
                        </a:tabLst>
                      </a:pPr>
                      <a:r>
                        <a:rPr lang="zh-TW" sz="2400" kern="100">
                          <a:effectLst/>
                        </a:rPr>
                        <a:t>人數</a:t>
                      </a:r>
                      <a:endParaRPr lang="zh-TW" sz="2400" kern="100">
                        <a:effectLst/>
                        <a:latin typeface="Times New Roman" panose="02020603050405020304" pitchFamily="18" charset="0"/>
                        <a:ea typeface="標楷體" panose="03000509000000000000" pitchFamily="65" charset="-120"/>
                      </a:endParaRPr>
                    </a:p>
                  </a:txBody>
                  <a:tcPr marL="58277" marR="58277" marT="0" marB="0"/>
                </a:tc>
                <a:extLst>
                  <a:ext uri="{0D108BD9-81ED-4DB2-BD59-A6C34878D82A}">
                    <a16:rowId xmlns:a16="http://schemas.microsoft.com/office/drawing/2014/main" val="2500355552"/>
                  </a:ext>
                </a:extLst>
              </a:tr>
              <a:tr h="360218">
                <a:tc rowSpan="4">
                  <a:txBody>
                    <a:bodyPr/>
                    <a:lstStyle/>
                    <a:p>
                      <a:pPr algn="ctr">
                        <a:spcAft>
                          <a:spcPts val="0"/>
                        </a:spcAft>
                        <a:tabLst>
                          <a:tab pos="803275" algn="l"/>
                        </a:tabLst>
                      </a:pPr>
                      <a:r>
                        <a:rPr lang="zh-TW" sz="2400" kern="100" dirty="0">
                          <a:effectLst/>
                        </a:rPr>
                        <a:t>會計事務</a:t>
                      </a:r>
                      <a:r>
                        <a:rPr lang="en-US" sz="2400" kern="100" dirty="0">
                          <a:effectLst/>
                        </a:rPr>
                        <a:t>-</a:t>
                      </a:r>
                      <a:r>
                        <a:rPr lang="zh-TW" sz="2400" kern="100" dirty="0">
                          <a:effectLst/>
                        </a:rPr>
                        <a:t>人工記帳</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rowSpan="4">
                  <a:txBody>
                    <a:bodyPr/>
                    <a:lstStyle/>
                    <a:p>
                      <a:pPr algn="ctr">
                        <a:spcAft>
                          <a:spcPts val="0"/>
                        </a:spcAft>
                        <a:tabLst>
                          <a:tab pos="803275" algn="l"/>
                        </a:tabLst>
                      </a:pPr>
                      <a:r>
                        <a:rPr lang="zh-TW" sz="2400" kern="100" dirty="0">
                          <a:effectLst/>
                        </a:rPr>
                        <a:t>丙級</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zh-TW" sz="2400" kern="100" dirty="0">
                          <a:effectLst/>
                        </a:rPr>
                        <a:t>商</a:t>
                      </a:r>
                      <a:r>
                        <a:rPr lang="en-US" sz="2400" kern="100" dirty="0">
                          <a:effectLst/>
                        </a:rPr>
                        <a:t>2-4</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a:effectLst/>
                        </a:rPr>
                        <a:t>3</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490360509"/>
                  </a:ext>
                </a:extLst>
              </a:tr>
              <a:tr h="360218">
                <a:tc vMerge="1">
                  <a:txBody>
                    <a:bodyPr/>
                    <a:lstStyle/>
                    <a:p>
                      <a:endParaRPr lang="zh-TW" altLang="en-US"/>
                    </a:p>
                  </a:txBody>
                  <a:tcPr/>
                </a:tc>
                <a:tc vMerge="1">
                  <a:txBody>
                    <a:bodyPr/>
                    <a:lstStyle/>
                    <a:p>
                      <a:endParaRPr lang="zh-TW" altLang="en-US"/>
                    </a:p>
                  </a:txBody>
                  <a:tcPr/>
                </a:tc>
                <a:tc>
                  <a:txBody>
                    <a:bodyPr/>
                    <a:lstStyle/>
                    <a:p>
                      <a:pPr algn="ctr">
                        <a:spcAft>
                          <a:spcPts val="0"/>
                        </a:spcAft>
                        <a:tabLst>
                          <a:tab pos="803275" algn="l"/>
                        </a:tabLst>
                      </a:pPr>
                      <a:r>
                        <a:rPr lang="zh-TW" sz="2400" kern="100">
                          <a:effectLst/>
                        </a:rPr>
                        <a:t>商</a:t>
                      </a:r>
                      <a:r>
                        <a:rPr lang="en-US" sz="2400" kern="100">
                          <a:effectLst/>
                        </a:rPr>
                        <a:t>2-5</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dirty="0">
                          <a:effectLst/>
                        </a:rPr>
                        <a:t>3</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1895580125"/>
                  </a:ext>
                </a:extLst>
              </a:tr>
              <a:tr h="360218">
                <a:tc vMerge="1">
                  <a:txBody>
                    <a:bodyPr/>
                    <a:lstStyle/>
                    <a:p>
                      <a:endParaRPr lang="zh-TW" altLang="en-US"/>
                    </a:p>
                  </a:txBody>
                  <a:tcPr/>
                </a:tc>
                <a:tc vMerge="1">
                  <a:txBody>
                    <a:bodyPr/>
                    <a:lstStyle/>
                    <a:p>
                      <a:endParaRPr lang="zh-TW" altLang="en-US"/>
                    </a:p>
                  </a:txBody>
                  <a:tcPr/>
                </a:tc>
                <a:tc>
                  <a:txBody>
                    <a:bodyPr/>
                    <a:lstStyle/>
                    <a:p>
                      <a:pPr algn="ctr">
                        <a:spcAft>
                          <a:spcPts val="0"/>
                        </a:spcAft>
                        <a:tabLst>
                          <a:tab pos="803275" algn="l"/>
                        </a:tabLst>
                      </a:pPr>
                      <a:r>
                        <a:rPr lang="zh-TW" sz="2400" kern="100">
                          <a:effectLst/>
                        </a:rPr>
                        <a:t>國</a:t>
                      </a:r>
                      <a:r>
                        <a:rPr lang="en-US" sz="2400" kern="100">
                          <a:effectLst/>
                        </a:rPr>
                        <a:t>2-2</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dirty="0">
                          <a:effectLst/>
                        </a:rPr>
                        <a:t>4</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2278908135"/>
                  </a:ext>
                </a:extLst>
              </a:tr>
              <a:tr h="360218">
                <a:tc vMerge="1">
                  <a:txBody>
                    <a:bodyPr/>
                    <a:lstStyle/>
                    <a:p>
                      <a:endParaRPr lang="zh-TW" altLang="en-US"/>
                    </a:p>
                  </a:txBody>
                  <a:tcPr/>
                </a:tc>
                <a:tc vMerge="1">
                  <a:txBody>
                    <a:bodyPr/>
                    <a:lstStyle/>
                    <a:p>
                      <a:endParaRPr lang="zh-TW" altLang="en-US"/>
                    </a:p>
                  </a:txBody>
                  <a:tcPr/>
                </a:tc>
                <a:tc>
                  <a:txBody>
                    <a:bodyPr/>
                    <a:lstStyle/>
                    <a:p>
                      <a:pPr algn="ctr">
                        <a:spcAft>
                          <a:spcPts val="0"/>
                        </a:spcAft>
                        <a:tabLst>
                          <a:tab pos="803275" algn="l"/>
                        </a:tabLst>
                      </a:pPr>
                      <a:r>
                        <a:rPr lang="zh-TW" sz="2400" kern="100">
                          <a:effectLst/>
                        </a:rPr>
                        <a:t>資</a:t>
                      </a:r>
                      <a:r>
                        <a:rPr lang="en-US" sz="2400" kern="100">
                          <a:effectLst/>
                        </a:rPr>
                        <a:t>2-1</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dirty="0">
                          <a:effectLst/>
                        </a:rPr>
                        <a:t>14</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1747833967"/>
                  </a:ext>
                </a:extLst>
              </a:tr>
              <a:tr h="360218">
                <a:tc rowSpan="2">
                  <a:txBody>
                    <a:bodyPr/>
                    <a:lstStyle/>
                    <a:p>
                      <a:pPr algn="ctr">
                        <a:spcAft>
                          <a:spcPts val="0"/>
                        </a:spcAft>
                        <a:tabLst>
                          <a:tab pos="803275" algn="l"/>
                        </a:tabLst>
                      </a:pPr>
                      <a:r>
                        <a:rPr lang="zh-TW" sz="2400" kern="100">
                          <a:effectLst/>
                        </a:rPr>
                        <a:t>機械加工</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rowSpan="2">
                  <a:txBody>
                    <a:bodyPr/>
                    <a:lstStyle/>
                    <a:p>
                      <a:pPr algn="ctr">
                        <a:spcAft>
                          <a:spcPts val="0"/>
                        </a:spcAft>
                        <a:tabLst>
                          <a:tab pos="803275" algn="l"/>
                        </a:tabLst>
                      </a:pPr>
                      <a:r>
                        <a:rPr lang="zh-TW" sz="2400" kern="100" dirty="0">
                          <a:effectLst/>
                        </a:rPr>
                        <a:t>丙級</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zh-TW" sz="2400" kern="100">
                          <a:effectLst/>
                        </a:rPr>
                        <a:t>電</a:t>
                      </a:r>
                      <a:r>
                        <a:rPr lang="en-US" sz="2400" kern="100">
                          <a:effectLst/>
                        </a:rPr>
                        <a:t>3-2</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dirty="0">
                          <a:effectLst/>
                        </a:rPr>
                        <a:t>1</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2650971180"/>
                  </a:ext>
                </a:extLst>
              </a:tr>
              <a:tr h="360218">
                <a:tc vMerge="1">
                  <a:txBody>
                    <a:bodyPr/>
                    <a:lstStyle/>
                    <a:p>
                      <a:endParaRPr lang="zh-TW" altLang="en-US"/>
                    </a:p>
                  </a:txBody>
                  <a:tcPr/>
                </a:tc>
                <a:tc vMerge="1">
                  <a:txBody>
                    <a:bodyPr/>
                    <a:lstStyle/>
                    <a:p>
                      <a:endParaRPr lang="zh-TW" altLang="en-US"/>
                    </a:p>
                  </a:txBody>
                  <a:tcPr/>
                </a:tc>
                <a:tc>
                  <a:txBody>
                    <a:bodyPr/>
                    <a:lstStyle/>
                    <a:p>
                      <a:pPr algn="ctr">
                        <a:spcAft>
                          <a:spcPts val="0"/>
                        </a:spcAft>
                        <a:tabLst>
                          <a:tab pos="803275" algn="l"/>
                        </a:tabLst>
                      </a:pPr>
                      <a:r>
                        <a:rPr lang="zh-TW" sz="2400" kern="100">
                          <a:effectLst/>
                        </a:rPr>
                        <a:t>機</a:t>
                      </a:r>
                      <a:r>
                        <a:rPr lang="en-US" sz="2400" kern="100">
                          <a:effectLst/>
                        </a:rPr>
                        <a:t>2-1</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dirty="0">
                          <a:effectLst/>
                        </a:rPr>
                        <a:t>7</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4282483105"/>
                  </a:ext>
                </a:extLst>
              </a:tr>
              <a:tr h="360218">
                <a:tc rowSpan="3">
                  <a:txBody>
                    <a:bodyPr/>
                    <a:lstStyle/>
                    <a:p>
                      <a:pPr algn="ctr">
                        <a:spcAft>
                          <a:spcPts val="0"/>
                        </a:spcAft>
                        <a:tabLst>
                          <a:tab pos="803275" algn="l"/>
                        </a:tabLst>
                      </a:pPr>
                      <a:r>
                        <a:rPr lang="zh-TW" sz="2400" kern="100">
                          <a:effectLst/>
                        </a:rPr>
                        <a:t>印前製程</a:t>
                      </a:r>
                      <a:r>
                        <a:rPr lang="en-US" sz="2400" kern="100">
                          <a:effectLst/>
                        </a:rPr>
                        <a:t>-</a:t>
                      </a:r>
                      <a:r>
                        <a:rPr lang="zh-TW" sz="2400" kern="100">
                          <a:effectLst/>
                        </a:rPr>
                        <a:t>圖文組版</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rowSpan="3">
                  <a:txBody>
                    <a:bodyPr/>
                    <a:lstStyle/>
                    <a:p>
                      <a:pPr algn="ctr">
                        <a:spcAft>
                          <a:spcPts val="0"/>
                        </a:spcAft>
                        <a:tabLst>
                          <a:tab pos="803275" algn="l"/>
                        </a:tabLst>
                      </a:pPr>
                      <a:r>
                        <a:rPr lang="zh-TW" sz="2400" kern="100" dirty="0">
                          <a:effectLst/>
                        </a:rPr>
                        <a:t>丙級</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zh-TW" sz="2400" kern="100">
                          <a:effectLst/>
                        </a:rPr>
                        <a:t>室</a:t>
                      </a:r>
                      <a:r>
                        <a:rPr lang="en-US" sz="2400" kern="100">
                          <a:effectLst/>
                        </a:rPr>
                        <a:t>2-1</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dirty="0">
                          <a:effectLst/>
                        </a:rPr>
                        <a:t>31</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829871865"/>
                  </a:ext>
                </a:extLst>
              </a:tr>
              <a:tr h="360218">
                <a:tc vMerge="1">
                  <a:txBody>
                    <a:bodyPr/>
                    <a:lstStyle/>
                    <a:p>
                      <a:endParaRPr lang="zh-TW" altLang="en-US"/>
                    </a:p>
                  </a:txBody>
                  <a:tcPr/>
                </a:tc>
                <a:tc vMerge="1">
                  <a:txBody>
                    <a:bodyPr/>
                    <a:lstStyle/>
                    <a:p>
                      <a:endParaRPr lang="zh-TW" altLang="en-US"/>
                    </a:p>
                  </a:txBody>
                  <a:tcPr/>
                </a:tc>
                <a:tc>
                  <a:txBody>
                    <a:bodyPr/>
                    <a:lstStyle/>
                    <a:p>
                      <a:pPr algn="ctr">
                        <a:spcAft>
                          <a:spcPts val="0"/>
                        </a:spcAft>
                        <a:tabLst>
                          <a:tab pos="803275" algn="l"/>
                        </a:tabLst>
                      </a:pPr>
                      <a:r>
                        <a:rPr lang="zh-TW" sz="2400" kern="100" dirty="0">
                          <a:effectLst/>
                        </a:rPr>
                        <a:t>室</a:t>
                      </a:r>
                      <a:r>
                        <a:rPr lang="en-US" sz="2400" kern="100" dirty="0">
                          <a:effectLst/>
                        </a:rPr>
                        <a:t>2-2</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dirty="0">
                          <a:effectLst/>
                        </a:rPr>
                        <a:t>32</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1084890348"/>
                  </a:ext>
                </a:extLst>
              </a:tr>
              <a:tr h="360218">
                <a:tc vMerge="1">
                  <a:txBody>
                    <a:bodyPr/>
                    <a:lstStyle/>
                    <a:p>
                      <a:endParaRPr lang="zh-TW" altLang="en-US"/>
                    </a:p>
                  </a:txBody>
                  <a:tcPr/>
                </a:tc>
                <a:tc vMerge="1">
                  <a:txBody>
                    <a:bodyPr/>
                    <a:lstStyle/>
                    <a:p>
                      <a:endParaRPr lang="zh-TW" altLang="en-US"/>
                    </a:p>
                  </a:txBody>
                  <a:tcPr/>
                </a:tc>
                <a:tc>
                  <a:txBody>
                    <a:bodyPr/>
                    <a:lstStyle/>
                    <a:p>
                      <a:pPr algn="ctr">
                        <a:spcAft>
                          <a:spcPts val="0"/>
                        </a:spcAft>
                        <a:tabLst>
                          <a:tab pos="803275" algn="l"/>
                        </a:tabLst>
                      </a:pPr>
                      <a:r>
                        <a:rPr lang="zh-TW" sz="2400" kern="100" dirty="0">
                          <a:effectLst/>
                        </a:rPr>
                        <a:t>室</a:t>
                      </a:r>
                      <a:r>
                        <a:rPr lang="en-US" sz="2400" kern="100" dirty="0">
                          <a:effectLst/>
                        </a:rPr>
                        <a:t>3-2</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dirty="0">
                          <a:effectLst/>
                        </a:rPr>
                        <a:t>2</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713068580"/>
                  </a:ext>
                </a:extLst>
              </a:tr>
              <a:tr h="360218">
                <a:tc rowSpan="4">
                  <a:txBody>
                    <a:bodyPr/>
                    <a:lstStyle/>
                    <a:p>
                      <a:pPr algn="ctr">
                        <a:spcAft>
                          <a:spcPts val="0"/>
                        </a:spcAft>
                        <a:tabLst>
                          <a:tab pos="803275" algn="l"/>
                        </a:tabLst>
                      </a:pPr>
                      <a:r>
                        <a:rPr lang="zh-TW" sz="2400" kern="100">
                          <a:effectLst/>
                        </a:rPr>
                        <a:t>電腦輔助機械設計製圖</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rowSpan="4">
                  <a:txBody>
                    <a:bodyPr/>
                    <a:lstStyle/>
                    <a:p>
                      <a:pPr algn="ctr">
                        <a:spcAft>
                          <a:spcPts val="0"/>
                        </a:spcAft>
                        <a:tabLst>
                          <a:tab pos="803275" algn="l"/>
                        </a:tabLst>
                      </a:pPr>
                      <a:r>
                        <a:rPr lang="zh-TW" sz="2400" kern="100">
                          <a:effectLst/>
                        </a:rPr>
                        <a:t>丙級</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zh-TW" sz="2400" kern="100" dirty="0">
                          <a:effectLst/>
                        </a:rPr>
                        <a:t>電</a:t>
                      </a:r>
                      <a:r>
                        <a:rPr lang="en-US" sz="2400" kern="100" dirty="0">
                          <a:effectLst/>
                        </a:rPr>
                        <a:t>2-2</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dirty="0">
                          <a:effectLst/>
                        </a:rPr>
                        <a:t>30</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1369991603"/>
                  </a:ext>
                </a:extLst>
              </a:tr>
              <a:tr h="360218">
                <a:tc vMerge="1">
                  <a:txBody>
                    <a:bodyPr/>
                    <a:lstStyle/>
                    <a:p>
                      <a:endParaRPr lang="zh-TW" altLang="en-US"/>
                    </a:p>
                  </a:txBody>
                  <a:tcPr/>
                </a:tc>
                <a:tc vMerge="1">
                  <a:txBody>
                    <a:bodyPr/>
                    <a:lstStyle/>
                    <a:p>
                      <a:endParaRPr lang="zh-TW" altLang="en-US"/>
                    </a:p>
                  </a:txBody>
                  <a:tcPr/>
                </a:tc>
                <a:tc>
                  <a:txBody>
                    <a:bodyPr/>
                    <a:lstStyle/>
                    <a:p>
                      <a:pPr algn="ctr">
                        <a:spcAft>
                          <a:spcPts val="0"/>
                        </a:spcAft>
                        <a:tabLst>
                          <a:tab pos="803275" algn="l"/>
                        </a:tabLst>
                      </a:pPr>
                      <a:r>
                        <a:rPr lang="zh-TW" sz="2400" kern="100" dirty="0">
                          <a:effectLst/>
                        </a:rPr>
                        <a:t>電</a:t>
                      </a:r>
                      <a:r>
                        <a:rPr lang="en-US" sz="2400" kern="100" dirty="0">
                          <a:effectLst/>
                        </a:rPr>
                        <a:t>2-3</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dirty="0">
                          <a:effectLst/>
                        </a:rPr>
                        <a:t>28</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767341983"/>
                  </a:ext>
                </a:extLst>
              </a:tr>
              <a:tr h="360218">
                <a:tc vMerge="1">
                  <a:txBody>
                    <a:bodyPr/>
                    <a:lstStyle/>
                    <a:p>
                      <a:endParaRPr lang="zh-TW" altLang="en-US"/>
                    </a:p>
                  </a:txBody>
                  <a:tcPr/>
                </a:tc>
                <a:tc vMerge="1">
                  <a:txBody>
                    <a:bodyPr/>
                    <a:lstStyle/>
                    <a:p>
                      <a:endParaRPr lang="zh-TW" altLang="en-US"/>
                    </a:p>
                  </a:txBody>
                  <a:tcPr/>
                </a:tc>
                <a:tc>
                  <a:txBody>
                    <a:bodyPr/>
                    <a:lstStyle/>
                    <a:p>
                      <a:pPr algn="ctr">
                        <a:spcAft>
                          <a:spcPts val="0"/>
                        </a:spcAft>
                        <a:tabLst>
                          <a:tab pos="803275" algn="l"/>
                        </a:tabLst>
                      </a:pPr>
                      <a:r>
                        <a:rPr lang="zh-TW" sz="2400" kern="100">
                          <a:effectLst/>
                        </a:rPr>
                        <a:t>電</a:t>
                      </a:r>
                      <a:r>
                        <a:rPr lang="en-US" sz="2400" kern="100">
                          <a:effectLst/>
                        </a:rPr>
                        <a:t>3-2</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dirty="0">
                          <a:effectLst/>
                        </a:rPr>
                        <a:t>27</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4043456745"/>
                  </a:ext>
                </a:extLst>
              </a:tr>
              <a:tr h="360218">
                <a:tc vMerge="1">
                  <a:txBody>
                    <a:bodyPr/>
                    <a:lstStyle/>
                    <a:p>
                      <a:endParaRPr lang="zh-TW" altLang="en-US"/>
                    </a:p>
                  </a:txBody>
                  <a:tcPr/>
                </a:tc>
                <a:tc vMerge="1">
                  <a:txBody>
                    <a:bodyPr/>
                    <a:lstStyle/>
                    <a:p>
                      <a:endParaRPr lang="zh-TW" altLang="en-US"/>
                    </a:p>
                  </a:txBody>
                  <a:tcPr/>
                </a:tc>
                <a:tc>
                  <a:txBody>
                    <a:bodyPr/>
                    <a:lstStyle/>
                    <a:p>
                      <a:pPr algn="ctr">
                        <a:spcAft>
                          <a:spcPts val="0"/>
                        </a:spcAft>
                        <a:tabLst>
                          <a:tab pos="803275" algn="l"/>
                        </a:tabLst>
                      </a:pPr>
                      <a:r>
                        <a:rPr lang="zh-TW" sz="2400" kern="100">
                          <a:effectLst/>
                        </a:rPr>
                        <a:t>電</a:t>
                      </a:r>
                      <a:r>
                        <a:rPr lang="en-US" sz="2400" kern="100">
                          <a:effectLst/>
                        </a:rPr>
                        <a:t>3-2</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a:txBody>
                    <a:bodyPr/>
                    <a:lstStyle/>
                    <a:p>
                      <a:pPr algn="ctr">
                        <a:spcAft>
                          <a:spcPts val="0"/>
                        </a:spcAft>
                        <a:tabLst>
                          <a:tab pos="803275" algn="l"/>
                        </a:tabLst>
                      </a:pPr>
                      <a:r>
                        <a:rPr lang="en-US" sz="2400" kern="100" dirty="0">
                          <a:effectLst/>
                        </a:rPr>
                        <a:t>1</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2957748066"/>
                  </a:ext>
                </a:extLst>
              </a:tr>
              <a:tr h="360218">
                <a:tc gridSpan="3">
                  <a:txBody>
                    <a:bodyPr/>
                    <a:lstStyle/>
                    <a:p>
                      <a:pPr algn="ctr">
                        <a:spcAft>
                          <a:spcPts val="0"/>
                        </a:spcAft>
                        <a:tabLst>
                          <a:tab pos="803275" algn="l"/>
                        </a:tabLst>
                      </a:pPr>
                      <a:r>
                        <a:rPr lang="zh-TW" sz="2400" kern="100">
                          <a:effectLst/>
                        </a:rPr>
                        <a:t>合計</a:t>
                      </a:r>
                      <a:endParaRPr lang="zh-TW" sz="2400" kern="100">
                        <a:effectLst/>
                        <a:latin typeface="Times New Roman" panose="02020603050405020304" pitchFamily="18" charset="0"/>
                        <a:ea typeface="標楷體" panose="03000509000000000000" pitchFamily="65" charset="-120"/>
                      </a:endParaRPr>
                    </a:p>
                  </a:txBody>
                  <a:tcPr marL="58277" marR="58277" marT="0" marB="0" anchor="ctr"/>
                </a:tc>
                <a:tc hMerge="1">
                  <a:txBody>
                    <a:bodyPr/>
                    <a:lstStyle/>
                    <a:p>
                      <a:endParaRPr lang="zh-TW" altLang="en-US"/>
                    </a:p>
                  </a:txBody>
                  <a:tcPr/>
                </a:tc>
                <a:tc hMerge="1">
                  <a:txBody>
                    <a:bodyPr/>
                    <a:lstStyle/>
                    <a:p>
                      <a:endParaRPr lang="zh-TW" altLang="en-US"/>
                    </a:p>
                  </a:txBody>
                  <a:tcPr/>
                </a:tc>
                <a:tc>
                  <a:txBody>
                    <a:bodyPr/>
                    <a:lstStyle/>
                    <a:p>
                      <a:pPr algn="ctr">
                        <a:spcAft>
                          <a:spcPts val="0"/>
                        </a:spcAft>
                        <a:tabLst>
                          <a:tab pos="803275" algn="l"/>
                        </a:tabLst>
                      </a:pPr>
                      <a:r>
                        <a:rPr lang="en-US" altLang="zh-TW" sz="2400" kern="100" dirty="0">
                          <a:effectLst/>
                        </a:rPr>
                        <a:t>183</a:t>
                      </a:r>
                      <a:endParaRPr lang="zh-TW" sz="2400" kern="100" dirty="0">
                        <a:effectLst/>
                        <a:latin typeface="Times New Roman" panose="02020603050405020304" pitchFamily="18" charset="0"/>
                        <a:ea typeface="標楷體" panose="03000509000000000000" pitchFamily="65" charset="-120"/>
                      </a:endParaRPr>
                    </a:p>
                  </a:txBody>
                  <a:tcPr marL="58277" marR="58277" marT="0" marB="0" anchor="ctr"/>
                </a:tc>
                <a:extLst>
                  <a:ext uri="{0D108BD9-81ED-4DB2-BD59-A6C34878D82A}">
                    <a16:rowId xmlns:a16="http://schemas.microsoft.com/office/drawing/2014/main" val="3205826587"/>
                  </a:ext>
                </a:extLst>
              </a:tr>
            </a:tbl>
          </a:graphicData>
        </a:graphic>
      </p:graphicFrame>
    </p:spTree>
    <p:extLst>
      <p:ext uri="{BB962C8B-B14F-4D97-AF65-F5344CB8AC3E}">
        <p14:creationId xmlns:p14="http://schemas.microsoft.com/office/powerpoint/2010/main" val="28793392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BBFC18E2-5346-4B23-90F7-7BCA0164F1D7}"/>
              </a:ext>
            </a:extLst>
          </p:cNvPr>
          <p:cNvSpPr>
            <a:spLocks noGrp="1"/>
          </p:cNvSpPr>
          <p:nvPr>
            <p:ph type="title"/>
          </p:nvPr>
        </p:nvSpPr>
        <p:spPr>
          <a:xfrm>
            <a:off x="225825" y="551257"/>
            <a:ext cx="10474413" cy="826256"/>
          </a:xfrm>
        </p:spPr>
        <p:txBody>
          <a:bodyPr/>
          <a:lstStyle/>
          <a:p>
            <a:pPr>
              <a:buSzPts val="1400"/>
            </a:pPr>
            <a:r>
              <a:rPr lang="en-US" altLang="zh-TW" dirty="0"/>
              <a:t>114</a:t>
            </a:r>
            <a:r>
              <a:rPr lang="zh-TW" altLang="zh-TW" dirty="0"/>
              <a:t>年商管群科報名電腦軟體應用乙級人數統計表</a:t>
            </a:r>
            <a:br>
              <a:rPr lang="zh-TW" altLang="zh-TW" dirty="0"/>
            </a:br>
            <a:r>
              <a:rPr lang="zh-TW" altLang="zh-TW" sz="3200" kern="100" dirty="0">
                <a:latin typeface="標楷體" panose="03000509000000000000" pitchFamily="65" charset="-120"/>
                <a:ea typeface="標楷體" panose="03000509000000000000" pitchFamily="65" charset="-120"/>
              </a:rPr>
              <a:t/>
            </a:r>
            <a:br>
              <a:rPr lang="zh-TW" altLang="zh-TW" sz="3200" kern="100" dirty="0">
                <a:latin typeface="標楷體" panose="03000509000000000000" pitchFamily="65" charset="-120"/>
                <a:ea typeface="標楷體" panose="03000509000000000000" pitchFamily="65" charset="-120"/>
              </a:rPr>
            </a:br>
            <a:endParaRPr lang="zh-TW" altLang="en-US" sz="3400" dirty="0">
              <a:latin typeface="標楷體" panose="03000509000000000000" pitchFamily="65" charset="-120"/>
              <a:ea typeface="標楷體" panose="03000509000000000000" pitchFamily="65" charset="-120"/>
            </a:endParaRPr>
          </a:p>
        </p:txBody>
      </p:sp>
      <p:sp>
        <p:nvSpPr>
          <p:cNvPr id="2" name="投影片編號版面配置區 1">
            <a:extLst>
              <a:ext uri="{FF2B5EF4-FFF2-40B4-BE49-F238E27FC236}">
                <a16:creationId xmlns:a16="http://schemas.microsoft.com/office/drawing/2014/main" id="{CD1A7A67-F7D9-4573-865C-A467B0DEC6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CE6C3-1D6C-4ED7-AB26-3FE69FC665DE}" type="slidenum">
              <a:rPr kumimoji="0" lang="zh-TW" altLang="en-US" sz="1200" b="0" i="0" u="none" strike="noStrike" kern="1200" cap="none" spc="0" normalizeH="0" baseline="0" noProof="0" smtClean="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7" name="Rectangle 1">
            <a:extLst>
              <a:ext uri="{FF2B5EF4-FFF2-40B4-BE49-F238E27FC236}">
                <a16:creationId xmlns:a16="http://schemas.microsoft.com/office/drawing/2014/main" id="{9D4EEBE8-95B6-4E4E-8A88-3DB0C34587EC}"/>
              </a:ext>
            </a:extLst>
          </p:cNvPr>
          <p:cNvSpPr>
            <a:spLocks noChangeArrowheads="1"/>
          </p:cNvSpPr>
          <p:nvPr/>
        </p:nvSpPr>
        <p:spPr bwMode="auto">
          <a:xfrm>
            <a:off x="589150" y="13775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graphicFrame>
        <p:nvGraphicFramePr>
          <p:cNvPr id="6" name="表格 5"/>
          <p:cNvGraphicFramePr>
            <a:graphicFrameLocks noGrp="1"/>
          </p:cNvGraphicFramePr>
          <p:nvPr>
            <p:extLst/>
          </p:nvPr>
        </p:nvGraphicFramePr>
        <p:xfrm>
          <a:off x="1397977" y="1283673"/>
          <a:ext cx="8572500" cy="4398174"/>
        </p:xfrm>
        <a:graphic>
          <a:graphicData uri="http://schemas.openxmlformats.org/drawingml/2006/table">
            <a:tbl>
              <a:tblPr firstRow="1" firstCol="1" bandRow="1"/>
              <a:tblGrid>
                <a:gridCol w="2213505">
                  <a:extLst>
                    <a:ext uri="{9D8B030D-6E8A-4147-A177-3AD203B41FA5}">
                      <a16:colId xmlns:a16="http://schemas.microsoft.com/office/drawing/2014/main" val="193982055"/>
                    </a:ext>
                  </a:extLst>
                </a:gridCol>
                <a:gridCol w="2213505">
                  <a:extLst>
                    <a:ext uri="{9D8B030D-6E8A-4147-A177-3AD203B41FA5}">
                      <a16:colId xmlns:a16="http://schemas.microsoft.com/office/drawing/2014/main" val="2830676676"/>
                    </a:ext>
                  </a:extLst>
                </a:gridCol>
                <a:gridCol w="2213505">
                  <a:extLst>
                    <a:ext uri="{9D8B030D-6E8A-4147-A177-3AD203B41FA5}">
                      <a16:colId xmlns:a16="http://schemas.microsoft.com/office/drawing/2014/main" val="1589028465"/>
                    </a:ext>
                  </a:extLst>
                </a:gridCol>
                <a:gridCol w="1931985">
                  <a:extLst>
                    <a:ext uri="{9D8B030D-6E8A-4147-A177-3AD203B41FA5}">
                      <a16:colId xmlns:a16="http://schemas.microsoft.com/office/drawing/2014/main" val="990250627"/>
                    </a:ext>
                  </a:extLst>
                </a:gridCol>
              </a:tblGrid>
              <a:tr h="399834">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職類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zh-TW" sz="2400" kern="100">
                          <a:effectLst/>
                          <a:latin typeface="標楷體" panose="03000509000000000000" pitchFamily="65" charset="-120"/>
                          <a:ea typeface="標楷體" panose="03000509000000000000" pitchFamily="65" charset="-120"/>
                          <a:cs typeface="Times New Roman" panose="02020603050405020304" pitchFamily="18" charset="0"/>
                        </a:rPr>
                        <a:t>級別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zh-TW" sz="2400" kern="100">
                          <a:effectLst/>
                          <a:latin typeface="標楷體" panose="03000509000000000000" pitchFamily="65" charset="-120"/>
                          <a:ea typeface="標楷體" panose="03000509000000000000" pitchFamily="65" charset="-120"/>
                          <a:cs typeface="Times New Roman" panose="02020603050405020304" pitchFamily="18" charset="0"/>
                        </a:rPr>
                        <a:t>班級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2440832640"/>
                  </a:ext>
                </a:extLst>
              </a:tr>
              <a:tr h="399834">
                <a:tc rowSpan="9">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電腦軟體應用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乙級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100">
                          <a:effectLst/>
                          <a:latin typeface="標楷體" panose="03000509000000000000" pitchFamily="65" charset="-120"/>
                          <a:ea typeface="標楷體" panose="03000509000000000000" pitchFamily="65" charset="-120"/>
                          <a:cs typeface="Times New Roman" panose="02020603050405020304" pitchFamily="18" charset="0"/>
                        </a:rPr>
                        <a:t>商</a:t>
                      </a:r>
                      <a:r>
                        <a:rPr lang="en-US" sz="2400" kern="100">
                          <a:effectLst/>
                          <a:latin typeface="標楷體" panose="03000509000000000000" pitchFamily="65" charset="-120"/>
                          <a:ea typeface="標楷體" panose="03000509000000000000" pitchFamily="65" charset="-120"/>
                          <a:cs typeface="Times New Roman" panose="02020603050405020304" pitchFamily="18" charset="0"/>
                        </a:rPr>
                        <a:t>3-1</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標楷體" panose="03000509000000000000" pitchFamily="65" charset="-120"/>
                          <a:ea typeface="標楷體" panose="03000509000000000000" pitchFamily="65" charset="-120"/>
                          <a:cs typeface="Times New Roman" panose="02020603050405020304" pitchFamily="18" charset="0"/>
                        </a:rPr>
                        <a:t>6</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682527"/>
                  </a:ext>
                </a:extLst>
              </a:tr>
              <a:tr h="399834">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商</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3-2</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effectLst/>
                          <a:latin typeface="標楷體" panose="03000509000000000000" pitchFamily="65" charset="-120"/>
                          <a:ea typeface="標楷體" panose="03000509000000000000" pitchFamily="65" charset="-120"/>
                          <a:cs typeface="Times New Roman" panose="02020603050405020304" pitchFamily="18" charset="0"/>
                        </a:rPr>
                        <a:t>6</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592148640"/>
                  </a:ext>
                </a:extLst>
              </a:tr>
              <a:tr h="399834">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商</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3-3</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標楷體" panose="03000509000000000000" pitchFamily="65" charset="-120"/>
                          <a:ea typeface="標楷體" panose="03000509000000000000" pitchFamily="65" charset="-120"/>
                          <a:cs typeface="Times New Roman" panose="02020603050405020304" pitchFamily="18" charset="0"/>
                        </a:rPr>
                        <a:t>3</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192238"/>
                  </a:ext>
                </a:extLst>
              </a:tr>
              <a:tr h="399834">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商</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3-4</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effectLst/>
                          <a:latin typeface="標楷體" panose="03000509000000000000" pitchFamily="65" charset="-120"/>
                          <a:ea typeface="標楷體" panose="03000509000000000000" pitchFamily="65" charset="-120"/>
                          <a:cs typeface="Times New Roman" panose="02020603050405020304" pitchFamily="18" charset="0"/>
                        </a:rPr>
                        <a:t>7</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782360863"/>
                  </a:ext>
                </a:extLst>
              </a:tr>
              <a:tr h="399834">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國</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3-1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標楷體" panose="03000509000000000000" pitchFamily="65" charset="-120"/>
                          <a:ea typeface="標楷體" panose="03000509000000000000" pitchFamily="65" charset="-120"/>
                          <a:cs typeface="Times New Roman" panose="02020603050405020304" pitchFamily="18" charset="0"/>
                        </a:rPr>
                        <a:t>10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803406"/>
                  </a:ext>
                </a:extLst>
              </a:tr>
              <a:tr h="399834">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國</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3-2</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a:effectLst/>
                          <a:latin typeface="標楷體" panose="03000509000000000000" pitchFamily="65" charset="-120"/>
                          <a:ea typeface="標楷體" panose="03000509000000000000" pitchFamily="65" charset="-120"/>
                          <a:cs typeface="Times New Roman" panose="02020603050405020304" pitchFamily="18" charset="0"/>
                        </a:rPr>
                        <a:t>5</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506393324"/>
                  </a:ext>
                </a:extLst>
              </a:tr>
              <a:tr h="399834">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會</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3-1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標楷體" panose="03000509000000000000" pitchFamily="65" charset="-120"/>
                          <a:ea typeface="標楷體" panose="03000509000000000000" pitchFamily="65" charset="-120"/>
                          <a:cs typeface="Times New Roman" panose="02020603050405020304" pitchFamily="18" charset="0"/>
                        </a:rPr>
                        <a:t>9</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7154195"/>
                  </a:ext>
                </a:extLst>
              </a:tr>
              <a:tr h="399834">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會</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3-2</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14</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976521988"/>
                  </a:ext>
                </a:extLst>
              </a:tr>
              <a:tr h="399834">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a:effectLst/>
                          <a:latin typeface="標楷體" panose="03000509000000000000" pitchFamily="65" charset="-120"/>
                          <a:ea typeface="標楷體" panose="03000509000000000000" pitchFamily="65" charset="-120"/>
                          <a:cs typeface="Times New Roman" panose="02020603050405020304" pitchFamily="18" charset="0"/>
                        </a:rPr>
                        <a:t>資</a:t>
                      </a:r>
                      <a:r>
                        <a:rPr lang="en-US" sz="2400" kern="100">
                          <a:effectLst/>
                          <a:latin typeface="標楷體" panose="03000509000000000000" pitchFamily="65" charset="-120"/>
                          <a:ea typeface="標楷體" panose="03000509000000000000" pitchFamily="65" charset="-120"/>
                          <a:cs typeface="Times New Roman" panose="02020603050405020304" pitchFamily="18" charset="0"/>
                        </a:rPr>
                        <a:t>3-1</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20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177827"/>
                  </a:ext>
                </a:extLst>
              </a:tr>
              <a:tr h="399834">
                <a:tc gridSpan="3">
                  <a:txBody>
                    <a:bodyPr/>
                    <a:lstStyle/>
                    <a:p>
                      <a:pPr algn="ctr">
                        <a:spcAft>
                          <a:spcPts val="0"/>
                        </a:spcAft>
                      </a:pPr>
                      <a:r>
                        <a:rPr lang="zh-TW" sz="2400" kern="100">
                          <a:effectLst/>
                          <a:latin typeface="標楷體" panose="03000509000000000000" pitchFamily="65" charset="-120"/>
                          <a:ea typeface="標楷體" panose="03000509000000000000" pitchFamily="65" charset="-120"/>
                          <a:cs typeface="Times New Roman" panose="02020603050405020304" pitchFamily="18" charset="0"/>
                        </a:rPr>
                        <a:t>合計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80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412727805"/>
                  </a:ext>
                </a:extLst>
              </a:tr>
            </a:tbl>
          </a:graphicData>
        </a:graphic>
      </p:graphicFrame>
    </p:spTree>
    <p:extLst>
      <p:ext uri="{BB962C8B-B14F-4D97-AF65-F5344CB8AC3E}">
        <p14:creationId xmlns:p14="http://schemas.microsoft.com/office/powerpoint/2010/main" val="26840056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769975" y="1113111"/>
            <a:ext cx="10652051" cy="2255731"/>
          </a:xfrm>
        </p:spPr>
        <p:txBody>
          <a:bodyPr anchor="ctr">
            <a:normAutofit/>
          </a:bodyPr>
          <a:lstStyle/>
          <a:p>
            <a:pPr marL="0" indent="0" algn="ctr">
              <a:buNone/>
            </a:pPr>
            <a:r>
              <a:rPr lang="zh-TW" altLang="en-US" sz="9600" dirty="0">
                <a:solidFill>
                  <a:srgbClr val="FF0000"/>
                </a:solidFill>
                <a:latin typeface="標楷體" panose="03000509000000000000" pitchFamily="65" charset="-120"/>
                <a:ea typeface="標楷體" panose="03000509000000000000" pitchFamily="65" charset="-120"/>
              </a:rPr>
              <a:t>討論提案</a:t>
            </a:r>
          </a:p>
        </p:txBody>
      </p:sp>
      <p:sp>
        <p:nvSpPr>
          <p:cNvPr id="3" name="標題 3">
            <a:extLst>
              <a:ext uri="{FF2B5EF4-FFF2-40B4-BE49-F238E27FC236}">
                <a16:creationId xmlns:a16="http://schemas.microsoft.com/office/drawing/2014/main" id="{15D52346-E81C-4180-8537-8133352429FD}"/>
              </a:ext>
            </a:extLst>
          </p:cNvPr>
          <p:cNvSpPr>
            <a:spLocks noGrp="1"/>
          </p:cNvSpPr>
          <p:nvPr>
            <p:ph type="title"/>
          </p:nvPr>
        </p:nvSpPr>
        <p:spPr>
          <a:xfrm>
            <a:off x="430299" y="272716"/>
            <a:ext cx="8957399" cy="433138"/>
          </a:xfrm>
        </p:spPr>
        <p:txBody>
          <a:bodyPr/>
          <a:lstStyle/>
          <a:p>
            <a:pPr lvl="0"/>
            <a:r>
              <a:rPr lang="zh-TW" altLang="zh-TW" sz="3200" dirty="0">
                <a:solidFill>
                  <a:srgbClr val="FF66FF"/>
                </a:solidFill>
              </a:rPr>
              <a:t>實習輔導暨職業安全衛生工作聯席會議</a:t>
            </a:r>
            <a:endParaRPr lang="zh-TW" altLang="en-US" sz="3200" dirty="0">
              <a:solidFill>
                <a:srgbClr val="FF66FF"/>
              </a:solidFill>
            </a:endParaRPr>
          </a:p>
        </p:txBody>
      </p:sp>
    </p:spTree>
    <p:extLst>
      <p:ext uri="{BB962C8B-B14F-4D97-AF65-F5344CB8AC3E}">
        <p14:creationId xmlns:p14="http://schemas.microsoft.com/office/powerpoint/2010/main" val="8128769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769975" y="1113111"/>
            <a:ext cx="10652051" cy="2255731"/>
          </a:xfrm>
        </p:spPr>
        <p:txBody>
          <a:bodyPr anchor="ctr">
            <a:normAutofit/>
          </a:bodyPr>
          <a:lstStyle/>
          <a:p>
            <a:pPr marL="0" indent="0" algn="ctr">
              <a:buNone/>
            </a:pPr>
            <a:r>
              <a:rPr lang="zh-TW" altLang="en-US" sz="9600" dirty="0">
                <a:solidFill>
                  <a:srgbClr val="FF0000"/>
                </a:solidFill>
                <a:latin typeface="標楷體" panose="03000509000000000000" pitchFamily="65" charset="-120"/>
                <a:ea typeface="標楷體" panose="03000509000000000000" pitchFamily="65" charset="-120"/>
              </a:rPr>
              <a:t>臨時動議</a:t>
            </a:r>
          </a:p>
        </p:txBody>
      </p:sp>
      <p:sp>
        <p:nvSpPr>
          <p:cNvPr id="3" name="標題 3">
            <a:extLst>
              <a:ext uri="{FF2B5EF4-FFF2-40B4-BE49-F238E27FC236}">
                <a16:creationId xmlns:a16="http://schemas.microsoft.com/office/drawing/2014/main" id="{15D52346-E81C-4180-8537-8133352429FD}"/>
              </a:ext>
            </a:extLst>
          </p:cNvPr>
          <p:cNvSpPr>
            <a:spLocks noGrp="1"/>
          </p:cNvSpPr>
          <p:nvPr>
            <p:ph type="title"/>
          </p:nvPr>
        </p:nvSpPr>
        <p:spPr>
          <a:xfrm>
            <a:off x="430299" y="272716"/>
            <a:ext cx="8957399" cy="433138"/>
          </a:xfrm>
        </p:spPr>
        <p:txBody>
          <a:bodyPr/>
          <a:lstStyle/>
          <a:p>
            <a:pPr lvl="0"/>
            <a:r>
              <a:rPr lang="zh-TW" altLang="zh-TW" sz="3200" dirty="0">
                <a:solidFill>
                  <a:srgbClr val="FF66FF"/>
                </a:solidFill>
              </a:rPr>
              <a:t>實習輔導暨職業安全衛生工作聯席會議</a:t>
            </a:r>
            <a:endParaRPr lang="zh-TW" altLang="en-US" sz="3200" dirty="0">
              <a:solidFill>
                <a:srgbClr val="FF66FF"/>
              </a:solidFill>
            </a:endParaRPr>
          </a:p>
        </p:txBody>
      </p:sp>
    </p:spTree>
    <p:extLst>
      <p:ext uri="{BB962C8B-B14F-4D97-AF65-F5344CB8AC3E}">
        <p14:creationId xmlns:p14="http://schemas.microsoft.com/office/powerpoint/2010/main" val="7672405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769975" y="1113111"/>
            <a:ext cx="10652051" cy="2255731"/>
          </a:xfrm>
        </p:spPr>
        <p:txBody>
          <a:bodyPr anchor="ctr">
            <a:normAutofit/>
          </a:bodyPr>
          <a:lstStyle/>
          <a:p>
            <a:pPr marL="0" indent="0" algn="ctr">
              <a:buNone/>
            </a:pPr>
            <a:r>
              <a:rPr lang="zh-TW" altLang="en-US" sz="9600" dirty="0">
                <a:solidFill>
                  <a:srgbClr val="FF0000"/>
                </a:solidFill>
                <a:latin typeface="標楷體" panose="03000509000000000000" pitchFamily="65" charset="-120"/>
                <a:ea typeface="標楷體" panose="03000509000000000000" pitchFamily="65" charset="-120"/>
              </a:rPr>
              <a:t>散會</a:t>
            </a:r>
          </a:p>
        </p:txBody>
      </p:sp>
      <p:sp>
        <p:nvSpPr>
          <p:cNvPr id="3" name="標題 3">
            <a:extLst>
              <a:ext uri="{FF2B5EF4-FFF2-40B4-BE49-F238E27FC236}">
                <a16:creationId xmlns:a16="http://schemas.microsoft.com/office/drawing/2014/main" id="{15D52346-E81C-4180-8537-8133352429FD}"/>
              </a:ext>
            </a:extLst>
          </p:cNvPr>
          <p:cNvSpPr>
            <a:spLocks noGrp="1"/>
          </p:cNvSpPr>
          <p:nvPr>
            <p:ph type="title"/>
          </p:nvPr>
        </p:nvSpPr>
        <p:spPr>
          <a:xfrm>
            <a:off x="430299" y="272716"/>
            <a:ext cx="8957399" cy="433138"/>
          </a:xfrm>
        </p:spPr>
        <p:txBody>
          <a:bodyPr/>
          <a:lstStyle/>
          <a:p>
            <a:pPr lvl="0"/>
            <a:r>
              <a:rPr lang="zh-TW" altLang="zh-TW" sz="3200" dirty="0">
                <a:solidFill>
                  <a:srgbClr val="FF66FF"/>
                </a:solidFill>
              </a:rPr>
              <a:t>實習輔導暨職業安全衛生工作聯席會議</a:t>
            </a:r>
            <a:endParaRPr lang="zh-TW" altLang="en-US" sz="3200" dirty="0">
              <a:solidFill>
                <a:srgbClr val="FF66FF"/>
              </a:solidFill>
            </a:endParaRPr>
          </a:p>
        </p:txBody>
      </p:sp>
    </p:spTree>
    <p:extLst>
      <p:ext uri="{BB962C8B-B14F-4D97-AF65-F5344CB8AC3E}">
        <p14:creationId xmlns:p14="http://schemas.microsoft.com/office/powerpoint/2010/main" val="327507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375CE6C3-1D6C-4ED7-AB26-3FE69FC665DE}" type="slidenum">
              <a:rPr lang="zh-TW" altLang="en-US" smtClean="0"/>
              <a:t>9</a:t>
            </a:fld>
            <a:endParaRPr lang="zh-TW" altLang="en-US"/>
          </a:p>
        </p:txBody>
      </p:sp>
      <p:sp>
        <p:nvSpPr>
          <p:cNvPr id="5" name="標題 1"/>
          <p:cNvSpPr txBox="1">
            <a:spLocks/>
          </p:cNvSpPr>
          <p:nvPr/>
        </p:nvSpPr>
        <p:spPr>
          <a:xfrm>
            <a:off x="496389" y="1734345"/>
            <a:ext cx="11333661" cy="441825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6000" kern="1200">
                <a:solidFill>
                  <a:schemeClr val="tx1"/>
                </a:solidFill>
                <a:latin typeface="微軟正黑體" panose="020B0604030504040204" pitchFamily="34" charset="-120"/>
                <a:ea typeface="微軟正黑體" panose="020B0604030504040204" pitchFamily="34" charset="-120"/>
                <a:cs typeface="+mj-cs"/>
              </a:defRPr>
            </a:lvl1pPr>
          </a:lstStyle>
          <a:p>
            <a:pPr algn="ctr">
              <a:lnSpc>
                <a:spcPts val="5400"/>
              </a:lnSpc>
              <a:spcBef>
                <a:spcPts val="2400"/>
              </a:spcBef>
            </a:pPr>
            <a:r>
              <a:rPr lang="zh-TW" altLang="en-US" sz="21600" dirty="0" smtClean="0"/>
              <a:t>實習處推動事項</a:t>
            </a:r>
            <a:r>
              <a:rPr lang="en-US" altLang="zh-TW" sz="21600" dirty="0" smtClean="0"/>
              <a:t>:</a:t>
            </a:r>
          </a:p>
          <a:p>
            <a:pPr>
              <a:lnSpc>
                <a:spcPts val="5400"/>
              </a:lnSpc>
              <a:spcBef>
                <a:spcPts val="2400"/>
              </a:spcBef>
            </a:pPr>
            <a:r>
              <a:rPr lang="en-US" altLang="zh-TW" sz="12800" dirty="0" smtClean="0"/>
              <a:t>1.</a:t>
            </a:r>
            <a:r>
              <a:rPr lang="zh-TW" altLang="en-US" sz="12800" dirty="0" smtClean="0"/>
              <a:t>實習課程正常化。</a:t>
            </a:r>
            <a:endParaRPr lang="en-US" altLang="zh-TW" sz="12800" dirty="0" smtClean="0"/>
          </a:p>
          <a:p>
            <a:pPr>
              <a:lnSpc>
                <a:spcPts val="5400"/>
              </a:lnSpc>
              <a:spcBef>
                <a:spcPts val="2400"/>
              </a:spcBef>
            </a:pPr>
            <a:r>
              <a:rPr lang="en-US" altLang="zh-TW" sz="12800" dirty="0" smtClean="0"/>
              <a:t>2.</a:t>
            </a:r>
            <a:r>
              <a:rPr lang="zh-TW" altLang="en-US" sz="12800" dirty="0" smtClean="0"/>
              <a:t> 強化實習安全、職業道德、職場倫理、宣導勞動群益、性平議題。</a:t>
            </a:r>
            <a:endParaRPr lang="en-US" altLang="zh-TW" sz="12800" dirty="0" smtClean="0"/>
          </a:p>
          <a:p>
            <a:pPr algn="ctr">
              <a:lnSpc>
                <a:spcPts val="5400"/>
              </a:lnSpc>
              <a:spcBef>
                <a:spcPts val="2400"/>
              </a:spcBef>
            </a:pPr>
            <a:r>
              <a:rPr lang="en-US" altLang="zh-TW" sz="4400" dirty="0"/>
              <a:t/>
            </a:r>
            <a:br>
              <a:rPr lang="en-US" altLang="zh-TW" sz="4400" dirty="0"/>
            </a:br>
            <a:endParaRPr lang="zh-TW" altLang="en-US" sz="4400" b="1" dirty="0">
              <a:solidFill>
                <a:srgbClr val="FF0000"/>
              </a:solidFill>
            </a:endParaRPr>
          </a:p>
        </p:txBody>
      </p:sp>
    </p:spTree>
    <p:extLst>
      <p:ext uri="{BB962C8B-B14F-4D97-AF65-F5344CB8AC3E}">
        <p14:creationId xmlns:p14="http://schemas.microsoft.com/office/powerpoint/2010/main" val="3780459861"/>
      </p:ext>
    </p:extLst>
  </p:cSld>
  <p:clrMapOvr>
    <a:masterClrMapping/>
  </p:clrMapOvr>
</p:sld>
</file>

<file path=ppt/theme/theme1.xml><?xml version="1.0" encoding="utf-8"?>
<a:theme xmlns:a="http://schemas.openxmlformats.org/drawingml/2006/main" name="1_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13261</TotalTime>
  <Words>9171</Words>
  <Application>Microsoft Office PowerPoint</Application>
  <PresentationFormat>寬螢幕</PresentationFormat>
  <Paragraphs>2016</Paragraphs>
  <Slides>84</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84</vt:i4>
      </vt:variant>
    </vt:vector>
  </HeadingPairs>
  <TitlesOfParts>
    <vt:vector size="95" baseType="lpstr">
      <vt:lpstr>等线</vt:lpstr>
      <vt:lpstr>微軟正黑體</vt:lpstr>
      <vt:lpstr>新細明體</vt:lpstr>
      <vt:lpstr>標楷體</vt:lpstr>
      <vt:lpstr>Arial</vt:lpstr>
      <vt:lpstr>Calibri</vt:lpstr>
      <vt:lpstr>Courier New</vt:lpstr>
      <vt:lpstr>Times New Roman</vt:lpstr>
      <vt:lpstr>Wingdings</vt:lpstr>
      <vt:lpstr>Wingdings 2</vt:lpstr>
      <vt:lpstr>1_自訂設計</vt:lpstr>
      <vt:lpstr>實習輔導暨職業安全衛生工作聯席會議</vt:lpstr>
      <vt:lpstr>上次決議事項</vt:lpstr>
      <vt:lpstr>實習輔導暨職業安全衛生工作聯席會議</vt:lpstr>
      <vt:lpstr>實習輔導暨職業安全衛生工作聯席會議</vt:lpstr>
      <vt:lpstr>參加各項技藝(能)及專業性競賽活動榮譽榜</vt:lpstr>
      <vt:lpstr>PowerPoint 簡報</vt:lpstr>
      <vt:lpstr>PowerPoint 簡報</vt:lpstr>
      <vt:lpstr>青年教育與就業儲蓄帳戶方案重大改革: </vt:lpstr>
      <vt:lpstr>PowerPoint 簡報</vt:lpstr>
      <vt:lpstr>PowerPoint 簡報</vt:lpstr>
      <vt:lpstr>PowerPoint 簡報</vt:lpstr>
      <vt:lpstr>宣導事項</vt:lpstr>
      <vt:lpstr>宣導事項</vt:lpstr>
      <vt:lpstr>宣導事項</vt:lpstr>
      <vt:lpstr>宣導事項</vt:lpstr>
      <vt:lpstr>宣導事項</vt:lpstr>
      <vt:lpstr>宣導事項</vt:lpstr>
      <vt:lpstr>宣導事項</vt:lpstr>
      <vt:lpstr>職業安全衛生工作報告</vt:lpstr>
      <vt:lpstr>職業安全衛生工作報告</vt:lpstr>
      <vt:lpstr>職業安全衛生工作報告</vt:lpstr>
      <vt:lpstr>職業安全衛生工作報告</vt:lpstr>
      <vt:lpstr>職業安全衛生工作報告</vt:lpstr>
      <vt:lpstr>職業安全衛生工作報告</vt:lpstr>
      <vt:lpstr>職業安全衛生工作報告</vt:lpstr>
      <vt:lpstr>職業安全衛生工作報告</vt:lpstr>
      <vt:lpstr>職業安全衛生工作報告</vt:lpstr>
      <vt:lpstr>職業安全衛生工作報告</vt:lpstr>
      <vt:lpstr>職業安全衛生工作報告</vt:lpstr>
      <vt:lpstr>職業安全衛生工作報告</vt:lpstr>
      <vt:lpstr>職業安全衛生工作報告</vt:lpstr>
      <vt:lpstr>職業安全衛生工作報告</vt:lpstr>
      <vt:lpstr>職業安全衛生工作報告</vt:lpstr>
      <vt:lpstr>職業安全衛生工作報告</vt:lpstr>
      <vt:lpstr>職業安全衛生工作報告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實習輔導工作報告</vt:lpstr>
      <vt:lpstr>114年度「青年就業領航計畫」參加名單</vt:lpstr>
      <vt:lpstr>各班證照達人調查-各科證照排名第一名單</vt:lpstr>
      <vt:lpstr>各班證照達人調查-各班排名第一名單</vt:lpstr>
      <vt:lpstr> 114學年度入學新生技能檢定規劃表</vt:lpstr>
      <vt:lpstr>112學年度及113學年度畢業生丙級統計表</vt:lpstr>
      <vt:lpstr>112學年度及113學年度畢業生乙級統計表</vt:lpstr>
      <vt:lpstr>114年檢定規劃表</vt:lpstr>
      <vt:lpstr> 113年乙級檢定成績</vt:lpstr>
      <vt:lpstr>113年乙級檢定成績</vt:lpstr>
      <vt:lpstr> 113年乙級檢定成績</vt:lpstr>
      <vt:lpstr>113年乙級檢定成績</vt:lpstr>
      <vt:lpstr>113年全國第3梯丙級檢定成績</vt:lpstr>
      <vt:lpstr>113年全國第3梯丙級檢定成績</vt:lpstr>
      <vt:lpstr>113年乙級檢定成績-電腦軟體</vt:lpstr>
      <vt:lpstr> 114年即測即評及發證技能檢定成績-第一梯次 </vt:lpstr>
      <vt:lpstr> 114年即測即評及發證技能檢定成績-第二梯次 </vt:lpstr>
      <vt:lpstr> 114年即測即評及發證技能檢定成績-第三梯次 </vt:lpstr>
      <vt:lpstr> 114年商業類在校生專案技能檢定成績統計 </vt:lpstr>
      <vt:lpstr>114年第三梯次全國檢定本校報名職類及梯次 </vt:lpstr>
      <vt:lpstr>114年第三梯次全國檢定本校報名職類及梯次 </vt:lpstr>
      <vt:lpstr>114年商管群科報名電腦軟體應用乙級人數統計表  </vt:lpstr>
      <vt:lpstr>實習輔導暨職業安全衛生工作聯席會議</vt:lpstr>
      <vt:lpstr>實習輔導暨職業安全衛生工作聯席會議</vt:lpstr>
      <vt:lpstr>實習輔導暨職業安全衛生工作聯席會議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教務主任</dc:creator>
  <cp:lastModifiedBy>ASUS</cp:lastModifiedBy>
  <cp:revision>138</cp:revision>
  <dcterms:created xsi:type="dcterms:W3CDTF">2017-03-13T02:18:02Z</dcterms:created>
  <dcterms:modified xsi:type="dcterms:W3CDTF">2025-09-18T03:41:55Z</dcterms:modified>
</cp:coreProperties>
</file>