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9" r:id="rId6"/>
    <p:sldId id="320" r:id="rId7"/>
    <p:sldId id="278" r:id="rId8"/>
    <p:sldId id="270" r:id="rId9"/>
    <p:sldId id="277" r:id="rId10"/>
    <p:sldId id="316" r:id="rId11"/>
    <p:sldId id="323" r:id="rId12"/>
    <p:sldId id="324" r:id="rId13"/>
    <p:sldId id="327" r:id="rId14"/>
    <p:sldId id="276" r:id="rId15"/>
  </p:sldIdLst>
  <p:sldSz cx="12192000" cy="6858000"/>
  <p:notesSz cx="6797675" cy="9929813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A50021"/>
    <a:srgbClr val="A38D6D"/>
    <a:srgbClr val="003399"/>
    <a:srgbClr val="E2EFDA"/>
    <a:srgbClr val="CCFFCC"/>
    <a:srgbClr val="FF5050"/>
    <a:srgbClr val="0033CC"/>
    <a:srgbClr val="FFCC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4193" autoAdjust="0"/>
  </p:normalViewPr>
  <p:slideViewPr>
    <p:cSldViewPr snapToGrid="0" showGuides="1">
      <p:cViewPr varScale="1">
        <p:scale>
          <a:sx n="105" d="100"/>
          <a:sy n="105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2020/7/16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2020/7/16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838ECDD-C0ED-476A-B38B-FE9C66579C69}" type="datetime1">
              <a:rPr lang="zh-TW" altLang="en-US" smtClean="0"/>
              <a:t>2020/7/16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96129E-1C0C-4643-BC60-5EE0418F7618}" type="datetime1">
              <a:rPr lang="zh-TW" altLang="en-US" smtClean="0"/>
              <a:t>2020/7/16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350A3E-3FBB-4BF7-857C-3E6972DC04A4}" type="datetime1">
              <a:rPr lang="zh-TW" altLang="en-US" smtClean="0"/>
              <a:t>2020/7/16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609E4F-48A4-48EA-8726-2C0235431ACE}" type="datetime1">
              <a:rPr lang="zh-TW" altLang="en-US" smtClean="0"/>
              <a:t>2020/7/16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25E3CB5-0CFC-40FF-97E4-7E6DA643CC20}" type="datetime1">
              <a:rPr lang="zh-TW" altLang="en-US" smtClean="0"/>
              <a:t>2020/7/16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  <a:endParaRPr lang="zh-TW" altLang="en-US" sz="1200" i="1" noProof="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13446A4-17C8-44C7-B14B-D49EF2A93CF2}" type="datetime1">
              <a:rPr lang="zh-TW" altLang="en-US" smtClean="0"/>
              <a:t>2020/7/16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CD821FB-4685-4AA5-96FA-E61FE72BD7F8}" type="datetime1">
              <a:rPr lang="zh-TW" altLang="en-US" smtClean="0"/>
              <a:t>2020/7/16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ADFF2F6-FF2E-4E6F-A0C0-A43FD39C67E5}" type="datetime1">
              <a:rPr lang="zh-TW" altLang="en-US" smtClean="0"/>
              <a:t>2020/7/16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2FBD66-0847-49A4-8BF2-C178DC687F24}" type="datetime1">
              <a:rPr lang="zh-TW" altLang="en-US" smtClean="0"/>
              <a:t>2020/7/16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04039A-2872-4E0D-B141-8BFD03B767A2}" type="datetime1">
              <a:rPr lang="zh-TW" altLang="en-US" smtClean="0"/>
              <a:t>2020/7/16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6862C6-65BD-4AF9-B238-0B1D33E7DE48}" type="datetime1">
              <a:rPr lang="zh-TW" altLang="en-US" smtClean="0"/>
              <a:t>2020/7/16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C8701BC-4E33-4D13-9A44-73AF97B788A0}" type="datetime1">
              <a:rPr lang="zh-TW" altLang="en-US" smtClean="0"/>
              <a:t>2020/7/16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850393" y="3017520"/>
            <a:ext cx="5988558" cy="1494265"/>
          </a:xfr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/>
          <a:p>
            <a:r>
              <a:rPr lang="zh-TW" altLang="en-US" dirty="0" smtClean="0"/>
              <a:t>因</a:t>
            </a:r>
            <a:r>
              <a:rPr lang="zh-TW" altLang="en-US" dirty="0"/>
              <a:t>應</a:t>
            </a:r>
            <a:r>
              <a:rPr lang="zh-TW" altLang="zh-TW" dirty="0" smtClean="0"/>
              <a:t>十二年</a:t>
            </a:r>
            <a:r>
              <a:rPr lang="zh-TW" altLang="zh-TW" dirty="0"/>
              <a:t>國教課綱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教育會考命題方向說明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4" name="圖片預留位置 3" descr="桌上有攤開的書，背景是模糊的書架" title="範例圖片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4279392" y="4928617"/>
            <a:ext cx="2212848" cy="590644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臺師大心測中心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7152513" y="1491631"/>
            <a:ext cx="4934712" cy="3889994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預留位置 13"/>
          <p:cNvSpPr txBox="1">
            <a:spLocks/>
          </p:cNvSpPr>
          <p:nvPr/>
        </p:nvSpPr>
        <p:spPr>
          <a:xfrm>
            <a:off x="7180397" y="1905000"/>
            <a:ext cx="4983028" cy="3124199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zh-TW" altLang="en-US" sz="3600" u="sng" dirty="0" smtClean="0">
                <a:solidFill>
                  <a:schemeClr val="bg1"/>
                </a:solidFill>
              </a:rPr>
              <a:t>大綱</a:t>
            </a:r>
            <a:endParaRPr lang="en-US" altLang="zh-TW" sz="3600" u="sng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chemeClr val="bg1"/>
                </a:solidFill>
              </a:rPr>
              <a:t>12</a:t>
            </a:r>
            <a:r>
              <a:rPr lang="zh-TW" altLang="en-US" sz="2800" dirty="0" smtClean="0">
                <a:solidFill>
                  <a:schemeClr val="bg1"/>
                </a:solidFill>
              </a:rPr>
              <a:t>年國教課綱的願景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</a:rPr>
              <a:t>教育</a:t>
            </a:r>
            <a:r>
              <a:rPr lang="zh-TW" altLang="en-US" sz="2800" dirty="0">
                <a:solidFill>
                  <a:schemeClr val="bg1"/>
                </a:solidFill>
              </a:rPr>
              <a:t>會考怎麼考？</a:t>
            </a:r>
            <a:endParaRPr lang="en-US" altLang="zh-TW" sz="28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</a:rPr>
              <a:t>課堂上的教學與評量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</a:rPr>
              <a:t>資訊發布</a:t>
            </a:r>
            <a:endParaRPr lang="en-US" altLang="zh-TW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 smtClean="0"/>
              <a:t>課堂上的教學與評量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10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49" y="1400619"/>
            <a:ext cx="1908048" cy="457200"/>
          </a:xfrm>
          <a:prstGeom prst="rect">
            <a:avLst/>
          </a:prstGeom>
        </p:spPr>
      </p:pic>
      <p:sp>
        <p:nvSpPr>
          <p:cNvPr id="6" name="內容預留位置 13"/>
          <p:cNvSpPr>
            <a:spLocks noGrp="1"/>
          </p:cNvSpPr>
          <p:nvPr>
            <p:ph idx="1"/>
          </p:nvPr>
        </p:nvSpPr>
        <p:spPr>
          <a:xfrm>
            <a:off x="1093812" y="1375613"/>
            <a:ext cx="9439275" cy="565483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健康與體育領域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3013" t="28678" r="28564" b="14690"/>
          <a:stretch/>
        </p:blipFill>
        <p:spPr>
          <a:xfrm>
            <a:off x="2062581" y="1941096"/>
            <a:ext cx="7982171" cy="483591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32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" y="28576"/>
            <a:ext cx="9473519" cy="67935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84" y="1787025"/>
            <a:ext cx="2586516" cy="240176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84" y="4235599"/>
            <a:ext cx="2586516" cy="25865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84" y="28576"/>
            <a:ext cx="2586516" cy="172434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內容預留位置 13"/>
          <p:cNvSpPr txBox="1">
            <a:spLocks/>
          </p:cNvSpPr>
          <p:nvPr/>
        </p:nvSpPr>
        <p:spPr>
          <a:xfrm>
            <a:off x="4860193" y="3569354"/>
            <a:ext cx="3400425" cy="2385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chemeClr val="bg1"/>
                </a:solidFill>
              </a:rPr>
              <a:t>感謝聆聽</a:t>
            </a:r>
            <a:endParaRPr lang="en-US" altLang="zh-TW" sz="6000" b="1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zh-TW" altLang="en-US" sz="6000" b="1" dirty="0" smtClean="0">
                <a:solidFill>
                  <a:schemeClr val="bg1"/>
                </a:solidFill>
              </a:rPr>
              <a:t>敬請</a:t>
            </a:r>
            <a:r>
              <a:rPr lang="zh-TW" altLang="en-US" sz="6000" b="1" dirty="0">
                <a:solidFill>
                  <a:schemeClr val="bg1"/>
                </a:solidFill>
              </a:rPr>
              <a:t>指教</a:t>
            </a:r>
            <a:endParaRPr lang="en-US" altLang="zh-TW" sz="6000" b="1" dirty="0" smtClean="0">
              <a:solidFill>
                <a:schemeClr val="bg1"/>
              </a:solidFill>
            </a:endParaRPr>
          </a:p>
        </p:txBody>
      </p:sp>
      <p:sp>
        <p:nvSpPr>
          <p:cNvPr id="8" name="內容預留位置 13"/>
          <p:cNvSpPr txBox="1">
            <a:spLocks/>
          </p:cNvSpPr>
          <p:nvPr/>
        </p:nvSpPr>
        <p:spPr>
          <a:xfrm>
            <a:off x="827221" y="641673"/>
            <a:ext cx="8455002" cy="1913458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zh-TW" altLang="en-US" sz="4000" b="1" u="sng" dirty="0" smtClean="0">
                <a:solidFill>
                  <a:schemeClr val="bg1"/>
                </a:solidFill>
              </a:rPr>
              <a:t>資訊發布</a:t>
            </a:r>
            <a:endParaRPr lang="en-US" altLang="zh-TW" sz="4000" b="1" u="sng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</a:rPr>
              <a:t>各</a:t>
            </a:r>
            <a:r>
              <a:rPr lang="zh-TW" altLang="en-US" sz="3200" dirty="0" smtClean="0">
                <a:solidFill>
                  <a:schemeClr val="bg1"/>
                </a:solidFill>
              </a:rPr>
              <a:t>科</a:t>
            </a:r>
            <a:r>
              <a:rPr lang="zh-TW" altLang="en-US" sz="3200" dirty="0">
                <a:solidFill>
                  <a:schemeClr val="bg1"/>
                </a:solidFill>
              </a:rPr>
              <a:t>評量</a:t>
            </a:r>
            <a:r>
              <a:rPr lang="zh-TW" altLang="en-US" sz="3200" dirty="0" smtClean="0">
                <a:solidFill>
                  <a:schemeClr val="bg1"/>
                </a:solidFill>
              </a:rPr>
              <a:t>目標、</a:t>
            </a:r>
            <a:r>
              <a:rPr lang="zh-TW" altLang="en-US" sz="3200" dirty="0">
                <a:solidFill>
                  <a:schemeClr val="bg1"/>
                </a:solidFill>
              </a:rPr>
              <a:t>示例</a:t>
            </a:r>
            <a:r>
              <a:rPr lang="zh-TW" altLang="en-US" sz="3200" dirty="0" smtClean="0">
                <a:solidFill>
                  <a:schemeClr val="bg1"/>
                </a:solidFill>
              </a:rPr>
              <a:t>說明、參考試題本等相關資訊，已公告於國中教育會考網站。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3200" dirty="0">
                <a:solidFill>
                  <a:schemeClr val="bg1"/>
                </a:solidFill>
              </a:rPr>
              <a:t> </a:t>
            </a:r>
            <a:r>
              <a:rPr lang="zh-TW" altLang="en-US" sz="3200" dirty="0" smtClean="0">
                <a:solidFill>
                  <a:schemeClr val="bg1"/>
                </a:solidFill>
              </a:rPr>
              <a:t>   </a:t>
            </a:r>
            <a:r>
              <a:rPr lang="en-US" altLang="zh-TW" sz="3200" dirty="0" smtClean="0">
                <a:solidFill>
                  <a:schemeClr val="bg1"/>
                </a:solidFill>
              </a:rPr>
              <a:t>(  https</a:t>
            </a:r>
            <a:r>
              <a:rPr lang="en-US" altLang="zh-TW" sz="3200" dirty="0">
                <a:solidFill>
                  <a:schemeClr val="bg1"/>
                </a:solidFill>
              </a:rPr>
              <a:t>://</a:t>
            </a:r>
            <a:r>
              <a:rPr lang="en-US" altLang="zh-TW" sz="3200" dirty="0" smtClean="0">
                <a:solidFill>
                  <a:schemeClr val="bg1"/>
                </a:solidFill>
              </a:rPr>
              <a:t>cap.ntnu.edu.tw/  )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0" y="3082421"/>
            <a:ext cx="3286483" cy="32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2" y="4358508"/>
            <a:ext cx="1908048" cy="457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8" y="1401489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en-US" altLang="zh-TW" sz="4000" dirty="0" smtClean="0"/>
              <a:t>12</a:t>
            </a:r>
            <a:r>
              <a:rPr lang="zh-TW" altLang="en-US" sz="4000" dirty="0" smtClean="0"/>
              <a:t>年國教課綱的願景</a:t>
            </a:r>
            <a:endParaRPr lang="zh-TW" altLang="en-US" b="1" dirty="0"/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2608" y="1380744"/>
            <a:ext cx="10312528" cy="4873752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根據國際學生成就評量計畫（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</a:rPr>
              <a:t>PISA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）針對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</a:rPr>
              <a:t>15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歲學生數學學習的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評比與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調查，臺灣學生具有下列特徵：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學習</a:t>
            </a:r>
            <a:r>
              <a:rPr lang="zh-TW" altLang="en-US" sz="2800" dirty="0">
                <a:solidFill>
                  <a:srgbClr val="005DA2"/>
                </a:solidFill>
              </a:rPr>
              <a:t>成就表現名列世界前茅。</a:t>
            </a:r>
            <a:endParaRPr lang="en-US" altLang="zh-TW" sz="2800" dirty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不知道</a:t>
            </a:r>
            <a:r>
              <a:rPr lang="zh-TW" altLang="en-US" sz="2800" dirty="0">
                <a:solidFill>
                  <a:srgbClr val="005DA2"/>
                </a:solidFill>
              </a:rPr>
              <a:t>所</a:t>
            </a:r>
            <a:r>
              <a:rPr lang="zh-TW" altLang="en-US" sz="2800" dirty="0" smtClean="0">
                <a:solidFill>
                  <a:srgbClr val="005DA2"/>
                </a:solidFill>
              </a:rPr>
              <a:t>學的概念或能力對</a:t>
            </a:r>
            <a:r>
              <a:rPr lang="zh-TW" altLang="en-US" sz="2800" dirty="0">
                <a:solidFill>
                  <a:srgbClr val="005DA2"/>
                </a:solidFill>
              </a:rPr>
              <a:t>自己未來的學業或職業有什麼</a:t>
            </a:r>
            <a:r>
              <a:rPr lang="zh-TW" altLang="en-US" sz="2800" dirty="0" smtClean="0">
                <a:solidFill>
                  <a:srgbClr val="005DA2"/>
                </a:solidFill>
              </a:rPr>
              <a:t>幫助。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無法從學習中獲得相對應</a:t>
            </a:r>
            <a:r>
              <a:rPr lang="zh-TW" altLang="en-US" sz="2800" dirty="0">
                <a:solidFill>
                  <a:srgbClr val="005DA2"/>
                </a:solidFill>
              </a:rPr>
              <a:t>的</a:t>
            </a:r>
            <a:r>
              <a:rPr lang="zh-TW" altLang="en-US" sz="2800" dirty="0" smtClean="0">
                <a:solidFill>
                  <a:srgbClr val="005DA2"/>
                </a:solidFill>
              </a:rPr>
              <a:t>快樂。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1200" dirty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</a:rPr>
              <a:t>12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年國教課綱的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「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核心素養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」：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一個</a:t>
            </a:r>
            <a:r>
              <a:rPr lang="zh-TW" altLang="en-US" sz="2800" dirty="0">
                <a:solidFill>
                  <a:srgbClr val="005DA2"/>
                </a:solidFill>
              </a:rPr>
              <a:t>人為適應現在生活及面對未來挑戰，所應具備的知識、能力與</a:t>
            </a:r>
            <a:r>
              <a:rPr lang="zh-TW" altLang="en-US" sz="2800" b="1" dirty="0">
                <a:solidFill>
                  <a:srgbClr val="A50021"/>
                </a:solidFill>
              </a:rPr>
              <a:t>態度</a:t>
            </a:r>
            <a:r>
              <a:rPr lang="zh-TW" altLang="en-US" sz="2800" dirty="0" smtClean="0">
                <a:solidFill>
                  <a:srgbClr val="005DA2"/>
                </a:solidFill>
              </a:rPr>
              <a:t>。</a:t>
            </a:r>
            <a:endParaRPr lang="en-US" altLang="zh-TW" sz="2800" dirty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005DA2"/>
                </a:solidFill>
              </a:rPr>
              <a:t>強調學習不宜以學科知識及技能為限，而應關注學習與生活的</a:t>
            </a:r>
            <a:r>
              <a:rPr lang="zh-TW" altLang="en-US" sz="2800" dirty="0" smtClean="0">
                <a:solidFill>
                  <a:srgbClr val="005DA2"/>
                </a:solidFill>
              </a:rPr>
              <a:t>結合，即</a:t>
            </a:r>
            <a:r>
              <a:rPr lang="zh-TW" altLang="en-US" sz="2800" b="1" dirty="0" smtClean="0">
                <a:solidFill>
                  <a:srgbClr val="A50021"/>
                </a:solidFill>
              </a:rPr>
              <a:t>實踐</a:t>
            </a:r>
            <a:r>
              <a:rPr lang="zh-TW" altLang="en-US" sz="2800" b="1" dirty="0">
                <a:solidFill>
                  <a:srgbClr val="A50021"/>
                </a:solidFill>
              </a:rPr>
              <a:t>力</a:t>
            </a:r>
            <a:r>
              <a:rPr lang="zh-TW" altLang="en-US" sz="2800" b="1" dirty="0" smtClean="0">
                <a:solidFill>
                  <a:srgbClr val="A50021"/>
                </a:solidFill>
              </a:rPr>
              <a:t>行</a:t>
            </a:r>
            <a:r>
              <a:rPr lang="zh-TW" altLang="en-US" sz="2800" dirty="0" smtClean="0">
                <a:solidFill>
                  <a:srgbClr val="005DA2"/>
                </a:solidFill>
              </a:rPr>
              <a:t>。</a:t>
            </a:r>
            <a:endParaRPr lang="zh-TW" altLang="en-US" sz="2800" dirty="0">
              <a:solidFill>
                <a:srgbClr val="005DA2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-2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2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4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8" y="4983830"/>
            <a:ext cx="1908048" cy="4572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8" y="4285356"/>
            <a:ext cx="1908048" cy="4572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7" y="3221755"/>
            <a:ext cx="1908048" cy="457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2" y="2138875"/>
            <a:ext cx="1908048" cy="4572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4" y="1483785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 smtClean="0"/>
              <a:t>教育會考怎麼考？</a:t>
            </a:r>
            <a:endParaRPr lang="zh-TW" altLang="en-US" b="1" dirty="0"/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53464" y="1481328"/>
            <a:ext cx="10705720" cy="4362038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目前教育會考的試題包含</a:t>
            </a:r>
            <a:r>
              <a:rPr lang="zh-TW" altLang="en-US" sz="2800" b="1" dirty="0" smtClean="0">
                <a:solidFill>
                  <a:srgbClr val="005DA2"/>
                </a:solidFill>
              </a:rPr>
              <a:t>學科基本概念題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與</a:t>
            </a:r>
            <a:r>
              <a:rPr lang="zh-TW" altLang="en-US" sz="2800" b="1" dirty="0" smtClean="0">
                <a:solidFill>
                  <a:srgbClr val="005DA2"/>
                </a:solidFill>
              </a:rPr>
              <a:t>生活情境題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zh-TW" alt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理解各領域的知識與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概念屬於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基本素養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，所以 </a:t>
            </a: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</a:rPr>
              <a:t>111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年教育會考還是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會保留學科基本概念題。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生活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情境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題評量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學生帶著走的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能力，已可呼應</a:t>
            </a:r>
            <a:r>
              <a:rPr lang="en-US" altLang="zh-TW" sz="2800" dirty="0" smtClean="0">
                <a:solidFill>
                  <a:schemeClr val="tx1">
                    <a:lumMod val="50000"/>
                  </a:schemeClr>
                </a:solidFill>
              </a:rPr>
              <a:t>12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年國教課綱生活實踐的理念。未來試題會盡可能以「接近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真實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世界會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問的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問題」來設計。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不會刻意增加生活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情境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題的題數，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但會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努力提升試題品質。</a:t>
            </a:r>
            <a:endParaRPr lang="en-US" altLang="zh-TW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「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情意態度」與「行為習慣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」也是核心素養的一部分，但難以在教育會考中用紙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筆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評量，應</a:t>
            </a:r>
            <a:r>
              <a:rPr lang="zh-TW" altLang="en-US" sz="2800" dirty="0">
                <a:solidFill>
                  <a:schemeClr val="tx1">
                    <a:lumMod val="50000"/>
                  </a:schemeClr>
                </a:solidFill>
              </a:rPr>
              <a:t>由教師落實於課堂教學過程</a:t>
            </a:r>
            <a:r>
              <a:rPr lang="zh-TW" altLang="en-US" sz="2800" dirty="0" smtClean="0">
                <a:solidFill>
                  <a:schemeClr val="tx1">
                    <a:lumMod val="50000"/>
                  </a:schemeClr>
                </a:solidFill>
              </a:rPr>
              <a:t>之中。</a:t>
            </a:r>
            <a:endParaRPr lang="en-US" altLang="zh-TW" sz="2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-2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3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預留位置 13"/>
          <p:cNvSpPr txBox="1">
            <a:spLocks/>
          </p:cNvSpPr>
          <p:nvPr/>
        </p:nvSpPr>
        <p:spPr>
          <a:xfrm>
            <a:off x="1071372" y="6087594"/>
            <a:ext cx="7505700" cy="573556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TW" altLang="en-US" sz="2800" b="1" dirty="0">
                <a:solidFill>
                  <a:srgbClr val="A50021"/>
                </a:solidFill>
              </a:rPr>
              <a:t>以最小變動為原則規劃</a:t>
            </a:r>
            <a:r>
              <a:rPr lang="en-US" altLang="zh-TW" sz="2800" b="1" dirty="0">
                <a:solidFill>
                  <a:srgbClr val="A50021"/>
                </a:solidFill>
              </a:rPr>
              <a:t>111</a:t>
            </a:r>
            <a:r>
              <a:rPr lang="zh-TW" altLang="en-US" sz="2800" b="1" dirty="0">
                <a:solidFill>
                  <a:srgbClr val="A50021"/>
                </a:solidFill>
              </a:rPr>
              <a:t>年教育會考。</a:t>
            </a:r>
            <a:endParaRPr lang="en-US" altLang="zh-TW" sz="2800" b="1" dirty="0" smtClean="0">
              <a:solidFill>
                <a:srgbClr val="A50021"/>
              </a:solidFill>
            </a:endParaRPr>
          </a:p>
        </p:txBody>
      </p:sp>
      <p:pic>
        <p:nvPicPr>
          <p:cNvPr id="17" name="圖片 16" descr="矢印のフリー素材・イラスト｜ダウンロード50【素材っち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096" y="6083846"/>
            <a:ext cx="397834" cy="3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5548" t="20912" r="19005" b="9568"/>
          <a:stretch/>
        </p:blipFill>
        <p:spPr>
          <a:xfrm>
            <a:off x="485775" y="770386"/>
            <a:ext cx="11309985" cy="58619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5" name="內容預留位置 13"/>
          <p:cNvSpPr txBox="1">
            <a:spLocks/>
          </p:cNvSpPr>
          <p:nvPr/>
        </p:nvSpPr>
        <p:spPr>
          <a:xfrm>
            <a:off x="8138159" y="240840"/>
            <a:ext cx="3958591" cy="452928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zh-TW" altLang="en-US" sz="2200" dirty="0" smtClean="0">
                <a:solidFill>
                  <a:schemeClr val="bg1">
                    <a:lumMod val="65000"/>
                  </a:schemeClr>
                </a:solidFill>
              </a:rPr>
              <a:t>教育會考曾考過的生活情境題</a:t>
            </a:r>
            <a:endParaRPr lang="zh-TW" alt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 rtl="0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 rtl="0"/>
              <a:t>4</a:t>
            </a:fld>
            <a:endParaRPr lang="en-US" altLang="zh-TW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89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0" y="5947994"/>
            <a:ext cx="1908048" cy="457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4" y="5125827"/>
            <a:ext cx="1908048" cy="4572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8" y="3863238"/>
            <a:ext cx="1908048" cy="4572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4" y="3123182"/>
            <a:ext cx="1908048" cy="457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1" y="2290385"/>
            <a:ext cx="1908048" cy="457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8" y="1468300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/>
              <a:t>教育會考怎麼考？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107948" y="1453896"/>
            <a:ext cx="10495788" cy="5084063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採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紙筆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測驗。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選擇題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為主，非選擇題為輔。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5DA2"/>
                </a:solidFill>
              </a:rPr>
              <a:t>考綱不考本。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與現有</a:t>
            </a:r>
            <a:r>
              <a:rPr lang="zh-TW" altLang="en-US" sz="3200" b="1" dirty="0">
                <a:solidFill>
                  <a:srgbClr val="005DA2"/>
                </a:solidFill>
              </a:rPr>
              <a:t>試題形式差異不大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，包含學科基本概念題與生活情境題。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強化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「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生活情境題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」的生活情境與學術探究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情境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設計。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zh-TW" altLang="en-US" sz="3200" b="1" dirty="0">
                <a:solidFill>
                  <a:srgbClr val="005DA2"/>
                </a:solidFill>
              </a:rPr>
              <a:t>調降試題本題數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，題本難度維持</a:t>
            </a:r>
            <a:r>
              <a:rPr lang="zh-TW" altLang="en-US" sz="3200" b="1" dirty="0">
                <a:solidFill>
                  <a:srgbClr val="005DA2"/>
                </a:solidFill>
              </a:rPr>
              <a:t>難易適中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。</a:t>
            </a:r>
          </a:p>
          <a:p>
            <a:pPr marL="0" indent="0">
              <a:spcAft>
                <a:spcPts val="1800"/>
              </a:spcAft>
              <a:buNone/>
            </a:pPr>
            <a:endParaRPr lang="zh-TW" altLang="en-US"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1340726"/>
            <a:ext cx="3708272" cy="228980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5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30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1" y="6091786"/>
            <a:ext cx="1908048" cy="4572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2" y="3652132"/>
            <a:ext cx="1908048" cy="4572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21" y="1369036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/>
              <a:t>教育會考怎麼考？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99184" y="1350748"/>
            <a:ext cx="10742296" cy="5264778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試題選用的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素材多元化：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內容的多元：適度選用生活化、跨領域或融入</a:t>
            </a:r>
            <a:r>
              <a:rPr lang="en-US" altLang="zh-TW" sz="2800" dirty="0" smtClean="0">
                <a:solidFill>
                  <a:srgbClr val="005DA2"/>
                </a:solidFill>
              </a:rPr>
              <a:t>12</a:t>
            </a:r>
            <a:r>
              <a:rPr lang="zh-TW" altLang="en-US" sz="2800" dirty="0" smtClean="0">
                <a:solidFill>
                  <a:srgbClr val="005DA2"/>
                </a:solidFill>
              </a:rPr>
              <a:t>年國教課綱所列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zh-TW" altLang="en-US" sz="2800" dirty="0">
                <a:solidFill>
                  <a:srgbClr val="005DA2"/>
                </a:solidFill>
              </a:rPr>
              <a:t> </a:t>
            </a:r>
            <a:r>
              <a:rPr lang="zh-TW" altLang="en-US" sz="2800" dirty="0" smtClean="0">
                <a:solidFill>
                  <a:srgbClr val="005DA2"/>
                </a:solidFill>
              </a:rPr>
              <a:t>                          議題之相關素材。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形式的多元：文字訊息為主，統計表格、圖像資訊為輔。</a:t>
            </a:r>
            <a:endParaRPr lang="zh-TW" altLang="en-US" sz="2800" dirty="0">
              <a:solidFill>
                <a:srgbClr val="005DA2"/>
              </a:solidFill>
            </a:endParaRP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評量所關注的能力包括：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掌握基本知識、概念的能力：維持一定比例的基本試題。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統整應用</a:t>
            </a:r>
            <a:r>
              <a:rPr lang="zh-TW" altLang="en-US" sz="2800" dirty="0">
                <a:solidFill>
                  <a:srgbClr val="005DA2"/>
                </a:solidFill>
              </a:rPr>
              <a:t>的</a:t>
            </a:r>
            <a:r>
              <a:rPr lang="zh-TW" altLang="en-US" sz="2800" dirty="0" smtClean="0">
                <a:solidFill>
                  <a:srgbClr val="005DA2"/>
                </a:solidFill>
              </a:rPr>
              <a:t>能力：</a:t>
            </a:r>
            <a:r>
              <a:rPr lang="zh-TW" altLang="en-US" sz="2800" dirty="0">
                <a:solidFill>
                  <a:srgbClr val="005DA2"/>
                </a:solidFill>
              </a:rPr>
              <a:t>引導學生重視</a:t>
            </a:r>
            <a:r>
              <a:rPr lang="zh-TW" altLang="en-US" sz="2800" dirty="0" smtClean="0">
                <a:solidFill>
                  <a:srgbClr val="005DA2"/>
                </a:solidFill>
              </a:rPr>
              <a:t>跨章節、</a:t>
            </a:r>
            <a:r>
              <a:rPr lang="zh-TW" altLang="en-US" sz="2800" dirty="0">
                <a:solidFill>
                  <a:srgbClr val="005DA2"/>
                </a:solidFill>
              </a:rPr>
              <a:t>跨</a:t>
            </a:r>
            <a:r>
              <a:rPr lang="zh-TW" altLang="en-US" sz="2800" dirty="0" smtClean="0">
                <a:solidFill>
                  <a:srgbClr val="005DA2"/>
                </a:solidFill>
              </a:rPr>
              <a:t>科別、</a:t>
            </a:r>
            <a:r>
              <a:rPr lang="zh-TW" altLang="en-US" sz="2800" dirty="0">
                <a:solidFill>
                  <a:srgbClr val="005DA2"/>
                </a:solidFill>
              </a:rPr>
              <a:t>跨</a:t>
            </a:r>
            <a:r>
              <a:rPr lang="zh-TW" altLang="en-US" sz="2800" dirty="0" smtClean="0">
                <a:solidFill>
                  <a:srgbClr val="005DA2"/>
                </a:solidFill>
              </a:rPr>
              <a:t>領域的學習。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科學探究的能力：引導學生重視學習過程中的實驗與實察。</a:t>
            </a:r>
            <a:endParaRPr lang="en-US" altLang="zh-TW" sz="2800" dirty="0" smtClean="0">
              <a:solidFill>
                <a:srgbClr val="005DA2"/>
              </a:solidFill>
            </a:endParaRP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透過評量反映實用性學習。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6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12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3" y="1438457"/>
            <a:ext cx="1908048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/>
              <a:t>教育會考怎麼考？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68866" y="1410263"/>
            <a:ext cx="9439275" cy="1380864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透過評量反映實用性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學習</a:t>
            </a:r>
            <a:endParaRPr lang="en-US" altLang="zh-TW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任務</a:t>
            </a:r>
            <a:r>
              <a:rPr lang="zh-TW" altLang="en-US" sz="2800" dirty="0">
                <a:solidFill>
                  <a:srgbClr val="005DA2"/>
                </a:solidFill>
              </a:rPr>
              <a:t>導向的</a:t>
            </a:r>
            <a:r>
              <a:rPr lang="zh-TW" altLang="en-US" sz="2800" dirty="0" smtClean="0">
                <a:solidFill>
                  <a:srgbClr val="005DA2"/>
                </a:solidFill>
              </a:rPr>
              <a:t>寫作測驗試題</a:t>
            </a:r>
            <a:endParaRPr lang="en-US" altLang="zh-TW" sz="2800" dirty="0">
              <a:solidFill>
                <a:srgbClr val="005DA2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7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8947" t="30858" r="16140" b="19552"/>
          <a:stretch/>
        </p:blipFill>
        <p:spPr>
          <a:xfrm>
            <a:off x="466324" y="2379272"/>
            <a:ext cx="11420876" cy="425273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11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5" y="1385502"/>
            <a:ext cx="1957801" cy="457200"/>
          </a:xfrm>
          <a:prstGeom prst="rect">
            <a:avLst/>
          </a:prstGeom>
        </p:spPr>
      </p:pic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/>
              <a:t>教育會考怎麼考？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1091829" y="1371129"/>
            <a:ext cx="10593352" cy="1794709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結合</a:t>
            </a:r>
            <a:r>
              <a:rPr lang="en-US" altLang="zh-TW" sz="3200" dirty="0">
                <a:solidFill>
                  <a:schemeClr val="tx1">
                    <a:lumMod val="50000"/>
                  </a:schemeClr>
                </a:solidFill>
              </a:rPr>
              <a:t>12</a:t>
            </a:r>
            <a:r>
              <a:rPr lang="zh-TW" altLang="en-US" sz="3200" dirty="0">
                <a:solidFill>
                  <a:schemeClr val="tx1">
                    <a:lumMod val="50000"/>
                  </a:schemeClr>
                </a:solidFill>
              </a:rPr>
              <a:t>年國教課綱安全教育議題引導學生進行科學探究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solidFill>
                  <a:srgbClr val="005DA2"/>
                </a:solidFill>
              </a:rPr>
              <a:t>利用安全</a:t>
            </a:r>
            <a:r>
              <a:rPr lang="zh-TW" altLang="en-US" sz="2800" dirty="0">
                <a:solidFill>
                  <a:srgbClr val="005DA2"/>
                </a:solidFill>
              </a:rPr>
              <a:t>座椅不同安裝方式的模擬測試，引導學生連結課堂所學，推論不同安裝方式有不同實驗結果的原因</a:t>
            </a:r>
            <a:r>
              <a:rPr lang="zh-TW" altLang="en-US" sz="2800" dirty="0" smtClean="0">
                <a:solidFill>
                  <a:srgbClr val="005DA2"/>
                </a:solidFill>
              </a:rPr>
              <a:t>，並探究</a:t>
            </a:r>
            <a:r>
              <a:rPr lang="zh-TW" altLang="en-US" sz="2800" dirty="0">
                <a:solidFill>
                  <a:srgbClr val="005DA2"/>
                </a:solidFill>
              </a:rPr>
              <a:t>模擬測試的目的。</a:t>
            </a:r>
            <a:endParaRPr lang="en-US" altLang="zh-TW" sz="2800" dirty="0">
              <a:solidFill>
                <a:srgbClr val="005DA2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8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52" y="2676749"/>
            <a:ext cx="10121455" cy="4096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30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r>
              <a:rPr lang="zh-TW" altLang="en-US" sz="4000" dirty="0" smtClean="0"/>
              <a:t>課堂上的教學與評量</a:t>
            </a:r>
            <a:endParaRPr lang="zh-TW" altLang="en-US" sz="40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10886"/>
            <a:ext cx="360000" cy="360000"/>
          </a:xfrm>
        </p:spPr>
        <p:txBody>
          <a:bodyPr/>
          <a:lstStyle/>
          <a:p>
            <a:pPr algn="ctr"/>
            <a:fld id="{0FF54DE5-C571-48E8-A5BC-B369434E2F44}" type="slidenum">
              <a:rPr lang="en-US" altLang="zh-TW" b="1" noProof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9</a:t>
            </a:fld>
            <a:endParaRPr lang="zh-TW" altLang="en-US" b="1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9925" t="31273" r="5189" b="23493"/>
          <a:stretch/>
        </p:blipFill>
        <p:spPr>
          <a:xfrm>
            <a:off x="103514" y="1941093"/>
            <a:ext cx="11983453" cy="452387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9" y="1422255"/>
            <a:ext cx="1908048" cy="457200"/>
          </a:xfrm>
          <a:prstGeom prst="rect">
            <a:avLst/>
          </a:prstGeom>
        </p:spPr>
      </p:pic>
      <p:sp>
        <p:nvSpPr>
          <p:cNvPr id="16" name="內容預留位置 13"/>
          <p:cNvSpPr>
            <a:spLocks noGrp="1"/>
          </p:cNvSpPr>
          <p:nvPr>
            <p:ph idx="1"/>
          </p:nvPr>
        </p:nvSpPr>
        <p:spPr>
          <a:xfrm>
            <a:off x="1072542" y="1397249"/>
            <a:ext cx="9439275" cy="565483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語文領域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zh-TW" altLang="en-US" sz="3200" dirty="0" smtClean="0">
                <a:solidFill>
                  <a:schemeClr val="tx1">
                    <a:lumMod val="50000"/>
                  </a:schemeClr>
                </a:solidFill>
              </a:rPr>
              <a:t>國語文</a:t>
            </a:r>
            <a:r>
              <a:rPr lang="en-US" altLang="zh-TW" sz="32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altLang="zh-TW" sz="3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4873beb7-5857-4685-be1f-d57550cc96cc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具細條紋和緞帶設計的學術簡報 (寬螢幕)</Template>
  <TotalTime>0</TotalTime>
  <Words>647</Words>
  <Application>Microsoft Office PowerPoint</Application>
  <PresentationFormat>寬螢幕</PresentationFormat>
  <Paragraphs>65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Euphemia</vt:lpstr>
      <vt:lpstr>Microsoft JhengHei UI</vt:lpstr>
      <vt:lpstr>微軟正黑體</vt:lpstr>
      <vt:lpstr>Arial</vt:lpstr>
      <vt:lpstr>Wingdings</vt:lpstr>
      <vt:lpstr>學術文獻 16x9</vt:lpstr>
      <vt:lpstr>因應十二年國教課綱，教育會考命題方向說明</vt:lpstr>
      <vt:lpstr>12年國教課綱的願景</vt:lpstr>
      <vt:lpstr>教育會考怎麼考？</vt:lpstr>
      <vt:lpstr>PowerPoint 簡報</vt:lpstr>
      <vt:lpstr>教育會考怎麼考？</vt:lpstr>
      <vt:lpstr>教育會考怎麼考？</vt:lpstr>
      <vt:lpstr>教育會考怎麼考？</vt:lpstr>
      <vt:lpstr>教育會考怎麼考？</vt:lpstr>
      <vt:lpstr>課堂上的教學與評量</vt:lpstr>
      <vt:lpstr>課堂上的教學與評量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2019-01-03T02:52:51Z</dcterms:created>
  <dcterms:modified xsi:type="dcterms:W3CDTF">2020-07-16T02:08:12Z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