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974" r:id="rId2"/>
    <p:sldMasterId id="2147483954" r:id="rId3"/>
    <p:sldMasterId id="2147483968" r:id="rId4"/>
  </p:sldMasterIdLst>
  <p:notesMasterIdLst>
    <p:notesMasterId r:id="rId15"/>
  </p:notesMasterIdLst>
  <p:handoutMasterIdLst>
    <p:handoutMasterId r:id="rId16"/>
  </p:handoutMasterIdLst>
  <p:sldIdLst>
    <p:sldId id="970" r:id="rId5"/>
    <p:sldId id="1180" r:id="rId6"/>
    <p:sldId id="1188" r:id="rId7"/>
    <p:sldId id="1182" r:id="rId8"/>
    <p:sldId id="1191" r:id="rId9"/>
    <p:sldId id="1184" r:id="rId10"/>
    <p:sldId id="1192" r:id="rId11"/>
    <p:sldId id="1187" r:id="rId12"/>
    <p:sldId id="1168" r:id="rId13"/>
    <p:sldId id="1071" r:id="rId14"/>
  </p:sldIdLst>
  <p:sldSz cx="12192000" cy="6858000"/>
  <p:notesSz cx="6807200" cy="9939338"/>
  <p:defaultTextStyle>
    <a:defPPr>
      <a:defRPr lang="en-US"/>
    </a:defPPr>
    <a:lvl1pPr algn="l" rtl="0" fontAlgn="base">
      <a:spcBef>
        <a:spcPct val="0"/>
      </a:spcBef>
      <a:spcAft>
        <a:spcPct val="0"/>
      </a:spcAft>
      <a:defRPr b="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b="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b="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b="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b="1" kern="1200">
        <a:solidFill>
          <a:schemeClr val="tx1"/>
        </a:solidFill>
        <a:latin typeface="Arial" pitchFamily="34" charset="0"/>
        <a:ea typeface="新細明體" pitchFamily="18" charset="-120"/>
        <a:cs typeface="+mn-cs"/>
      </a:defRPr>
    </a:lvl5pPr>
    <a:lvl6pPr marL="2286000" algn="l" defTabSz="914400" rtl="0" eaLnBrk="1" latinLnBrk="0" hangingPunct="1">
      <a:defRPr b="1" kern="1200">
        <a:solidFill>
          <a:schemeClr val="tx1"/>
        </a:solidFill>
        <a:latin typeface="Arial" pitchFamily="34" charset="0"/>
        <a:ea typeface="新細明體" pitchFamily="18" charset="-120"/>
        <a:cs typeface="+mn-cs"/>
      </a:defRPr>
    </a:lvl6pPr>
    <a:lvl7pPr marL="2743200" algn="l" defTabSz="914400" rtl="0" eaLnBrk="1" latinLnBrk="0" hangingPunct="1">
      <a:defRPr b="1" kern="1200">
        <a:solidFill>
          <a:schemeClr val="tx1"/>
        </a:solidFill>
        <a:latin typeface="Arial" pitchFamily="34" charset="0"/>
        <a:ea typeface="新細明體" pitchFamily="18" charset="-120"/>
        <a:cs typeface="+mn-cs"/>
      </a:defRPr>
    </a:lvl7pPr>
    <a:lvl8pPr marL="3200400" algn="l" defTabSz="914400" rtl="0" eaLnBrk="1" latinLnBrk="0" hangingPunct="1">
      <a:defRPr b="1" kern="1200">
        <a:solidFill>
          <a:schemeClr val="tx1"/>
        </a:solidFill>
        <a:latin typeface="Arial" pitchFamily="34" charset="0"/>
        <a:ea typeface="新細明體" pitchFamily="18" charset="-120"/>
        <a:cs typeface="+mn-cs"/>
      </a:defRPr>
    </a:lvl8pPr>
    <a:lvl9pPr marL="3657600" algn="l" defTabSz="914400" rtl="0" eaLnBrk="1" latinLnBrk="0" hangingPunct="1">
      <a:defRPr b="1" kern="1200">
        <a:solidFill>
          <a:schemeClr val="tx1"/>
        </a:solidFill>
        <a:latin typeface="Arial" pitchFamily="34" charset="0"/>
        <a:ea typeface="新細明體" pitchFamily="18" charset="-120"/>
        <a:cs typeface="+mn-cs"/>
      </a:defRPr>
    </a:lvl9pPr>
  </p:defaultTextStyle>
  <p:extLst>
    <p:ext uri="{521415D9-36F7-43E2-AB2F-B90AF26B5E84}">
      <p14:sectionLst xmlns:p14="http://schemas.microsoft.com/office/powerpoint/2010/main">
        <p14:section name="預設章節" id="{EEC9B0C4-6173-4052-AC01-C892AFD74EC3}">
          <p14:sldIdLst>
            <p14:sldId id="970"/>
            <p14:sldId id="1180"/>
            <p14:sldId id="1188"/>
            <p14:sldId id="1182"/>
            <p14:sldId id="1191"/>
            <p14:sldId id="1184"/>
            <p14:sldId id="1192"/>
            <p14:sldId id="1187"/>
            <p14:sldId id="1168"/>
            <p14:sldId id="1071"/>
          </p14:sldIdLst>
        </p14:section>
      </p14:sectionLst>
    </p:ex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5" userDrawn="1">
          <p15:clr>
            <a:srgbClr val="A4A3A4"/>
          </p15:clr>
        </p15:guide>
        <p15:guide id="3" orient="horz" pos="31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D"/>
    <a:srgbClr val="FF9966"/>
    <a:srgbClr val="FF3399"/>
    <a:srgbClr val="FF33CC"/>
    <a:srgbClr val="99CC00"/>
    <a:srgbClr val="FFFF75"/>
    <a:srgbClr val="663300"/>
    <a:srgbClr val="F2DCDB"/>
    <a:srgbClr val="66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21" autoAdjust="0"/>
    <p:restoredTop sz="88200" autoAdjust="0"/>
  </p:normalViewPr>
  <p:slideViewPr>
    <p:cSldViewPr>
      <p:cViewPr varScale="1">
        <p:scale>
          <a:sx n="58" d="100"/>
          <a:sy n="58" d="100"/>
        </p:scale>
        <p:origin x="84" y="378"/>
      </p:cViewPr>
      <p:guideLst>
        <p:guide orient="horz" pos="2205"/>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1086" y="60"/>
      </p:cViewPr>
      <p:guideLst>
        <p:guide orient="horz" pos="3128"/>
        <p:guide pos="2145"/>
        <p:guide orient="horz" pos="3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9" y="26"/>
            <a:ext cx="2951074" cy="495767"/>
          </a:xfrm>
          <a:prstGeom prst="rect">
            <a:avLst/>
          </a:prstGeom>
        </p:spPr>
        <p:txBody>
          <a:bodyPr vert="horz" lIns="88536" tIns="44263" rIns="88536" bIns="44263" rtlCol="0"/>
          <a:lstStyle>
            <a:lvl1pPr algn="l">
              <a:defRPr sz="1100">
                <a:latin typeface="Arial" charset="0"/>
                <a:ea typeface="+mn-ea"/>
              </a:defRPr>
            </a:lvl1pPr>
          </a:lstStyle>
          <a:p>
            <a:pPr>
              <a:defRPr/>
            </a:pPr>
            <a:endParaRPr lang="zh-TW" altLang="en-US"/>
          </a:p>
        </p:txBody>
      </p:sp>
      <p:sp>
        <p:nvSpPr>
          <p:cNvPr id="3" name="日期版面配置區 2"/>
          <p:cNvSpPr>
            <a:spLocks noGrp="1"/>
          </p:cNvSpPr>
          <p:nvPr>
            <p:ph type="dt" sz="quarter" idx="1"/>
          </p:nvPr>
        </p:nvSpPr>
        <p:spPr>
          <a:xfrm>
            <a:off x="3854544" y="26"/>
            <a:ext cx="2951074" cy="495767"/>
          </a:xfrm>
          <a:prstGeom prst="rect">
            <a:avLst/>
          </a:prstGeom>
        </p:spPr>
        <p:txBody>
          <a:bodyPr vert="horz" lIns="88536" tIns="44263" rIns="88536" bIns="44263" rtlCol="0"/>
          <a:lstStyle>
            <a:lvl1pPr algn="r">
              <a:defRPr sz="1100">
                <a:latin typeface="Arial" charset="0"/>
                <a:ea typeface="+mn-ea"/>
              </a:defRPr>
            </a:lvl1pPr>
          </a:lstStyle>
          <a:p>
            <a:pPr>
              <a:defRPr/>
            </a:pPr>
            <a:fld id="{3DF1EA20-919B-44A8-92E9-AB9BB01C9C74}" type="datetimeFigureOut">
              <a:rPr lang="zh-TW" altLang="en-US"/>
              <a:pPr>
                <a:defRPr/>
              </a:pPr>
              <a:t>2019/9/4</a:t>
            </a:fld>
            <a:endParaRPr lang="zh-TW" altLang="en-US"/>
          </a:p>
        </p:txBody>
      </p:sp>
      <p:sp>
        <p:nvSpPr>
          <p:cNvPr id="4" name="頁尾版面配置區 3"/>
          <p:cNvSpPr>
            <a:spLocks noGrp="1"/>
          </p:cNvSpPr>
          <p:nvPr>
            <p:ph type="ftr" sz="quarter" idx="2"/>
          </p:nvPr>
        </p:nvSpPr>
        <p:spPr>
          <a:xfrm>
            <a:off x="19" y="9441999"/>
            <a:ext cx="2951074" cy="495767"/>
          </a:xfrm>
          <a:prstGeom prst="rect">
            <a:avLst/>
          </a:prstGeom>
        </p:spPr>
        <p:txBody>
          <a:bodyPr vert="horz" lIns="88536" tIns="44263" rIns="88536" bIns="44263" rtlCol="0" anchor="b"/>
          <a:lstStyle>
            <a:lvl1pPr algn="l">
              <a:defRPr sz="1100">
                <a:latin typeface="Arial" charset="0"/>
                <a:ea typeface="+mn-ea"/>
              </a:defRPr>
            </a:lvl1pPr>
          </a:lstStyle>
          <a:p>
            <a:pPr>
              <a:defRPr/>
            </a:pPr>
            <a:endParaRPr lang="zh-TW" altLang="en-US"/>
          </a:p>
        </p:txBody>
      </p:sp>
      <p:sp>
        <p:nvSpPr>
          <p:cNvPr id="5" name="投影片編號版面配置區 4"/>
          <p:cNvSpPr>
            <a:spLocks noGrp="1"/>
          </p:cNvSpPr>
          <p:nvPr>
            <p:ph type="sldNum" sz="quarter" idx="3"/>
          </p:nvPr>
        </p:nvSpPr>
        <p:spPr>
          <a:xfrm>
            <a:off x="3854544" y="9441999"/>
            <a:ext cx="2951074" cy="495767"/>
          </a:xfrm>
          <a:prstGeom prst="rect">
            <a:avLst/>
          </a:prstGeom>
        </p:spPr>
        <p:txBody>
          <a:bodyPr vert="horz" lIns="88536" tIns="44263" rIns="88536" bIns="44263" rtlCol="0" anchor="b"/>
          <a:lstStyle>
            <a:lvl1pPr algn="r">
              <a:defRPr sz="1100">
                <a:latin typeface="Arial" charset="0"/>
                <a:ea typeface="+mn-ea"/>
              </a:defRPr>
            </a:lvl1pPr>
          </a:lstStyle>
          <a:p>
            <a:pPr>
              <a:defRPr/>
            </a:pPr>
            <a:fld id="{7BEF46FD-6F99-4282-A09E-F2FD95057269}" type="slidenum">
              <a:rPr lang="zh-TW" altLang="en-US"/>
              <a:pPr>
                <a:defRPr/>
              </a:pPr>
              <a:t>‹#›</a:t>
            </a:fld>
            <a:endParaRPr lang="zh-TW" altLang="en-US"/>
          </a:p>
        </p:txBody>
      </p:sp>
    </p:spTree>
    <p:extLst>
      <p:ext uri="{BB962C8B-B14F-4D97-AF65-F5344CB8AC3E}">
        <p14:creationId xmlns:p14="http://schemas.microsoft.com/office/powerpoint/2010/main" val="1230002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9" y="10"/>
            <a:ext cx="2951074" cy="497366"/>
          </a:xfrm>
          <a:prstGeom prst="rect">
            <a:avLst/>
          </a:prstGeom>
        </p:spPr>
        <p:txBody>
          <a:bodyPr vert="horz" lIns="95899" tIns="47947" rIns="95899" bIns="47947" rtlCol="0"/>
          <a:lstStyle>
            <a:lvl1pPr algn="l">
              <a:defRPr sz="1200">
                <a:latin typeface="Arial" charset="0"/>
                <a:ea typeface="+mn-ea"/>
              </a:defRPr>
            </a:lvl1pPr>
          </a:lstStyle>
          <a:p>
            <a:pPr>
              <a:defRPr/>
            </a:pPr>
            <a:endParaRPr lang="zh-TW" altLang="en-US"/>
          </a:p>
        </p:txBody>
      </p:sp>
      <p:sp>
        <p:nvSpPr>
          <p:cNvPr id="3" name="日期版面配置區 2"/>
          <p:cNvSpPr>
            <a:spLocks noGrp="1"/>
          </p:cNvSpPr>
          <p:nvPr>
            <p:ph type="dt" idx="1"/>
          </p:nvPr>
        </p:nvSpPr>
        <p:spPr>
          <a:xfrm>
            <a:off x="3854544" y="10"/>
            <a:ext cx="2951074" cy="497366"/>
          </a:xfrm>
          <a:prstGeom prst="rect">
            <a:avLst/>
          </a:prstGeom>
        </p:spPr>
        <p:txBody>
          <a:bodyPr vert="horz" lIns="95899" tIns="47947" rIns="95899" bIns="47947" rtlCol="0"/>
          <a:lstStyle>
            <a:lvl1pPr algn="r">
              <a:defRPr sz="1200">
                <a:latin typeface="Arial" charset="0"/>
                <a:ea typeface="+mn-ea"/>
              </a:defRPr>
            </a:lvl1pPr>
          </a:lstStyle>
          <a:p>
            <a:pPr>
              <a:defRPr/>
            </a:pPr>
            <a:fld id="{91E42F96-87D8-4860-A721-9D6D20F6F3C8}" type="datetimeFigureOut">
              <a:rPr lang="zh-TW" altLang="en-US"/>
              <a:pPr>
                <a:defRPr/>
              </a:pPr>
              <a:t>2019/9/4</a:t>
            </a:fld>
            <a:endParaRPr lang="zh-TW" altLang="en-US"/>
          </a:p>
        </p:txBody>
      </p:sp>
      <p:sp>
        <p:nvSpPr>
          <p:cNvPr id="4" name="投影片圖像版面配置區 3"/>
          <p:cNvSpPr>
            <a:spLocks noGrp="1" noRot="1" noChangeAspect="1"/>
          </p:cNvSpPr>
          <p:nvPr>
            <p:ph type="sldImg" idx="2"/>
          </p:nvPr>
        </p:nvSpPr>
        <p:spPr>
          <a:xfrm>
            <a:off x="96838" y="747713"/>
            <a:ext cx="6613525" cy="3721100"/>
          </a:xfrm>
          <a:prstGeom prst="rect">
            <a:avLst/>
          </a:prstGeom>
          <a:noFill/>
          <a:ln w="12700">
            <a:solidFill>
              <a:prstClr val="black"/>
            </a:solidFill>
          </a:ln>
        </p:spPr>
        <p:txBody>
          <a:bodyPr vert="horz" lIns="95899" tIns="47947" rIns="95899" bIns="47947" rtlCol="0" anchor="ctr"/>
          <a:lstStyle/>
          <a:p>
            <a:pPr lvl="0"/>
            <a:endParaRPr lang="zh-TW" altLang="en-US" noProof="0"/>
          </a:p>
        </p:txBody>
      </p:sp>
      <p:sp>
        <p:nvSpPr>
          <p:cNvPr id="5" name="備忘稿版面配置區 4"/>
          <p:cNvSpPr>
            <a:spLocks noGrp="1"/>
          </p:cNvSpPr>
          <p:nvPr>
            <p:ph type="body" sz="quarter" idx="3"/>
          </p:nvPr>
        </p:nvSpPr>
        <p:spPr>
          <a:xfrm>
            <a:off x="680414" y="4721004"/>
            <a:ext cx="5446401" cy="4473102"/>
          </a:xfrm>
          <a:prstGeom prst="rect">
            <a:avLst/>
          </a:prstGeom>
        </p:spPr>
        <p:txBody>
          <a:bodyPr vert="horz" lIns="95899" tIns="47947" rIns="95899" bIns="47947"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9" y="9440398"/>
            <a:ext cx="2951074" cy="497365"/>
          </a:xfrm>
          <a:prstGeom prst="rect">
            <a:avLst/>
          </a:prstGeom>
        </p:spPr>
        <p:txBody>
          <a:bodyPr vert="horz" lIns="95899" tIns="47947" rIns="95899" bIns="47947" rtlCol="0" anchor="b"/>
          <a:lstStyle>
            <a:lvl1pPr algn="l">
              <a:defRPr sz="1200">
                <a:latin typeface="Arial" charset="0"/>
                <a:ea typeface="+mn-ea"/>
              </a:defRPr>
            </a:lvl1pPr>
          </a:lstStyle>
          <a:p>
            <a:pPr>
              <a:defRPr/>
            </a:pPr>
            <a:endParaRPr lang="zh-TW" altLang="en-US"/>
          </a:p>
        </p:txBody>
      </p:sp>
      <p:sp>
        <p:nvSpPr>
          <p:cNvPr id="7" name="投影片編號版面配置區 6"/>
          <p:cNvSpPr>
            <a:spLocks noGrp="1"/>
          </p:cNvSpPr>
          <p:nvPr>
            <p:ph type="sldNum" sz="quarter" idx="5"/>
          </p:nvPr>
        </p:nvSpPr>
        <p:spPr>
          <a:xfrm>
            <a:off x="3854544" y="9440398"/>
            <a:ext cx="2951074" cy="497365"/>
          </a:xfrm>
          <a:prstGeom prst="rect">
            <a:avLst/>
          </a:prstGeom>
        </p:spPr>
        <p:txBody>
          <a:bodyPr vert="horz" lIns="95899" tIns="47947" rIns="95899" bIns="47947" rtlCol="0" anchor="b"/>
          <a:lstStyle>
            <a:lvl1pPr algn="r">
              <a:defRPr sz="1200">
                <a:latin typeface="Arial" charset="0"/>
                <a:ea typeface="+mn-ea"/>
              </a:defRPr>
            </a:lvl1pPr>
          </a:lstStyle>
          <a:p>
            <a:pPr>
              <a:defRPr/>
            </a:pPr>
            <a:fld id="{449E77F0-46F0-474B-AE82-EA0B4DC94E89}" type="slidenum">
              <a:rPr lang="zh-TW" altLang="en-US"/>
              <a:pPr>
                <a:defRPr/>
              </a:pPr>
              <a:t>‹#›</a:t>
            </a:fld>
            <a:endParaRPr lang="zh-TW" altLang="en-US"/>
          </a:p>
        </p:txBody>
      </p:sp>
    </p:spTree>
    <p:extLst>
      <p:ext uri="{BB962C8B-B14F-4D97-AF65-F5344CB8AC3E}">
        <p14:creationId xmlns:p14="http://schemas.microsoft.com/office/powerpoint/2010/main" val="3483811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xfrm>
            <a:off x="96838" y="747713"/>
            <a:ext cx="6613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zh-TW" altLang="en-US" sz="2000" b="1" dirty="0"/>
          </a:p>
        </p:txBody>
      </p:sp>
      <p:sp>
        <p:nvSpPr>
          <p:cNvPr id="59396"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43663" indent="-286027" eaLnBrk="0" hangingPunct="0">
              <a:defRPr b="1">
                <a:solidFill>
                  <a:schemeClr val="tx1"/>
                </a:solidFill>
                <a:latin typeface="Arial" pitchFamily="34" charset="0"/>
              </a:defRPr>
            </a:lvl2pPr>
            <a:lvl3pPr marL="1144104" indent="-228819" eaLnBrk="0" hangingPunct="0">
              <a:defRPr b="1">
                <a:solidFill>
                  <a:schemeClr val="tx1"/>
                </a:solidFill>
                <a:latin typeface="Arial" pitchFamily="34" charset="0"/>
              </a:defRPr>
            </a:lvl3pPr>
            <a:lvl4pPr marL="1601745" indent="-228819" eaLnBrk="0" hangingPunct="0">
              <a:defRPr b="1">
                <a:solidFill>
                  <a:schemeClr val="tx1"/>
                </a:solidFill>
                <a:latin typeface="Arial" pitchFamily="34" charset="0"/>
              </a:defRPr>
            </a:lvl4pPr>
            <a:lvl5pPr marL="2059382" indent="-228819" eaLnBrk="0" hangingPunct="0">
              <a:defRPr b="1">
                <a:solidFill>
                  <a:schemeClr val="tx1"/>
                </a:solidFill>
                <a:latin typeface="Arial" pitchFamily="34" charset="0"/>
              </a:defRPr>
            </a:lvl5pPr>
            <a:lvl6pPr marL="2517024" indent="-228819" eaLnBrk="0" fontAlgn="base" hangingPunct="0">
              <a:spcBef>
                <a:spcPct val="0"/>
              </a:spcBef>
              <a:spcAft>
                <a:spcPct val="0"/>
              </a:spcAft>
              <a:defRPr b="1">
                <a:solidFill>
                  <a:schemeClr val="tx1"/>
                </a:solidFill>
                <a:latin typeface="Arial" pitchFamily="34" charset="0"/>
              </a:defRPr>
            </a:lvl6pPr>
            <a:lvl7pPr marL="2974664" indent="-228819" eaLnBrk="0" fontAlgn="base" hangingPunct="0">
              <a:spcBef>
                <a:spcPct val="0"/>
              </a:spcBef>
              <a:spcAft>
                <a:spcPct val="0"/>
              </a:spcAft>
              <a:defRPr b="1">
                <a:solidFill>
                  <a:schemeClr val="tx1"/>
                </a:solidFill>
                <a:latin typeface="Arial" pitchFamily="34" charset="0"/>
              </a:defRPr>
            </a:lvl7pPr>
            <a:lvl8pPr marL="3432308" indent="-228819" eaLnBrk="0" fontAlgn="base" hangingPunct="0">
              <a:spcBef>
                <a:spcPct val="0"/>
              </a:spcBef>
              <a:spcAft>
                <a:spcPct val="0"/>
              </a:spcAft>
              <a:defRPr b="1">
                <a:solidFill>
                  <a:schemeClr val="tx1"/>
                </a:solidFill>
                <a:latin typeface="Arial" pitchFamily="34" charset="0"/>
              </a:defRPr>
            </a:lvl8pPr>
            <a:lvl9pPr marL="3889946" indent="-228819" eaLnBrk="0" fontAlgn="base" hangingPunct="0">
              <a:spcBef>
                <a:spcPct val="0"/>
              </a:spcBef>
              <a:spcAft>
                <a:spcPct val="0"/>
              </a:spcAft>
              <a:defRPr b="1">
                <a:solidFill>
                  <a:schemeClr val="tx1"/>
                </a:solidFill>
                <a:latin typeface="Arial" pitchFamily="34" charset="0"/>
              </a:defRPr>
            </a:lvl9pPr>
          </a:lstStyle>
          <a:p>
            <a:pPr eaLnBrk="1" hangingPunct="1">
              <a:defRPr/>
            </a:pPr>
            <a:fld id="{BC37CFD2-D459-4722-8AE1-9FB1AE1ECE64}" type="slidenum">
              <a:rPr lang="zh-TW" altLang="en-US" smtClean="0"/>
              <a:pPr eaLnBrk="1" hangingPunct="1">
                <a:defRPr/>
              </a:pPr>
              <a:t>1</a:t>
            </a:fld>
            <a:endParaRPr lang="zh-TW" altLang="en-US"/>
          </a:p>
        </p:txBody>
      </p:sp>
    </p:spTree>
    <p:extLst>
      <p:ext uri="{BB962C8B-B14F-4D97-AF65-F5344CB8AC3E}">
        <p14:creationId xmlns:p14="http://schemas.microsoft.com/office/powerpoint/2010/main" val="23358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dirty="0"/>
              <a:t>專案內容</a:t>
            </a:r>
            <a:r>
              <a:rPr lang="zh-TW" baseline="0" dirty="0"/>
              <a:t> 為何?</a:t>
            </a:r>
          </a:p>
          <a:p>
            <a:r>
              <a:rPr lang="zh-TW" dirty="0"/>
              <a:t>定義</a:t>
            </a:r>
            <a:r>
              <a:rPr lang="zh-TW" baseline="0" dirty="0"/>
              <a:t> 此專案的目標</a:t>
            </a:r>
          </a:p>
          <a:p>
            <a:pPr lvl="1"/>
            <a:r>
              <a:rPr lang="zh-TW" dirty="0"/>
              <a:t>它類似於過去專案或是新工作?</a:t>
            </a:r>
          </a:p>
          <a:p>
            <a:r>
              <a:rPr lang="zh-TW" baseline="0" dirty="0"/>
              <a:t>定義此專案的範圍</a:t>
            </a:r>
          </a:p>
          <a:p>
            <a:pPr lvl="1"/>
            <a:r>
              <a:rPr lang="zh-TW" baseline="0" dirty="0"/>
              <a:t>它是一個獨立的專案，或與其他專案相關?</a:t>
            </a:r>
          </a:p>
          <a:p>
            <a:pPr lvl="0"/>
            <a:endParaRPr lang="zh-TW" baseline="0" dirty="0"/>
          </a:p>
          <a:p>
            <a:pPr lvl="0"/>
            <a:r>
              <a:rPr lang="zh-TW" baseline="0" dirty="0"/>
              <a:t>* 注意，每週狀態會議不一定需要這張投影片</a:t>
            </a:r>
            <a:endParaRPr lang="zh-TW" dirty="0"/>
          </a:p>
          <a:p>
            <a:endParaRPr lang="zh-TW" dirty="0"/>
          </a:p>
        </p:txBody>
      </p:sp>
      <p:sp>
        <p:nvSpPr>
          <p:cNvPr id="4" name="Slide Number Placeholder 3"/>
          <p:cNvSpPr>
            <a:spLocks noGrp="1"/>
          </p:cNvSpPr>
          <p:nvPr>
            <p:ph type="sldNum" sz="quarter" idx="10"/>
          </p:nvPr>
        </p:nvSpPr>
        <p:spPr/>
        <p:txBody>
          <a:bodyPr/>
          <a:lstStyle/>
          <a:p>
            <a:fld id="{5E0C3846-8D4C-4326-8BC7-9B455A036298}" type="slidenum">
              <a:rPr lang="en-US" altLang="zh-TW" smtClean="0"/>
              <a:pPr/>
              <a:t>2</a:t>
            </a:fld>
            <a:endParaRPr lang="zh-TW"/>
          </a:p>
        </p:txBody>
      </p:sp>
    </p:spTree>
    <p:extLst>
      <p:ext uri="{BB962C8B-B14F-4D97-AF65-F5344CB8AC3E}">
        <p14:creationId xmlns:p14="http://schemas.microsoft.com/office/powerpoint/2010/main" val="123286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5" name="Oval 105"/>
          <p:cNvSpPr>
            <a:spLocks noChangeArrowheads="1"/>
          </p:cNvSpPr>
          <p:nvPr userDrawn="1"/>
        </p:nvSpPr>
        <p:spPr bwMode="gray">
          <a:xfrm>
            <a:off x="239185" y="0"/>
            <a:ext cx="9072033"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4" name="Rectangle 39"/>
          <p:cNvSpPr>
            <a:spLocks noChangeArrowheads="1"/>
          </p:cNvSpPr>
          <p:nvPr/>
        </p:nvSpPr>
        <p:spPr bwMode="ltGray">
          <a:xfrm>
            <a:off x="0" y="4365625"/>
            <a:ext cx="12192000" cy="1728788"/>
          </a:xfrm>
          <a:prstGeom prst="rect">
            <a:avLst/>
          </a:prstGeom>
          <a:solidFill>
            <a:srgbClr val="39998E"/>
          </a:soli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sp>
        <p:nvSpPr>
          <p:cNvPr id="3074" name="Rectangle 2"/>
          <p:cNvSpPr>
            <a:spLocks noGrp="1" noChangeArrowheads="1"/>
          </p:cNvSpPr>
          <p:nvPr>
            <p:ph type="ctrTitle"/>
          </p:nvPr>
        </p:nvSpPr>
        <p:spPr>
          <a:xfrm>
            <a:off x="5789084" y="2060848"/>
            <a:ext cx="5994400" cy="13430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lvl1pPr algn="r">
              <a:defRPr sz="4800">
                <a:solidFill>
                  <a:srgbClr val="39998E"/>
                </a:solidFill>
              </a:defRPr>
            </a:lvl1pPr>
          </a:lstStyle>
          <a:p>
            <a:pPr lvl="0"/>
            <a:r>
              <a:rPr lang="zh-TW" altLang="en-US" noProof="0" dirty="0"/>
              <a:t>按一下以編輯母片標題樣式</a:t>
            </a:r>
            <a:endParaRPr lang="en-US" altLang="zh-TW" noProof="0" dirty="0"/>
          </a:p>
        </p:txBody>
      </p:sp>
      <p:sp>
        <p:nvSpPr>
          <p:cNvPr id="3075" name="Rectangle 3"/>
          <p:cNvSpPr>
            <a:spLocks noGrp="1" noChangeArrowheads="1"/>
          </p:cNvSpPr>
          <p:nvPr>
            <p:ph type="subTitle" idx="1"/>
          </p:nvPr>
        </p:nvSpPr>
        <p:spPr>
          <a:xfrm>
            <a:off x="6672065" y="4797152"/>
            <a:ext cx="5271012" cy="821532"/>
          </a:xfrm>
        </p:spPr>
        <p:txBody>
          <a:bodyPr/>
          <a:lstStyle>
            <a:lvl1pPr marL="0" indent="0" algn="ctr">
              <a:buFont typeface="Wingdings" pitchFamily="2" charset="2"/>
              <a:buNone/>
              <a:defRPr sz="2800">
                <a:solidFill>
                  <a:schemeClr val="bg1"/>
                </a:solidFill>
              </a:defRPr>
            </a:lvl1pPr>
          </a:lstStyle>
          <a:p>
            <a:pPr lvl="0"/>
            <a:r>
              <a:rPr lang="zh-TW" altLang="en-US" noProof="0" dirty="0"/>
              <a:t>按一下以編輯母片副標題樣式</a:t>
            </a:r>
            <a:endParaRPr lang="en-US" altLang="zh-TW" noProof="0" dirty="0"/>
          </a:p>
        </p:txBody>
      </p:sp>
    </p:spTree>
    <p:extLst>
      <p:ext uri="{BB962C8B-B14F-4D97-AF65-F5344CB8AC3E}">
        <p14:creationId xmlns:p14="http://schemas.microsoft.com/office/powerpoint/2010/main" val="425002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xfrm>
            <a:off x="10772206" y="6503032"/>
            <a:ext cx="1468477" cy="238336"/>
          </a:xfrm>
          <a:prstGeom prst="rect">
            <a:avLst/>
          </a:prstGeom>
        </p:spPr>
        <p:txBody>
          <a:bodyPr/>
          <a:lstStyle>
            <a:lvl1pPr algn="ctr">
              <a:defRPr sz="1400" b="0">
                <a:ea typeface="新細明體" charset="-120"/>
              </a:defRPr>
            </a:lvl1pPr>
          </a:lstStyle>
          <a:p>
            <a:pPr>
              <a:defRPr/>
            </a:pPr>
            <a:r>
              <a:rPr lang="en-US" altLang="zh-TW" dirty="0"/>
              <a:t>              </a:t>
            </a:r>
            <a:fld id="{F1B1E62E-7A52-4CF6-BC8F-0959D58BFEC1}" type="slidenum">
              <a:rPr lang="en-US" altLang="zh-TW" smtClean="0"/>
              <a:pPr>
                <a:defRPr/>
              </a:pPr>
              <a:t>‹#›</a:t>
            </a:fld>
            <a:endParaRPr lang="en-US" altLang="zh-TW" dirty="0"/>
          </a:p>
        </p:txBody>
      </p:sp>
    </p:spTree>
    <p:extLst>
      <p:ext uri="{BB962C8B-B14F-4D97-AF65-F5344CB8AC3E}">
        <p14:creationId xmlns:p14="http://schemas.microsoft.com/office/powerpoint/2010/main" val="56913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xfrm>
            <a:off x="10772206" y="6503032"/>
            <a:ext cx="1468477" cy="238336"/>
          </a:xfrm>
          <a:prstGeom prst="rect">
            <a:avLst/>
          </a:prstGeom>
        </p:spPr>
        <p:txBody>
          <a:bodyPr/>
          <a:lstStyle>
            <a:lvl1pPr algn="ctr">
              <a:defRPr sz="1400" b="0">
                <a:ea typeface="新細明體" charset="-120"/>
              </a:defRPr>
            </a:lvl1pPr>
          </a:lstStyle>
          <a:p>
            <a:pPr>
              <a:defRPr/>
            </a:pPr>
            <a:r>
              <a:rPr lang="en-US" altLang="zh-TW" dirty="0"/>
              <a:t>              </a:t>
            </a:r>
            <a:fld id="{F1B1E62E-7A52-4CF6-BC8F-0959D58BFEC1}" type="slidenum">
              <a:rPr lang="en-US" altLang="zh-TW" smtClean="0"/>
              <a:pPr>
                <a:defRPr/>
              </a:pPr>
              <a:t>‹#›</a:t>
            </a:fld>
            <a:endParaRPr lang="en-US" altLang="zh-TW" dirty="0"/>
          </a:p>
        </p:txBody>
      </p:sp>
    </p:spTree>
    <p:extLst>
      <p:ext uri="{BB962C8B-B14F-4D97-AF65-F5344CB8AC3E}">
        <p14:creationId xmlns:p14="http://schemas.microsoft.com/office/powerpoint/2010/main" val="307681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3044" y="5611279"/>
            <a:ext cx="922334" cy="922334"/>
          </a:xfrm>
          <a:prstGeom prst="rect">
            <a:avLst/>
          </a:prstGeom>
          <a:effectLst>
            <a:reflection blurRad="25400" stA="65000" endPos="40000" dist="101600" dir="5400000" sy="-100000" algn="bl" rotWithShape="0"/>
          </a:effectLst>
        </p:spPr>
      </p:pic>
      <p:sp>
        <p:nvSpPr>
          <p:cNvPr id="5" name="投影片編號版面配置區 3"/>
          <p:cNvSpPr txBox="1">
            <a:spLocks/>
          </p:cNvSpPr>
          <p:nvPr userDrawn="1"/>
        </p:nvSpPr>
        <p:spPr>
          <a:xfrm>
            <a:off x="9448800" y="6380235"/>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5D53CC-CF1B-4207-9C51-8A8F39AEE0C4}" type="slidenum">
              <a:rPr lang="zh-TW" altLang="en-US" smtClean="0"/>
              <a:pPr/>
              <a:t>‹#›</a:t>
            </a:fld>
            <a:endParaRPr lang="zh-TW" altLang="en-US" dirty="0"/>
          </a:p>
        </p:txBody>
      </p:sp>
    </p:spTree>
    <p:extLst>
      <p:ext uri="{BB962C8B-B14F-4D97-AF65-F5344CB8AC3E}">
        <p14:creationId xmlns:p14="http://schemas.microsoft.com/office/powerpoint/2010/main" val="1297247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5" name="Oval 105"/>
          <p:cNvSpPr>
            <a:spLocks noChangeArrowheads="1"/>
          </p:cNvSpPr>
          <p:nvPr userDrawn="1"/>
        </p:nvSpPr>
        <p:spPr bwMode="gray">
          <a:xfrm>
            <a:off x="239185" y="0"/>
            <a:ext cx="9072033"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4" name="Rectangle 39"/>
          <p:cNvSpPr>
            <a:spLocks noChangeArrowheads="1"/>
          </p:cNvSpPr>
          <p:nvPr/>
        </p:nvSpPr>
        <p:spPr bwMode="ltGray">
          <a:xfrm>
            <a:off x="0" y="4365625"/>
            <a:ext cx="12192000" cy="1728788"/>
          </a:xfrm>
          <a:prstGeom prst="rect">
            <a:avLst/>
          </a:prstGeom>
          <a:solidFill>
            <a:srgbClr val="39998E"/>
          </a:soli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sp>
        <p:nvSpPr>
          <p:cNvPr id="3074" name="Rectangle 2"/>
          <p:cNvSpPr>
            <a:spLocks noGrp="1" noChangeArrowheads="1"/>
          </p:cNvSpPr>
          <p:nvPr>
            <p:ph type="ctrTitle"/>
          </p:nvPr>
        </p:nvSpPr>
        <p:spPr>
          <a:xfrm>
            <a:off x="5789084" y="2060848"/>
            <a:ext cx="5994400" cy="13430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lvl1pPr algn="r">
              <a:defRPr sz="4800">
                <a:solidFill>
                  <a:srgbClr val="39998E"/>
                </a:solidFill>
              </a:defRPr>
            </a:lvl1pPr>
          </a:lstStyle>
          <a:p>
            <a:pPr lvl="0"/>
            <a:r>
              <a:rPr lang="zh-TW" altLang="en-US" noProof="0" dirty="0"/>
              <a:t>按一下以編輯母片標題樣式</a:t>
            </a:r>
            <a:endParaRPr lang="en-US" altLang="zh-TW" noProof="0" dirty="0"/>
          </a:p>
        </p:txBody>
      </p:sp>
      <p:sp>
        <p:nvSpPr>
          <p:cNvPr id="3075" name="Rectangle 3"/>
          <p:cNvSpPr>
            <a:spLocks noGrp="1" noChangeArrowheads="1"/>
          </p:cNvSpPr>
          <p:nvPr>
            <p:ph type="subTitle" idx="1"/>
          </p:nvPr>
        </p:nvSpPr>
        <p:spPr>
          <a:xfrm>
            <a:off x="6672065" y="4797152"/>
            <a:ext cx="5271012" cy="821532"/>
          </a:xfrm>
        </p:spPr>
        <p:txBody>
          <a:bodyPr/>
          <a:lstStyle>
            <a:lvl1pPr marL="0" indent="0" algn="ctr">
              <a:buFont typeface="Wingdings" pitchFamily="2" charset="2"/>
              <a:buNone/>
              <a:defRPr sz="2800">
                <a:solidFill>
                  <a:schemeClr val="bg1"/>
                </a:solidFill>
              </a:defRPr>
            </a:lvl1pPr>
          </a:lstStyle>
          <a:p>
            <a:pPr lvl="0"/>
            <a:r>
              <a:rPr lang="zh-TW" altLang="en-US" noProof="0" dirty="0"/>
              <a:t>按一下以編輯母片副標題樣式</a:t>
            </a:r>
            <a:endParaRPr lang="en-US" altLang="zh-TW" noProof="0" dirty="0"/>
          </a:p>
        </p:txBody>
      </p:sp>
    </p:spTree>
    <p:extLst>
      <p:ext uri="{BB962C8B-B14F-4D97-AF65-F5344CB8AC3E}">
        <p14:creationId xmlns:p14="http://schemas.microsoft.com/office/powerpoint/2010/main" val="203114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sp>
        <p:nvSpPr>
          <p:cNvPr id="5" name="Oval 105"/>
          <p:cNvSpPr>
            <a:spLocks noChangeArrowheads="1"/>
          </p:cNvSpPr>
          <p:nvPr userDrawn="1"/>
        </p:nvSpPr>
        <p:spPr bwMode="gray">
          <a:xfrm>
            <a:off x="239185" y="0"/>
            <a:ext cx="9072033"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4" name="Rectangle 39"/>
          <p:cNvSpPr>
            <a:spLocks noChangeArrowheads="1"/>
          </p:cNvSpPr>
          <p:nvPr/>
        </p:nvSpPr>
        <p:spPr bwMode="ltGray">
          <a:xfrm>
            <a:off x="0" y="2420888"/>
            <a:ext cx="12192000" cy="2736304"/>
          </a:xfrm>
          <a:prstGeom prst="rect">
            <a:avLst/>
          </a:prstGeom>
          <a:solidFill>
            <a:srgbClr val="39998E"/>
          </a:soli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spTree>
    <p:extLst>
      <p:ext uri="{BB962C8B-B14F-4D97-AF65-F5344CB8AC3E}">
        <p14:creationId xmlns:p14="http://schemas.microsoft.com/office/powerpoint/2010/main" val="66678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xfrm>
            <a:off x="10772206" y="6503032"/>
            <a:ext cx="1468477" cy="238336"/>
          </a:xfrm>
          <a:prstGeom prst="rect">
            <a:avLst/>
          </a:prstGeom>
        </p:spPr>
        <p:txBody>
          <a:bodyPr/>
          <a:lstStyle>
            <a:lvl1pPr algn="ctr">
              <a:defRPr sz="1400" b="0">
                <a:ea typeface="新細明體" charset="-120"/>
              </a:defRPr>
            </a:lvl1pPr>
          </a:lstStyle>
          <a:p>
            <a:pPr>
              <a:defRPr/>
            </a:pPr>
            <a:r>
              <a:rPr lang="en-US" altLang="zh-TW" dirty="0"/>
              <a:t>              </a:t>
            </a:r>
            <a:fld id="{F1B1E62E-7A52-4CF6-BC8F-0959D58BFEC1}" type="slidenum">
              <a:rPr lang="en-US" altLang="zh-TW" smtClean="0"/>
              <a:pPr>
                <a:defRPr/>
              </a:pPr>
              <a:t>‹#›</a:t>
            </a:fld>
            <a:endParaRPr lang="en-US" altLang="zh-TW" dirty="0"/>
          </a:p>
        </p:txBody>
      </p:sp>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336" y="5975516"/>
            <a:ext cx="831051" cy="765852"/>
          </a:xfrm>
          <a:prstGeom prst="rect">
            <a:avLst/>
          </a:prstGeom>
          <a:effectLst/>
        </p:spPr>
      </p:pic>
    </p:spTree>
    <p:extLst>
      <p:ext uri="{BB962C8B-B14F-4D97-AF65-F5344CB8AC3E}">
        <p14:creationId xmlns:p14="http://schemas.microsoft.com/office/powerpoint/2010/main" val="406376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xfrm>
            <a:off x="10772206" y="6503032"/>
            <a:ext cx="1468477" cy="238336"/>
          </a:xfrm>
          <a:prstGeom prst="rect">
            <a:avLst/>
          </a:prstGeom>
        </p:spPr>
        <p:txBody>
          <a:bodyPr/>
          <a:lstStyle>
            <a:lvl1pPr algn="ctr">
              <a:defRPr sz="1400" b="0">
                <a:ea typeface="新細明體" charset="-120"/>
              </a:defRPr>
            </a:lvl1pPr>
          </a:lstStyle>
          <a:p>
            <a:pPr>
              <a:defRPr/>
            </a:pPr>
            <a:r>
              <a:rPr lang="en-US" altLang="zh-TW" dirty="0"/>
              <a:t>              </a:t>
            </a:r>
            <a:fld id="{F1B1E62E-7A52-4CF6-BC8F-0959D58BFEC1}" type="slidenum">
              <a:rPr lang="en-US" altLang="zh-TW" smtClean="0"/>
              <a:pPr>
                <a:defRPr/>
              </a:pPr>
              <a:t>‹#›</a:t>
            </a:fld>
            <a:endParaRPr lang="en-US" altLang="zh-TW" dirty="0"/>
          </a:p>
        </p:txBody>
      </p:sp>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8568" y="116632"/>
            <a:ext cx="831051" cy="765852"/>
          </a:xfrm>
          <a:prstGeom prst="rect">
            <a:avLst/>
          </a:prstGeom>
          <a:effectLst/>
        </p:spPr>
      </p:pic>
    </p:spTree>
    <p:extLst>
      <p:ext uri="{BB962C8B-B14F-4D97-AF65-F5344CB8AC3E}">
        <p14:creationId xmlns:p14="http://schemas.microsoft.com/office/powerpoint/2010/main" val="4204994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5" name="Oval 105"/>
          <p:cNvSpPr>
            <a:spLocks noChangeArrowheads="1"/>
          </p:cNvSpPr>
          <p:nvPr userDrawn="1"/>
        </p:nvSpPr>
        <p:spPr bwMode="gray">
          <a:xfrm>
            <a:off x="239185" y="0"/>
            <a:ext cx="9072033"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4" name="Rectangle 39"/>
          <p:cNvSpPr>
            <a:spLocks noChangeArrowheads="1"/>
          </p:cNvSpPr>
          <p:nvPr/>
        </p:nvSpPr>
        <p:spPr bwMode="ltGray">
          <a:xfrm>
            <a:off x="0" y="4365625"/>
            <a:ext cx="12192000" cy="1728788"/>
          </a:xfrm>
          <a:prstGeom prst="rect">
            <a:avLst/>
          </a:prstGeom>
          <a:solidFill>
            <a:srgbClr val="39998E"/>
          </a:soli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sp>
        <p:nvSpPr>
          <p:cNvPr id="3074" name="Rectangle 2"/>
          <p:cNvSpPr>
            <a:spLocks noGrp="1" noChangeArrowheads="1"/>
          </p:cNvSpPr>
          <p:nvPr>
            <p:ph type="ctrTitle"/>
          </p:nvPr>
        </p:nvSpPr>
        <p:spPr>
          <a:xfrm>
            <a:off x="5789084" y="2060848"/>
            <a:ext cx="5994400" cy="13430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lvl1pPr algn="r">
              <a:defRPr sz="4800">
                <a:solidFill>
                  <a:srgbClr val="39998E"/>
                </a:solidFill>
              </a:defRPr>
            </a:lvl1pPr>
          </a:lstStyle>
          <a:p>
            <a:pPr lvl="0"/>
            <a:r>
              <a:rPr lang="zh-TW" altLang="en-US" noProof="0" dirty="0"/>
              <a:t>按一下以編輯母片標題樣式</a:t>
            </a:r>
            <a:endParaRPr lang="en-US" altLang="zh-TW" noProof="0" dirty="0"/>
          </a:p>
        </p:txBody>
      </p:sp>
      <p:sp>
        <p:nvSpPr>
          <p:cNvPr id="3075" name="Rectangle 3"/>
          <p:cNvSpPr>
            <a:spLocks noGrp="1" noChangeArrowheads="1"/>
          </p:cNvSpPr>
          <p:nvPr>
            <p:ph type="subTitle" idx="1"/>
          </p:nvPr>
        </p:nvSpPr>
        <p:spPr>
          <a:xfrm>
            <a:off x="6672065" y="4797152"/>
            <a:ext cx="5271012" cy="821532"/>
          </a:xfrm>
          <a:prstGeom prst="rect">
            <a:avLst/>
          </a:prstGeom>
        </p:spPr>
        <p:txBody>
          <a:bodyPr/>
          <a:lstStyle>
            <a:lvl1pPr marL="0" indent="0" algn="ctr">
              <a:buFont typeface="Wingdings" pitchFamily="2" charset="2"/>
              <a:buNone/>
              <a:defRPr sz="2800">
                <a:solidFill>
                  <a:schemeClr val="bg1"/>
                </a:solidFill>
              </a:defRPr>
            </a:lvl1pPr>
          </a:lstStyle>
          <a:p>
            <a:pPr lvl="0"/>
            <a:r>
              <a:rPr lang="zh-TW" altLang="en-US" noProof="0" dirty="0"/>
              <a:t>按一下以編輯母片副標題樣式</a:t>
            </a:r>
            <a:endParaRPr lang="en-US" altLang="zh-TW" noProof="0" dirty="0"/>
          </a:p>
        </p:txBody>
      </p:sp>
    </p:spTree>
    <p:extLst>
      <p:ext uri="{BB962C8B-B14F-4D97-AF65-F5344CB8AC3E}">
        <p14:creationId xmlns:p14="http://schemas.microsoft.com/office/powerpoint/2010/main" val="114567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sp>
        <p:nvSpPr>
          <p:cNvPr id="5" name="Oval 105"/>
          <p:cNvSpPr>
            <a:spLocks noChangeArrowheads="1"/>
          </p:cNvSpPr>
          <p:nvPr userDrawn="1"/>
        </p:nvSpPr>
        <p:spPr bwMode="gray">
          <a:xfrm>
            <a:off x="239185" y="0"/>
            <a:ext cx="9072033"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4" name="Rectangle 39"/>
          <p:cNvSpPr>
            <a:spLocks noChangeArrowheads="1"/>
          </p:cNvSpPr>
          <p:nvPr/>
        </p:nvSpPr>
        <p:spPr bwMode="ltGray">
          <a:xfrm>
            <a:off x="0" y="2420888"/>
            <a:ext cx="12192000" cy="2736304"/>
          </a:xfrm>
          <a:prstGeom prst="rect">
            <a:avLst/>
          </a:prstGeom>
          <a:solidFill>
            <a:srgbClr val="39998E"/>
          </a:soli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spTree>
    <p:extLst>
      <p:ext uri="{BB962C8B-B14F-4D97-AF65-F5344CB8AC3E}">
        <p14:creationId xmlns:p14="http://schemas.microsoft.com/office/powerpoint/2010/main" val="2411090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xfrm>
            <a:off x="10772206" y="6503032"/>
            <a:ext cx="1468477" cy="238336"/>
          </a:xfrm>
          <a:prstGeom prst="rect">
            <a:avLst/>
          </a:prstGeom>
        </p:spPr>
        <p:txBody>
          <a:bodyPr/>
          <a:lstStyle>
            <a:lvl1pPr algn="ctr">
              <a:defRPr sz="1400" b="0">
                <a:ea typeface="新細明體" charset="-120"/>
              </a:defRPr>
            </a:lvl1pPr>
          </a:lstStyle>
          <a:p>
            <a:pPr>
              <a:defRPr/>
            </a:pPr>
            <a:r>
              <a:rPr lang="en-US" altLang="zh-TW" dirty="0"/>
              <a:t>              </a:t>
            </a:r>
            <a:fld id="{F1B1E62E-7A52-4CF6-BC8F-0959D58BFEC1}" type="slidenum">
              <a:rPr lang="en-US" altLang="zh-TW" smtClean="0"/>
              <a:pPr>
                <a:defRPr/>
              </a:pPr>
              <a:t>‹#›</a:t>
            </a:fld>
            <a:endParaRPr lang="en-US" altLang="zh-TW" dirty="0"/>
          </a:p>
        </p:txBody>
      </p:sp>
    </p:spTree>
    <p:extLst>
      <p:ext uri="{BB962C8B-B14F-4D97-AF65-F5344CB8AC3E}">
        <p14:creationId xmlns:p14="http://schemas.microsoft.com/office/powerpoint/2010/main" val="193371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sp>
        <p:nvSpPr>
          <p:cNvPr id="5" name="Oval 105"/>
          <p:cNvSpPr>
            <a:spLocks noChangeArrowheads="1"/>
          </p:cNvSpPr>
          <p:nvPr userDrawn="1"/>
        </p:nvSpPr>
        <p:spPr bwMode="gray">
          <a:xfrm>
            <a:off x="239185" y="0"/>
            <a:ext cx="9072033"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4" name="Rectangle 39"/>
          <p:cNvSpPr>
            <a:spLocks noChangeArrowheads="1"/>
          </p:cNvSpPr>
          <p:nvPr/>
        </p:nvSpPr>
        <p:spPr bwMode="ltGray">
          <a:xfrm>
            <a:off x="0" y="2420888"/>
            <a:ext cx="12192000" cy="2736304"/>
          </a:xfrm>
          <a:prstGeom prst="rect">
            <a:avLst/>
          </a:prstGeom>
          <a:solidFill>
            <a:srgbClr val="39998E"/>
          </a:soli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spTree>
    <p:extLst>
      <p:ext uri="{BB962C8B-B14F-4D97-AF65-F5344CB8AC3E}">
        <p14:creationId xmlns:p14="http://schemas.microsoft.com/office/powerpoint/2010/main" val="333371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xfrm>
            <a:off x="10608502" y="6480720"/>
            <a:ext cx="1468477" cy="476672"/>
          </a:xfrm>
          <a:prstGeom prst="rect">
            <a:avLst/>
          </a:prstGeom>
        </p:spPr>
        <p:txBody>
          <a:bodyPr/>
          <a:lstStyle>
            <a:lvl1pPr algn="ctr">
              <a:defRPr sz="1400" b="0">
                <a:ea typeface="新細明體" charset="-120"/>
              </a:defRPr>
            </a:lvl1pPr>
          </a:lstStyle>
          <a:p>
            <a:pPr>
              <a:defRPr/>
            </a:pPr>
            <a:r>
              <a:rPr lang="en-US" altLang="zh-TW"/>
              <a:t>              </a:t>
            </a:r>
            <a:fld id="{F1B1E62E-7A52-4CF6-BC8F-0959D58BFEC1}" type="slidenum">
              <a:rPr lang="en-US" altLang="zh-TW" smtClean="0"/>
              <a:pPr>
                <a:defRPr/>
              </a:pPr>
              <a:t>‹#›</a:t>
            </a:fld>
            <a:endParaRPr lang="en-US" altLang="zh-TW"/>
          </a:p>
        </p:txBody>
      </p:sp>
    </p:spTree>
    <p:extLst>
      <p:ext uri="{BB962C8B-B14F-4D97-AF65-F5344CB8AC3E}">
        <p14:creationId xmlns:p14="http://schemas.microsoft.com/office/powerpoint/2010/main" val="41656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xfrm>
            <a:off x="10772206" y="6503032"/>
            <a:ext cx="1468477" cy="238336"/>
          </a:xfrm>
          <a:prstGeom prst="rect">
            <a:avLst/>
          </a:prstGeom>
        </p:spPr>
        <p:txBody>
          <a:bodyPr/>
          <a:lstStyle>
            <a:lvl1pPr algn="ctr">
              <a:defRPr sz="1400" b="0">
                <a:ea typeface="新細明體" charset="-120"/>
              </a:defRPr>
            </a:lvl1pPr>
          </a:lstStyle>
          <a:p>
            <a:pPr>
              <a:defRPr/>
            </a:pPr>
            <a:r>
              <a:rPr lang="en-US" altLang="zh-TW" dirty="0"/>
              <a:t>              </a:t>
            </a:r>
            <a:fld id="{F1B1E62E-7A52-4CF6-BC8F-0959D58BFEC1}" type="slidenum">
              <a:rPr lang="en-US" altLang="zh-TW" smtClean="0"/>
              <a:pPr>
                <a:defRPr/>
              </a:pPr>
              <a:t>‹#›</a:t>
            </a:fld>
            <a:endParaRPr lang="en-US" altLang="zh-TW" dirty="0"/>
          </a:p>
        </p:txBody>
      </p:sp>
    </p:spTree>
    <p:extLst>
      <p:ext uri="{BB962C8B-B14F-4D97-AF65-F5344CB8AC3E}">
        <p14:creationId xmlns:p14="http://schemas.microsoft.com/office/powerpoint/2010/main" val="50758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xfrm>
            <a:off x="10772206" y="6503032"/>
            <a:ext cx="1468477" cy="238336"/>
          </a:xfrm>
          <a:prstGeom prst="rect">
            <a:avLst/>
          </a:prstGeom>
        </p:spPr>
        <p:txBody>
          <a:bodyPr/>
          <a:lstStyle>
            <a:lvl1pPr algn="ctr">
              <a:defRPr sz="1400" b="0">
                <a:ea typeface="新細明體" charset="-120"/>
              </a:defRPr>
            </a:lvl1pPr>
          </a:lstStyle>
          <a:p>
            <a:pPr>
              <a:defRPr/>
            </a:pPr>
            <a:r>
              <a:rPr lang="en-US" altLang="zh-TW" dirty="0"/>
              <a:t>              </a:t>
            </a:r>
            <a:fld id="{F1B1E62E-7A52-4CF6-BC8F-0959D58BFEC1}" type="slidenum">
              <a:rPr lang="en-US" altLang="zh-TW" smtClean="0"/>
              <a:pPr>
                <a:defRPr/>
              </a:pPr>
              <a:t>‹#›</a:t>
            </a:fld>
            <a:endParaRPr lang="en-US" altLang="zh-TW" dirty="0"/>
          </a:p>
        </p:txBody>
      </p:sp>
    </p:spTree>
    <p:extLst>
      <p:ext uri="{BB962C8B-B14F-4D97-AF65-F5344CB8AC3E}">
        <p14:creationId xmlns:p14="http://schemas.microsoft.com/office/powerpoint/2010/main" val="325025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3044" y="5611279"/>
            <a:ext cx="922334" cy="922334"/>
          </a:xfrm>
          <a:prstGeom prst="rect">
            <a:avLst/>
          </a:prstGeom>
          <a:effectLst>
            <a:reflection blurRad="25400" stA="65000" endPos="40000" dist="101600" dir="5400000" sy="-100000" algn="bl" rotWithShape="0"/>
          </a:effectLst>
        </p:spPr>
      </p:pic>
      <p:sp>
        <p:nvSpPr>
          <p:cNvPr id="5" name="投影片編號版面配置區 3"/>
          <p:cNvSpPr txBox="1">
            <a:spLocks/>
          </p:cNvSpPr>
          <p:nvPr userDrawn="1"/>
        </p:nvSpPr>
        <p:spPr>
          <a:xfrm>
            <a:off x="9448800" y="6380235"/>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5D53CC-CF1B-4207-9C51-8A8F39AEE0C4}" type="slidenum">
              <a:rPr lang="zh-TW" altLang="en-US" smtClean="0"/>
              <a:pPr/>
              <a:t>‹#›</a:t>
            </a:fld>
            <a:endParaRPr lang="zh-TW" altLang="en-US" dirty="0"/>
          </a:p>
        </p:txBody>
      </p:sp>
    </p:spTree>
    <p:extLst>
      <p:ext uri="{BB962C8B-B14F-4D97-AF65-F5344CB8AC3E}">
        <p14:creationId xmlns:p14="http://schemas.microsoft.com/office/powerpoint/2010/main" val="37619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5" name="Oval 105"/>
          <p:cNvSpPr>
            <a:spLocks noChangeArrowheads="1"/>
          </p:cNvSpPr>
          <p:nvPr userDrawn="1"/>
        </p:nvSpPr>
        <p:spPr bwMode="gray">
          <a:xfrm>
            <a:off x="239185" y="0"/>
            <a:ext cx="9072033"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4" name="Rectangle 39"/>
          <p:cNvSpPr>
            <a:spLocks noChangeArrowheads="1"/>
          </p:cNvSpPr>
          <p:nvPr/>
        </p:nvSpPr>
        <p:spPr bwMode="ltGray">
          <a:xfrm>
            <a:off x="0" y="4365625"/>
            <a:ext cx="12192000" cy="1728788"/>
          </a:xfrm>
          <a:prstGeom prst="rect">
            <a:avLst/>
          </a:prstGeom>
          <a:solidFill>
            <a:srgbClr val="39998E"/>
          </a:soli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sp>
        <p:nvSpPr>
          <p:cNvPr id="3074" name="Rectangle 2"/>
          <p:cNvSpPr>
            <a:spLocks noGrp="1" noChangeArrowheads="1"/>
          </p:cNvSpPr>
          <p:nvPr>
            <p:ph type="ctrTitle"/>
          </p:nvPr>
        </p:nvSpPr>
        <p:spPr>
          <a:xfrm>
            <a:off x="5789084" y="2060848"/>
            <a:ext cx="5994400" cy="13430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lvl1pPr algn="r">
              <a:defRPr sz="4800">
                <a:solidFill>
                  <a:srgbClr val="39998E"/>
                </a:solidFill>
              </a:defRPr>
            </a:lvl1pPr>
          </a:lstStyle>
          <a:p>
            <a:pPr lvl="0"/>
            <a:r>
              <a:rPr lang="zh-TW" altLang="en-US" noProof="0" dirty="0"/>
              <a:t>按一下以編輯母片標題樣式</a:t>
            </a:r>
            <a:endParaRPr lang="en-US" altLang="zh-TW" noProof="0" dirty="0"/>
          </a:p>
        </p:txBody>
      </p:sp>
      <p:sp>
        <p:nvSpPr>
          <p:cNvPr id="3075" name="Rectangle 3"/>
          <p:cNvSpPr>
            <a:spLocks noGrp="1" noChangeArrowheads="1"/>
          </p:cNvSpPr>
          <p:nvPr>
            <p:ph type="subTitle" idx="1"/>
          </p:nvPr>
        </p:nvSpPr>
        <p:spPr>
          <a:xfrm>
            <a:off x="6672065" y="4797152"/>
            <a:ext cx="5271012" cy="821532"/>
          </a:xfrm>
          <a:prstGeom prst="rect">
            <a:avLst/>
          </a:prstGeom>
        </p:spPr>
        <p:txBody>
          <a:bodyPr/>
          <a:lstStyle>
            <a:lvl1pPr marL="0" indent="0" algn="ctr">
              <a:buFont typeface="Wingdings" pitchFamily="2" charset="2"/>
              <a:buNone/>
              <a:defRPr sz="2800">
                <a:solidFill>
                  <a:schemeClr val="bg1"/>
                </a:solidFill>
              </a:defRPr>
            </a:lvl1pPr>
          </a:lstStyle>
          <a:p>
            <a:pPr lvl="0"/>
            <a:r>
              <a:rPr lang="zh-TW" altLang="en-US" noProof="0" dirty="0"/>
              <a:t>按一下以編輯母片副標題樣式</a:t>
            </a:r>
            <a:endParaRPr lang="en-US" altLang="zh-TW" noProof="0" dirty="0"/>
          </a:p>
        </p:txBody>
      </p:sp>
    </p:spTree>
    <p:extLst>
      <p:ext uri="{BB962C8B-B14F-4D97-AF65-F5344CB8AC3E}">
        <p14:creationId xmlns:p14="http://schemas.microsoft.com/office/powerpoint/2010/main" val="173990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sp>
        <p:nvSpPr>
          <p:cNvPr id="5" name="Oval 105"/>
          <p:cNvSpPr>
            <a:spLocks noChangeArrowheads="1"/>
          </p:cNvSpPr>
          <p:nvPr userDrawn="1"/>
        </p:nvSpPr>
        <p:spPr bwMode="gray">
          <a:xfrm>
            <a:off x="239185" y="0"/>
            <a:ext cx="9072033"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4" name="Rectangle 39"/>
          <p:cNvSpPr>
            <a:spLocks noChangeArrowheads="1"/>
          </p:cNvSpPr>
          <p:nvPr/>
        </p:nvSpPr>
        <p:spPr bwMode="ltGray">
          <a:xfrm>
            <a:off x="0" y="2420888"/>
            <a:ext cx="12192000" cy="2736304"/>
          </a:xfrm>
          <a:prstGeom prst="rect">
            <a:avLst/>
          </a:prstGeom>
          <a:solidFill>
            <a:srgbClr val="39998E"/>
          </a:soli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spTree>
    <p:extLst>
      <p:ext uri="{BB962C8B-B14F-4D97-AF65-F5344CB8AC3E}">
        <p14:creationId xmlns:p14="http://schemas.microsoft.com/office/powerpoint/2010/main" val="218389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xfrm>
            <a:off x="10608502" y="6480720"/>
            <a:ext cx="1468477" cy="476672"/>
          </a:xfrm>
          <a:prstGeom prst="rect">
            <a:avLst/>
          </a:prstGeom>
        </p:spPr>
        <p:txBody>
          <a:bodyPr/>
          <a:lstStyle>
            <a:lvl1pPr algn="ctr">
              <a:defRPr sz="1400" b="0">
                <a:ea typeface="新細明體" charset="-120"/>
              </a:defRPr>
            </a:lvl1pPr>
          </a:lstStyle>
          <a:p>
            <a:pPr>
              <a:defRPr/>
            </a:pPr>
            <a:r>
              <a:rPr lang="en-US" altLang="zh-TW"/>
              <a:t>              </a:t>
            </a:r>
            <a:fld id="{F1B1E62E-7A52-4CF6-BC8F-0959D58BFEC1}" type="slidenum">
              <a:rPr lang="en-US" altLang="zh-TW" smtClean="0"/>
              <a:pPr>
                <a:defRPr/>
              </a:pPr>
              <a:t>‹#›</a:t>
            </a:fld>
            <a:endParaRPr lang="en-US" altLang="zh-TW"/>
          </a:p>
        </p:txBody>
      </p:sp>
    </p:spTree>
    <p:extLst>
      <p:ext uri="{BB962C8B-B14F-4D97-AF65-F5344CB8AC3E}">
        <p14:creationId xmlns:p14="http://schemas.microsoft.com/office/powerpoint/2010/main" val="306090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239185" y="0"/>
            <a:ext cx="9072033"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1027" name="Rectangle 106"/>
          <p:cNvSpPr>
            <a:spLocks noChangeArrowheads="1"/>
          </p:cNvSpPr>
          <p:nvPr/>
        </p:nvSpPr>
        <p:spPr bwMode="gray">
          <a:xfrm>
            <a:off x="0" y="426072"/>
            <a:ext cx="12192000" cy="647700"/>
          </a:xfrm>
          <a:prstGeom prst="rect">
            <a:avLst/>
          </a:prstGeom>
          <a:solidFill>
            <a:srgbClr val="39998E"/>
          </a:soli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sp>
        <p:nvSpPr>
          <p:cNvPr id="1028" name="Rectangle 3"/>
          <p:cNvSpPr>
            <a:spLocks noGrp="1" noChangeArrowheads="1"/>
          </p:cNvSpPr>
          <p:nvPr>
            <p:ph type="body" idx="1"/>
          </p:nvPr>
        </p:nvSpPr>
        <p:spPr bwMode="gray">
          <a:xfrm>
            <a:off x="1390651" y="1676400"/>
            <a:ext cx="969856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2" name="Rectangle 2"/>
          <p:cNvSpPr>
            <a:spLocks noGrp="1" noChangeArrowheads="1"/>
          </p:cNvSpPr>
          <p:nvPr>
            <p:ph type="title"/>
          </p:nvPr>
        </p:nvSpPr>
        <p:spPr bwMode="gray">
          <a:xfrm>
            <a:off x="2082800" y="628651"/>
            <a:ext cx="8026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pic>
        <p:nvPicPr>
          <p:cNvPr id="20" name="Picture 6" descr="封面-教師提升方案"/>
          <p:cNvPicPr>
            <a:picLocks noChangeAspect="1" noChangeArrowheads="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5057" t="28375" r="15498" b="36823"/>
          <a:stretch>
            <a:fillRect/>
          </a:stretch>
        </p:blipFill>
        <p:spPr bwMode="auto">
          <a:xfrm>
            <a:off x="239184" y="260648"/>
            <a:ext cx="1313931" cy="978548"/>
          </a:xfrm>
          <a:prstGeom prst="ellipse">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Rectangle 6"/>
          <p:cNvSpPr>
            <a:spLocks noGrp="1" noChangeArrowheads="1"/>
          </p:cNvSpPr>
          <p:nvPr>
            <p:ph type="sldNum" sz="quarter" idx="4"/>
          </p:nvPr>
        </p:nvSpPr>
        <p:spPr>
          <a:xfrm>
            <a:off x="10608502" y="6480720"/>
            <a:ext cx="1468477" cy="476672"/>
          </a:xfrm>
          <a:prstGeom prst="rect">
            <a:avLst/>
          </a:prstGeom>
        </p:spPr>
        <p:txBody>
          <a:bodyPr/>
          <a:lstStyle>
            <a:lvl1pPr algn="ctr">
              <a:defRPr sz="1400" b="0">
                <a:ea typeface="新細明體" charset="-120"/>
              </a:defRPr>
            </a:lvl1pPr>
          </a:lstStyle>
          <a:p>
            <a:pPr>
              <a:defRPr/>
            </a:pPr>
            <a:r>
              <a:rPr lang="en-US" altLang="zh-TW"/>
              <a:t>              </a:t>
            </a:r>
            <a:fld id="{F1B1E62E-7A52-4CF6-BC8F-0959D58BFEC1}" type="slidenum">
              <a:rPr lang="en-US" altLang="zh-TW" smtClean="0"/>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38" r:id="rId1"/>
    <p:sldLayoutId id="2147483953" r:id="rId2"/>
    <p:sldLayoutId id="2147483947" r:id="rId3"/>
    <p:sldLayoutId id="2147483948" r:id="rId4"/>
    <p:sldLayoutId id="2147483967" r:id="rId5"/>
    <p:sldLayoutId id="2147483973" r:id="rId6"/>
  </p:sldLayoutIdLst>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Narrow" pitchFamily="34" charset="0"/>
        </a:defRPr>
      </a:lvl2pPr>
      <a:lvl3pPr algn="ctr" rtl="0" eaLnBrk="0" fontAlgn="base" hangingPunct="0">
        <a:spcBef>
          <a:spcPct val="0"/>
        </a:spcBef>
        <a:spcAft>
          <a:spcPct val="0"/>
        </a:spcAft>
        <a:defRPr sz="3200" b="1">
          <a:solidFill>
            <a:schemeClr val="bg1"/>
          </a:solidFill>
          <a:latin typeface="Arial Narrow" pitchFamily="34" charset="0"/>
        </a:defRPr>
      </a:lvl3pPr>
      <a:lvl4pPr algn="ctr" rtl="0" eaLnBrk="0" fontAlgn="base" hangingPunct="0">
        <a:spcBef>
          <a:spcPct val="0"/>
        </a:spcBef>
        <a:spcAft>
          <a:spcPct val="0"/>
        </a:spcAft>
        <a:defRPr sz="3200" b="1">
          <a:solidFill>
            <a:schemeClr val="bg1"/>
          </a:solidFill>
          <a:latin typeface="Arial Narrow" pitchFamily="34" charset="0"/>
        </a:defRPr>
      </a:lvl4pPr>
      <a:lvl5pPr algn="ctr" rtl="0" eaLnBrk="0" fontAlgn="base" hangingPunct="0">
        <a:spcBef>
          <a:spcPct val="0"/>
        </a:spcBef>
        <a:spcAft>
          <a:spcPct val="0"/>
        </a:spcAft>
        <a:defRPr sz="3200" b="1">
          <a:solidFill>
            <a:schemeClr val="bg1"/>
          </a:solidFill>
          <a:latin typeface="Arial Narrow" pitchFamily="34"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239185" y="0"/>
            <a:ext cx="9072033"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1027" name="Rectangle 106"/>
          <p:cNvSpPr>
            <a:spLocks noChangeArrowheads="1"/>
          </p:cNvSpPr>
          <p:nvPr/>
        </p:nvSpPr>
        <p:spPr bwMode="gray">
          <a:xfrm>
            <a:off x="0" y="260648"/>
            <a:ext cx="12192000" cy="1209354"/>
          </a:xfrm>
          <a:prstGeom prst="rect">
            <a:avLst/>
          </a:prstGeom>
          <a:solidFill>
            <a:srgbClr val="39998E"/>
          </a:soli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pic>
        <p:nvPicPr>
          <p:cNvPr id="20" name="Picture 6" descr="封面-教師提升方案"/>
          <p:cNvPicPr>
            <a:picLocks noChangeAspect="1" noChangeArrowheads="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5057" t="28375" r="15498" b="36823"/>
          <a:stretch>
            <a:fillRect/>
          </a:stretch>
        </p:blipFill>
        <p:spPr bwMode="auto">
          <a:xfrm>
            <a:off x="239185" y="376051"/>
            <a:ext cx="1313931" cy="978548"/>
          </a:xfrm>
          <a:prstGeom prst="ellipse">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Rectangle 6"/>
          <p:cNvSpPr>
            <a:spLocks noGrp="1" noChangeArrowheads="1"/>
          </p:cNvSpPr>
          <p:nvPr>
            <p:ph type="sldNum" sz="quarter" idx="4"/>
          </p:nvPr>
        </p:nvSpPr>
        <p:spPr>
          <a:xfrm>
            <a:off x="10608502" y="6480720"/>
            <a:ext cx="1468477" cy="476672"/>
          </a:xfrm>
          <a:prstGeom prst="rect">
            <a:avLst/>
          </a:prstGeom>
        </p:spPr>
        <p:txBody>
          <a:bodyPr/>
          <a:lstStyle>
            <a:lvl1pPr algn="ctr">
              <a:defRPr sz="1400" b="0">
                <a:ea typeface="新細明體" charset="-120"/>
              </a:defRPr>
            </a:lvl1pPr>
          </a:lstStyle>
          <a:p>
            <a:pPr>
              <a:defRPr/>
            </a:pPr>
            <a:r>
              <a:rPr lang="en-US" altLang="zh-TW"/>
              <a:t>              </a:t>
            </a:r>
            <a:fld id="{F1B1E62E-7A52-4CF6-BC8F-0959D58BFEC1}" type="slidenum">
              <a:rPr lang="en-US" altLang="zh-TW" smtClean="0"/>
              <a:pPr>
                <a:defRPr/>
              </a:pPr>
              <a:t>‹#›</a:t>
            </a:fld>
            <a:endParaRPr lang="en-US" altLang="zh-TW"/>
          </a:p>
        </p:txBody>
      </p:sp>
    </p:spTree>
    <p:extLst>
      <p:ext uri="{BB962C8B-B14F-4D97-AF65-F5344CB8AC3E}">
        <p14:creationId xmlns:p14="http://schemas.microsoft.com/office/powerpoint/2010/main" val="4112614399"/>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Lst>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Narrow" pitchFamily="34" charset="0"/>
        </a:defRPr>
      </a:lvl2pPr>
      <a:lvl3pPr algn="ctr" rtl="0" eaLnBrk="0" fontAlgn="base" hangingPunct="0">
        <a:spcBef>
          <a:spcPct val="0"/>
        </a:spcBef>
        <a:spcAft>
          <a:spcPct val="0"/>
        </a:spcAft>
        <a:defRPr sz="3200" b="1">
          <a:solidFill>
            <a:schemeClr val="bg1"/>
          </a:solidFill>
          <a:latin typeface="Arial Narrow" pitchFamily="34" charset="0"/>
        </a:defRPr>
      </a:lvl3pPr>
      <a:lvl4pPr algn="ctr" rtl="0" eaLnBrk="0" fontAlgn="base" hangingPunct="0">
        <a:spcBef>
          <a:spcPct val="0"/>
        </a:spcBef>
        <a:spcAft>
          <a:spcPct val="0"/>
        </a:spcAft>
        <a:defRPr sz="3200" b="1">
          <a:solidFill>
            <a:schemeClr val="bg1"/>
          </a:solidFill>
          <a:latin typeface="Arial Narrow" pitchFamily="34" charset="0"/>
        </a:defRPr>
      </a:lvl4pPr>
      <a:lvl5pPr algn="ctr" rtl="0" eaLnBrk="0" fontAlgn="base" hangingPunct="0">
        <a:spcBef>
          <a:spcPct val="0"/>
        </a:spcBef>
        <a:spcAft>
          <a:spcPct val="0"/>
        </a:spcAft>
        <a:defRPr sz="3200" b="1">
          <a:solidFill>
            <a:schemeClr val="bg1"/>
          </a:solidFill>
          <a:latin typeface="Arial Narrow" pitchFamily="34"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239185" y="0"/>
            <a:ext cx="9072033"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1027" name="Rectangle 106"/>
          <p:cNvSpPr>
            <a:spLocks noChangeArrowheads="1"/>
          </p:cNvSpPr>
          <p:nvPr/>
        </p:nvSpPr>
        <p:spPr bwMode="gray">
          <a:xfrm>
            <a:off x="0" y="984027"/>
            <a:ext cx="12192000" cy="134767"/>
          </a:xfrm>
          <a:prstGeom prst="rect">
            <a:avLst/>
          </a:prstGeom>
          <a:gradFill flip="none" rotWithShape="1">
            <a:gsLst>
              <a:gs pos="0">
                <a:schemeClr val="bg1"/>
              </a:gs>
              <a:gs pos="67000">
                <a:srgbClr val="39998E"/>
              </a:gs>
              <a:gs pos="100000">
                <a:srgbClr val="39998E"/>
              </a:gs>
            </a:gsLst>
            <a:lin ang="0" scaled="1"/>
            <a:tileRect/>
          </a:gra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sp>
        <p:nvSpPr>
          <p:cNvPr id="1028" name="Rectangle 3"/>
          <p:cNvSpPr>
            <a:spLocks noGrp="1" noChangeArrowheads="1"/>
          </p:cNvSpPr>
          <p:nvPr>
            <p:ph type="body" idx="1"/>
          </p:nvPr>
        </p:nvSpPr>
        <p:spPr bwMode="gray">
          <a:xfrm>
            <a:off x="1390651" y="1676400"/>
            <a:ext cx="969856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8" name="Rectangle 6"/>
          <p:cNvSpPr>
            <a:spLocks noGrp="1" noChangeArrowheads="1"/>
          </p:cNvSpPr>
          <p:nvPr>
            <p:ph type="sldNum" sz="quarter" idx="4"/>
          </p:nvPr>
        </p:nvSpPr>
        <p:spPr>
          <a:xfrm>
            <a:off x="10608502" y="6480720"/>
            <a:ext cx="1468477" cy="476672"/>
          </a:xfrm>
          <a:prstGeom prst="rect">
            <a:avLst/>
          </a:prstGeom>
        </p:spPr>
        <p:txBody>
          <a:bodyPr/>
          <a:lstStyle>
            <a:lvl1pPr algn="ctr">
              <a:defRPr sz="1400" b="0">
                <a:ea typeface="新細明體" charset="-120"/>
              </a:defRPr>
            </a:lvl1pPr>
          </a:lstStyle>
          <a:p>
            <a:pPr>
              <a:defRPr/>
            </a:pPr>
            <a:r>
              <a:rPr lang="en-US" altLang="zh-TW"/>
              <a:t>              </a:t>
            </a:r>
            <a:fld id="{F1B1E62E-7A52-4CF6-BC8F-0959D58BFEC1}" type="slidenum">
              <a:rPr lang="en-US" altLang="zh-TW" smtClean="0"/>
              <a:pPr>
                <a:defRPr/>
              </a:pPr>
              <a:t>‹#›</a:t>
            </a:fld>
            <a:endParaRPr lang="en-US" altLang="zh-TW"/>
          </a:p>
        </p:txBody>
      </p:sp>
    </p:spTree>
    <p:extLst>
      <p:ext uri="{BB962C8B-B14F-4D97-AF65-F5344CB8AC3E}">
        <p14:creationId xmlns:p14="http://schemas.microsoft.com/office/powerpoint/2010/main" val="3999177826"/>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66" r:id="rId3"/>
    <p:sldLayoutId id="2147483972" r:id="rId4"/>
  </p:sldLayoutIdLst>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Narrow" pitchFamily="34" charset="0"/>
        </a:defRPr>
      </a:lvl2pPr>
      <a:lvl3pPr algn="ctr" rtl="0" eaLnBrk="0" fontAlgn="base" hangingPunct="0">
        <a:spcBef>
          <a:spcPct val="0"/>
        </a:spcBef>
        <a:spcAft>
          <a:spcPct val="0"/>
        </a:spcAft>
        <a:defRPr sz="3200" b="1">
          <a:solidFill>
            <a:schemeClr val="bg1"/>
          </a:solidFill>
          <a:latin typeface="Arial Narrow" pitchFamily="34" charset="0"/>
        </a:defRPr>
      </a:lvl3pPr>
      <a:lvl4pPr algn="ctr" rtl="0" eaLnBrk="0" fontAlgn="base" hangingPunct="0">
        <a:spcBef>
          <a:spcPct val="0"/>
        </a:spcBef>
        <a:spcAft>
          <a:spcPct val="0"/>
        </a:spcAft>
        <a:defRPr sz="3200" b="1">
          <a:solidFill>
            <a:schemeClr val="bg1"/>
          </a:solidFill>
          <a:latin typeface="Arial Narrow" pitchFamily="34" charset="0"/>
        </a:defRPr>
      </a:lvl4pPr>
      <a:lvl5pPr algn="ctr" rtl="0" eaLnBrk="0" fontAlgn="base" hangingPunct="0">
        <a:spcBef>
          <a:spcPct val="0"/>
        </a:spcBef>
        <a:spcAft>
          <a:spcPct val="0"/>
        </a:spcAft>
        <a:defRPr sz="3200" b="1">
          <a:solidFill>
            <a:schemeClr val="bg1"/>
          </a:solidFill>
          <a:latin typeface="Arial Narrow" pitchFamily="34"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sz="quarter" idx="4"/>
          </p:nvPr>
        </p:nvSpPr>
        <p:spPr>
          <a:xfrm>
            <a:off x="10608502" y="6480720"/>
            <a:ext cx="1468477" cy="476672"/>
          </a:xfrm>
          <a:prstGeom prst="rect">
            <a:avLst/>
          </a:prstGeom>
        </p:spPr>
        <p:txBody>
          <a:bodyPr/>
          <a:lstStyle>
            <a:lvl1pPr algn="ctr">
              <a:defRPr sz="1400" b="0">
                <a:ea typeface="新細明體" charset="-120"/>
              </a:defRPr>
            </a:lvl1pPr>
          </a:lstStyle>
          <a:p>
            <a:pPr>
              <a:defRPr/>
            </a:pPr>
            <a:r>
              <a:rPr lang="en-US" altLang="zh-TW"/>
              <a:t>              </a:t>
            </a:r>
            <a:fld id="{F1B1E62E-7A52-4CF6-BC8F-0959D58BFEC1}" type="slidenum">
              <a:rPr lang="en-US" altLang="zh-TW" smtClean="0"/>
              <a:pPr>
                <a:defRPr/>
              </a:pPr>
              <a:t>‹#›</a:t>
            </a:fld>
            <a:endParaRPr lang="en-US" altLang="zh-TW"/>
          </a:p>
        </p:txBody>
      </p:sp>
      <p:sp>
        <p:nvSpPr>
          <p:cNvPr id="9" name="Rectangle 106"/>
          <p:cNvSpPr>
            <a:spLocks noChangeArrowheads="1"/>
          </p:cNvSpPr>
          <p:nvPr userDrawn="1"/>
        </p:nvSpPr>
        <p:spPr bwMode="gray">
          <a:xfrm>
            <a:off x="0" y="0"/>
            <a:ext cx="12192000" cy="1073772"/>
          </a:xfrm>
          <a:prstGeom prst="rect">
            <a:avLst/>
          </a:prstGeom>
          <a:gradFill flip="none" rotWithShape="1">
            <a:gsLst>
              <a:gs pos="36482">
                <a:srgbClr val="39998E"/>
              </a:gs>
              <a:gs pos="0">
                <a:srgbClr val="2F7D74"/>
              </a:gs>
              <a:gs pos="100000">
                <a:schemeClr val="bg1"/>
              </a:gs>
            </a:gsLst>
            <a:lin ang="16200000" scaled="1"/>
            <a:tileRect/>
          </a:gradFill>
          <a:ln>
            <a:noFill/>
          </a:ln>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a:ea typeface="微軟正黑體" pitchFamily="34" charset="-120"/>
            </a:endParaRPr>
          </a:p>
        </p:txBody>
      </p:sp>
    </p:spTree>
    <p:extLst>
      <p:ext uri="{BB962C8B-B14F-4D97-AF65-F5344CB8AC3E}">
        <p14:creationId xmlns:p14="http://schemas.microsoft.com/office/powerpoint/2010/main" val="172456918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Lst>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Narrow" pitchFamily="34" charset="0"/>
        </a:defRPr>
      </a:lvl2pPr>
      <a:lvl3pPr algn="ctr" rtl="0" eaLnBrk="0" fontAlgn="base" hangingPunct="0">
        <a:spcBef>
          <a:spcPct val="0"/>
        </a:spcBef>
        <a:spcAft>
          <a:spcPct val="0"/>
        </a:spcAft>
        <a:defRPr sz="3200" b="1">
          <a:solidFill>
            <a:schemeClr val="bg1"/>
          </a:solidFill>
          <a:latin typeface="Arial Narrow" pitchFamily="34" charset="0"/>
        </a:defRPr>
      </a:lvl3pPr>
      <a:lvl4pPr algn="ctr" rtl="0" eaLnBrk="0" fontAlgn="base" hangingPunct="0">
        <a:spcBef>
          <a:spcPct val="0"/>
        </a:spcBef>
        <a:spcAft>
          <a:spcPct val="0"/>
        </a:spcAft>
        <a:defRPr sz="3200" b="1">
          <a:solidFill>
            <a:schemeClr val="bg1"/>
          </a:solidFill>
          <a:latin typeface="Arial Narrow" pitchFamily="34" charset="0"/>
        </a:defRPr>
      </a:lvl4pPr>
      <a:lvl5pPr algn="ctr" rtl="0" eaLnBrk="0" fontAlgn="base" hangingPunct="0">
        <a:spcBef>
          <a:spcPct val="0"/>
        </a:spcBef>
        <a:spcAft>
          <a:spcPct val="0"/>
        </a:spcAft>
        <a:defRPr sz="3200" b="1">
          <a:solidFill>
            <a:schemeClr val="bg1"/>
          </a:solidFill>
          <a:latin typeface="Arial Narrow" pitchFamily="34"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副標題 1"/>
          <p:cNvSpPr>
            <a:spLocks noGrp="1"/>
          </p:cNvSpPr>
          <p:nvPr>
            <p:ph type="subTitle" idx="1"/>
          </p:nvPr>
        </p:nvSpPr>
        <p:spPr>
          <a:xfrm>
            <a:off x="2880940" y="4725144"/>
            <a:ext cx="6847291" cy="577032"/>
          </a:xfrm>
        </p:spPr>
        <p:txBody>
          <a:bodyPr anchor="t" anchorCtr="0"/>
          <a:lstStyle/>
          <a:p>
            <a:pPr eaLnBrk="1" hangingPunct="1">
              <a:spcBef>
                <a:spcPts val="600"/>
              </a:spcBef>
            </a:pPr>
            <a:r>
              <a:rPr lang="zh-TW" altLang="en-US" sz="3200" b="1" dirty="0">
                <a:effectLst>
                  <a:outerShdw blurRad="38100" dist="38100" dir="2700000" algn="tl">
                    <a:srgbClr val="000000">
                      <a:alpha val="43137"/>
                    </a:srgbClr>
                  </a:outerShdw>
                </a:effectLst>
                <a:latin typeface="+mn-ea"/>
              </a:rPr>
              <a:t>教育部</a:t>
            </a:r>
            <a:r>
              <a:rPr lang="en-US" altLang="zh-TW" sz="3200" b="1" dirty="0">
                <a:effectLst>
                  <a:outerShdw blurRad="38100" dist="38100" dir="2700000" algn="tl">
                    <a:srgbClr val="000000">
                      <a:alpha val="43137"/>
                    </a:srgbClr>
                  </a:outerShdw>
                </a:effectLst>
                <a:latin typeface="+mn-ea"/>
              </a:rPr>
              <a:t> </a:t>
            </a:r>
            <a:r>
              <a:rPr lang="zh-TW" altLang="en-US" sz="3200" b="1" dirty="0">
                <a:effectLst>
                  <a:outerShdw blurRad="38100" dist="38100" dir="2700000" algn="tl">
                    <a:srgbClr val="000000">
                      <a:alpha val="43137"/>
                    </a:srgbClr>
                  </a:outerShdw>
                </a:effectLst>
                <a:latin typeface="+mn-ea"/>
              </a:rPr>
              <a:t> 大學招生委員會聯合會</a:t>
            </a:r>
            <a:endParaRPr lang="en-US" altLang="zh-TW" sz="3200" b="1" dirty="0">
              <a:effectLst>
                <a:outerShdw blurRad="38100" dist="38100" dir="2700000" algn="tl">
                  <a:srgbClr val="000000">
                    <a:alpha val="43137"/>
                  </a:srgbClr>
                </a:outerShdw>
              </a:effectLst>
              <a:latin typeface="+mn-ea"/>
            </a:endParaRPr>
          </a:p>
          <a:p>
            <a:pPr eaLnBrk="1" hangingPunct="1">
              <a:spcBef>
                <a:spcPts val="600"/>
              </a:spcBef>
            </a:pPr>
            <a:r>
              <a:rPr lang="en-US" altLang="zh-TW" sz="3200" b="1" dirty="0">
                <a:effectLst>
                  <a:outerShdw blurRad="38100" dist="38100" dir="2700000" algn="tl">
                    <a:srgbClr val="000000">
                      <a:alpha val="43137"/>
                    </a:srgbClr>
                  </a:outerShdw>
                </a:effectLst>
                <a:latin typeface="+mn-ea"/>
              </a:rPr>
              <a:t>108</a:t>
            </a:r>
            <a:r>
              <a:rPr lang="zh-TW" altLang="en-US" sz="3200" b="1" dirty="0">
                <a:effectLst>
                  <a:outerShdw blurRad="38100" dist="38100" dir="2700000" algn="tl">
                    <a:srgbClr val="000000">
                      <a:alpha val="43137"/>
                    </a:srgbClr>
                  </a:outerShdw>
                </a:effectLst>
                <a:latin typeface="+mn-ea"/>
              </a:rPr>
              <a:t> 年 </a:t>
            </a:r>
            <a:r>
              <a:rPr lang="en-US" altLang="zh-TW" sz="3200" b="1" dirty="0">
                <a:effectLst>
                  <a:outerShdw blurRad="38100" dist="38100" dir="2700000" algn="tl">
                    <a:srgbClr val="000000">
                      <a:alpha val="43137"/>
                    </a:srgbClr>
                  </a:outerShdw>
                </a:effectLst>
                <a:latin typeface="+mn-ea"/>
              </a:rPr>
              <a:t>9</a:t>
            </a:r>
            <a:r>
              <a:rPr lang="zh-TW" altLang="en-US" sz="3200" b="1" dirty="0">
                <a:effectLst>
                  <a:outerShdw blurRad="38100" dist="38100" dir="2700000" algn="tl">
                    <a:srgbClr val="000000">
                      <a:alpha val="43137"/>
                    </a:srgbClr>
                  </a:outerShdw>
                </a:effectLst>
                <a:latin typeface="+mn-ea"/>
              </a:rPr>
              <a:t>月 </a:t>
            </a:r>
          </a:p>
        </p:txBody>
      </p:sp>
      <p:sp>
        <p:nvSpPr>
          <p:cNvPr id="19" name="Rectangle 4"/>
          <p:cNvSpPr>
            <a:spLocks noGrp="1" noChangeArrowheads="1"/>
          </p:cNvSpPr>
          <p:nvPr>
            <p:ph type="ctrTitle"/>
          </p:nvPr>
        </p:nvSpPr>
        <p:spPr>
          <a:xfrm>
            <a:off x="2290204" y="2016462"/>
            <a:ext cx="9062380" cy="1447527"/>
          </a:xfrm>
        </p:spPr>
        <p:txBody>
          <a:bodyPr/>
          <a:lstStyle/>
          <a:p>
            <a:pPr algn="ctr" eaLnBrk="1" hangingPunct="1">
              <a:lnSpc>
                <a:spcPts val="6000"/>
              </a:lnSpc>
              <a:spcAft>
                <a:spcPts val="0"/>
              </a:spcAft>
              <a:defRPr/>
            </a:pP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rPr>
              <a:t>大學考招新方案與銜接配套措施</a:t>
            </a:r>
            <a:endParaRPr lang="en-US" altLang="zh-TW" dirty="0">
              <a:solidFill>
                <a:srgbClr val="C00000"/>
              </a:solidFill>
              <a:effectLst>
                <a:outerShdw blurRad="38100" dist="38100" dir="2700000" algn="tl">
                  <a:srgbClr val="000000">
                    <a:alpha val="43137"/>
                  </a:srgbClr>
                </a:outerShdw>
              </a:effectLst>
              <a:latin typeface="微軟正黑體" panose="020B0604030504040204" pitchFamily="34" charset="-120"/>
            </a:endParaRPr>
          </a:p>
        </p:txBody>
      </p:sp>
      <p:pic>
        <p:nvPicPr>
          <p:cNvPr id="5" name="Picture 17" descr="教育部logo"/>
          <p:cNvPicPr>
            <a:picLocks noChangeAspect="1" noChangeArrowheads="1"/>
          </p:cNvPicPr>
          <p:nvPr/>
        </p:nvPicPr>
        <p:blipFill>
          <a:blip r:embed="rId3" cstate="print">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1040337" y="2146370"/>
            <a:ext cx="1249867" cy="115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副標題 2"/>
          <p:cNvSpPr txBox="1">
            <a:spLocks/>
          </p:cNvSpPr>
          <p:nvPr/>
        </p:nvSpPr>
        <p:spPr bwMode="gray">
          <a:xfrm>
            <a:off x="1376045" y="3432474"/>
            <a:ext cx="9411896" cy="54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indent="0" algn="ctr" rtl="0" eaLnBrk="0" fontAlgn="base" hangingPunct="0">
              <a:spcBef>
                <a:spcPts val="1200"/>
              </a:spcBef>
              <a:spcAft>
                <a:spcPct val="0"/>
              </a:spcAft>
              <a:buClr>
                <a:schemeClr val="tx2"/>
              </a:buClr>
              <a:buFont typeface="Wingdings" pitchFamily="2" charset="2"/>
              <a:buNone/>
              <a:defRPr sz="28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altLang="zh-TW" sz="2400" b="1" kern="0" dirty="0">
                <a:solidFill>
                  <a:schemeClr val="tx1">
                    <a:lumMod val="65000"/>
                    <a:lumOff val="35000"/>
                  </a:schemeClr>
                </a:solidFill>
                <a:latin typeface="Microsoft JhengHei" panose="020B0604030504040204" pitchFamily="34" charset="-120"/>
                <a:ea typeface="Microsoft JhengHei" panose="020B0604030504040204" pitchFamily="34" charset="-120"/>
              </a:rPr>
              <a:t>【</a:t>
            </a:r>
            <a:r>
              <a:rPr lang="zh-TW" altLang="en-US" sz="2400" kern="0" dirty="0">
                <a:solidFill>
                  <a:schemeClr val="tx1">
                    <a:lumMod val="65000"/>
                    <a:lumOff val="35000"/>
                  </a:schemeClr>
                </a:solidFill>
                <a:latin typeface="Microsoft JhengHei" panose="020B0604030504040204" pitchFamily="34" charset="-120"/>
                <a:ea typeface="Microsoft JhengHei" panose="020B0604030504040204" pitchFamily="34" charset="-120"/>
              </a:rPr>
              <a:t>十二年國民基本教育課程綱要宣講</a:t>
            </a:r>
            <a:r>
              <a:rPr lang="en-US" altLang="zh-TW" sz="2400" b="1" kern="0" dirty="0">
                <a:solidFill>
                  <a:schemeClr val="tx1">
                    <a:lumMod val="65000"/>
                    <a:lumOff val="35000"/>
                  </a:schemeClr>
                </a:solidFill>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175284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24000" y="2780929"/>
            <a:ext cx="9144000" cy="1200329"/>
          </a:xfrm>
          <a:prstGeom prst="rect">
            <a:avLst/>
          </a:prstGeom>
          <a:noFill/>
        </p:spPr>
        <p:txBody>
          <a:bodyPr wrap="square">
            <a:spAutoFit/>
          </a:bodyPr>
          <a:lstStyle/>
          <a:p>
            <a:pPr algn="ctr">
              <a:lnSpc>
                <a:spcPct val="150000"/>
              </a:lnSpc>
            </a:pPr>
            <a:r>
              <a:rPr lang="zh-TW" altLang="en-US" sz="48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簡報結束　敬請指導</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5940" y="3876891"/>
            <a:ext cx="1080120" cy="10081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61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9"/>
          <p:cNvSpPr>
            <a:spLocks noGrp="1"/>
          </p:cNvSpPr>
          <p:nvPr>
            <p:ph type="sldNum" sz="quarter" idx="4294967295"/>
          </p:nvPr>
        </p:nvSpPr>
        <p:spPr>
          <a:xfrm>
            <a:off x="9267825" y="6445250"/>
            <a:ext cx="2743200" cy="365125"/>
          </a:xfrm>
          <a:prstGeom prst="rect">
            <a:avLst/>
          </a:prstGeom>
        </p:spPr>
        <p:txBody>
          <a:bodyPr/>
          <a:lstStyle/>
          <a:p>
            <a:pPr algn="r"/>
            <a:fld id="{515FC477-0A05-4F3E-8EE9-E015C9089D56}" type="slidenum">
              <a:rPr lang="en-US" altLang="zh-TW" smtClean="0"/>
              <a:pPr algn="r"/>
              <a:t>2</a:t>
            </a:fld>
            <a:endParaRPr kumimoji="0" lang="zh-TW" altLang="en-US"/>
          </a:p>
        </p:txBody>
      </p:sp>
      <p:sp>
        <p:nvSpPr>
          <p:cNvPr id="33" name="TextBox 24"/>
          <p:cNvSpPr txBox="1"/>
          <p:nvPr/>
        </p:nvSpPr>
        <p:spPr>
          <a:xfrm>
            <a:off x="0" y="332656"/>
            <a:ext cx="12288688" cy="673326"/>
          </a:xfrm>
          <a:prstGeom prst="rect">
            <a:avLst/>
          </a:prstGeom>
          <a:noFill/>
        </p:spPr>
        <p:txBody>
          <a:bodyPr wrap="square" rtlCol="0">
            <a:spAutoFit/>
          </a:bodyPr>
          <a:lstStyle/>
          <a:p>
            <a:pPr algn="ctr">
              <a:lnSpc>
                <a:spcPts val="5000"/>
              </a:lnSpc>
            </a:pPr>
            <a:r>
              <a:rPr lang="zh-TW" altLang="en-US" sz="3400" spc="-200" dirty="0">
                <a:latin typeface="微軟正黑體" panose="020B0604030504040204" pitchFamily="34" charset="-120"/>
                <a:ea typeface="微軟正黑體" panose="020B0604030504040204" pitchFamily="34" charset="-120"/>
              </a:rPr>
              <a:t>以學生為本位，尊重個別差異，鼓勵探索學習，培養問題解決能力</a:t>
            </a:r>
            <a:endParaRPr lang="en-US" altLang="zh-TW" sz="3400" spc="-200" dirty="0">
              <a:latin typeface="微軟正黑體" panose="020B0604030504040204" pitchFamily="34" charset="-120"/>
              <a:ea typeface="微軟正黑體" panose="020B0604030504040204" pitchFamily="34" charset="-120"/>
            </a:endParaRPr>
          </a:p>
        </p:txBody>
      </p:sp>
      <p:grpSp>
        <p:nvGrpSpPr>
          <p:cNvPr id="34" name="群組 33"/>
          <p:cNvGrpSpPr/>
          <p:nvPr/>
        </p:nvGrpSpPr>
        <p:grpSpPr>
          <a:xfrm>
            <a:off x="639341" y="1790891"/>
            <a:ext cx="11245779" cy="5067109"/>
            <a:chOff x="639341" y="1790891"/>
            <a:chExt cx="11245779" cy="5067109"/>
          </a:xfrm>
        </p:grpSpPr>
        <p:pic>
          <p:nvPicPr>
            <p:cNvPr id="3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 b="57112"/>
            <a:stretch/>
          </p:blipFill>
          <p:spPr>
            <a:xfrm>
              <a:off x="3992862" y="4424163"/>
              <a:ext cx="4209421" cy="2433837"/>
            </a:xfrm>
            <a:prstGeom prst="rect">
              <a:avLst/>
            </a:prstGeom>
          </p:spPr>
        </p:pic>
        <p:grpSp>
          <p:nvGrpSpPr>
            <p:cNvPr id="36" name="Group 5"/>
            <p:cNvGrpSpPr/>
            <p:nvPr/>
          </p:nvGrpSpPr>
          <p:grpSpPr>
            <a:xfrm rot="20785334">
              <a:off x="6202131" y="1790891"/>
              <a:ext cx="3387616" cy="3354878"/>
              <a:chOff x="5285892" y="527388"/>
              <a:chExt cx="3237182" cy="3205898"/>
            </a:xfrm>
          </p:grpSpPr>
          <p:sp>
            <p:nvSpPr>
              <p:cNvPr id="60" name="Ellipse 98"/>
              <p:cNvSpPr/>
              <p:nvPr/>
            </p:nvSpPr>
            <p:spPr bwMode="auto">
              <a:xfrm rot="235593">
                <a:off x="5285892" y="3127648"/>
                <a:ext cx="2352803" cy="491122"/>
              </a:xfrm>
              <a:prstGeom prst="ellipse">
                <a:avLst/>
              </a:prstGeom>
              <a:gradFill flip="none" rotWithShape="1">
                <a:gsLst>
                  <a:gs pos="100000">
                    <a:srgbClr val="FFFFFF">
                      <a:alpha val="0"/>
                    </a:srgbClr>
                  </a:gs>
                  <a:gs pos="0">
                    <a:schemeClr val="tx1">
                      <a:lumMod val="50000"/>
                      <a:lumOff val="50000"/>
                      <a:alpha val="0"/>
                    </a:scheme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400">
                  <a:solidFill>
                    <a:srgbClr val="FFFFFF"/>
                  </a:solidFill>
                  <a:latin typeface="Calibri" charset="0"/>
                </a:endParaRPr>
              </a:p>
            </p:txBody>
          </p:sp>
          <p:sp>
            <p:nvSpPr>
              <p:cNvPr id="61" name="Oval 7"/>
              <p:cNvSpPr/>
              <p:nvPr/>
            </p:nvSpPr>
            <p:spPr>
              <a:xfrm rot="686020">
                <a:off x="5895181" y="2415490"/>
                <a:ext cx="2333625" cy="664224"/>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62" name="Group 8"/>
              <p:cNvGrpSpPr/>
              <p:nvPr/>
            </p:nvGrpSpPr>
            <p:grpSpPr>
              <a:xfrm rot="366406">
                <a:off x="6134314" y="527388"/>
                <a:ext cx="2388760" cy="2388760"/>
                <a:chOff x="3585786" y="274020"/>
                <a:chExt cx="2388760" cy="2388760"/>
              </a:xfrm>
            </p:grpSpPr>
            <p:grpSp>
              <p:nvGrpSpPr>
                <p:cNvPr id="64" name="Group 10"/>
                <p:cNvGrpSpPr/>
                <p:nvPr/>
              </p:nvGrpSpPr>
              <p:grpSpPr>
                <a:xfrm>
                  <a:off x="3585786" y="274020"/>
                  <a:ext cx="2388760" cy="2388760"/>
                  <a:chOff x="3585786" y="274020"/>
                  <a:chExt cx="2388760" cy="2388760"/>
                </a:xfrm>
              </p:grpSpPr>
              <p:sp>
                <p:nvSpPr>
                  <p:cNvPr id="66" name="Oval 12"/>
                  <p:cNvSpPr/>
                  <p:nvPr/>
                </p:nvSpPr>
                <p:spPr>
                  <a:xfrm rot="427788" flipH="1">
                    <a:off x="3585786" y="274020"/>
                    <a:ext cx="2388760" cy="2388760"/>
                  </a:xfrm>
                  <a:prstGeom prst="ellipse">
                    <a:avLst/>
                  </a:prstGeom>
                  <a:gradFill flip="none" rotWithShape="1">
                    <a:gsLst>
                      <a:gs pos="3300">
                        <a:srgbClr val="FFFF0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70C0"/>
                      </a:solidFill>
                      <a:effectLst>
                        <a:innerShdw blurRad="63500" dist="50800" dir="16200000">
                          <a:prstClr val="black">
                            <a:alpha val="50000"/>
                          </a:prstClr>
                        </a:innerShdw>
                      </a:effectLst>
                    </a:endParaRPr>
                  </a:p>
                </p:txBody>
              </p:sp>
              <p:sp>
                <p:nvSpPr>
                  <p:cNvPr id="67" name="Oval 13"/>
                  <p:cNvSpPr/>
                  <p:nvPr/>
                </p:nvSpPr>
                <p:spPr>
                  <a:xfrm rot="574328" flipH="1">
                    <a:off x="3815381" y="367120"/>
                    <a:ext cx="2062430" cy="1790690"/>
                  </a:xfrm>
                  <a:prstGeom prst="ellipse">
                    <a:avLst/>
                  </a:prstGeom>
                  <a:gradFill flip="none" rotWithShape="1">
                    <a:gsLst>
                      <a:gs pos="67000">
                        <a:schemeClr val="bg1">
                          <a:lumMod val="85000"/>
                          <a:alpha val="0"/>
                        </a:schemeClr>
                      </a:gs>
                      <a:gs pos="0">
                        <a:schemeClr val="bg1">
                          <a:alpha val="78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65" name="Rectangle 11"/>
                <p:cNvSpPr/>
                <p:nvPr/>
              </p:nvSpPr>
              <p:spPr>
                <a:xfrm rot="448260" flipH="1">
                  <a:off x="3815145" y="886330"/>
                  <a:ext cx="1937039" cy="1147026"/>
                </a:xfrm>
                <a:prstGeom prst="rect">
                  <a:avLst/>
                </a:prstGeom>
              </p:spPr>
              <p:txBody>
                <a:bodyPr wrap="square">
                  <a:spAutoFit/>
                </a:bodyPr>
                <a:lstStyle/>
                <a:p>
                  <a:pPr algn="ctr"/>
                  <a:r>
                    <a:rPr kumimoji="1" lang="zh-TW" altLang="en-US" sz="3600" dirty="0">
                      <a:solidFill>
                        <a:srgbClr val="000066"/>
                      </a:solidFill>
                      <a:effectLst>
                        <a:glow rad="1016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a:rPr>
                    <a:t>大學</a:t>
                  </a:r>
                  <a:endParaRPr kumimoji="1" lang="en-US" altLang="zh-TW" sz="3600" dirty="0">
                    <a:solidFill>
                      <a:srgbClr val="000066"/>
                    </a:solidFill>
                    <a:effectLst>
                      <a:glow rad="1016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a:endParaRPr>
                </a:p>
                <a:p>
                  <a:pPr algn="ctr"/>
                  <a:r>
                    <a:rPr kumimoji="1" lang="zh-TW" altLang="en-US" sz="3600" dirty="0">
                      <a:solidFill>
                        <a:srgbClr val="000066"/>
                      </a:solidFill>
                      <a:effectLst>
                        <a:glow rad="1016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a:rPr>
                    <a:t>高教深耕</a:t>
                  </a:r>
                  <a:endParaRPr kumimoji="1" lang="en-US" sz="3600" b="1" dirty="0">
                    <a:solidFill>
                      <a:srgbClr val="000066"/>
                    </a:solidFill>
                    <a:effectLst>
                      <a:glow rad="1016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a:endParaRPr>
                </a:p>
              </p:txBody>
            </p:sp>
          </p:grpSp>
          <p:sp>
            <p:nvSpPr>
              <p:cNvPr id="63" name="Oval 9"/>
              <p:cNvSpPr/>
              <p:nvPr/>
            </p:nvSpPr>
            <p:spPr>
              <a:xfrm rot="1336209">
                <a:off x="5533442" y="2824296"/>
                <a:ext cx="2840595" cy="908990"/>
              </a:xfrm>
              <a:prstGeom prst="ellipse">
                <a:avLst/>
              </a:prstGeom>
              <a:solidFill>
                <a:srgbClr val="FFC000"/>
              </a:solidFill>
              <a:ln w="34925">
                <a:solidFill>
                  <a:srgbClr val="FFFFFF"/>
                </a:solidFill>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7" name="Group 14"/>
            <p:cNvGrpSpPr/>
            <p:nvPr/>
          </p:nvGrpSpPr>
          <p:grpSpPr>
            <a:xfrm rot="695090">
              <a:off x="2723684" y="1832719"/>
              <a:ext cx="2996372" cy="3269934"/>
              <a:chOff x="558065" y="496585"/>
              <a:chExt cx="2952621" cy="3222188"/>
            </a:xfrm>
          </p:grpSpPr>
          <p:sp>
            <p:nvSpPr>
              <p:cNvPr id="52" name="Oval 15"/>
              <p:cNvSpPr/>
              <p:nvPr/>
            </p:nvSpPr>
            <p:spPr>
              <a:xfrm rot="20958298">
                <a:off x="742841" y="2408382"/>
                <a:ext cx="2333625" cy="664224"/>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53" name="Group 16"/>
              <p:cNvGrpSpPr/>
              <p:nvPr/>
            </p:nvGrpSpPr>
            <p:grpSpPr>
              <a:xfrm>
                <a:off x="558065" y="496585"/>
                <a:ext cx="2952621" cy="3222188"/>
                <a:chOff x="937559" y="375602"/>
                <a:chExt cx="2952621" cy="3222188"/>
              </a:xfrm>
            </p:grpSpPr>
            <p:grpSp>
              <p:nvGrpSpPr>
                <p:cNvPr id="54" name="Group 17"/>
                <p:cNvGrpSpPr/>
                <p:nvPr/>
              </p:nvGrpSpPr>
              <p:grpSpPr>
                <a:xfrm rot="21215437">
                  <a:off x="937559" y="375602"/>
                  <a:ext cx="2388760" cy="2388760"/>
                  <a:chOff x="937154" y="372850"/>
                  <a:chExt cx="2388760" cy="2388760"/>
                </a:xfrm>
              </p:grpSpPr>
              <p:grpSp>
                <p:nvGrpSpPr>
                  <p:cNvPr id="56" name="Group 19"/>
                  <p:cNvGrpSpPr/>
                  <p:nvPr/>
                </p:nvGrpSpPr>
                <p:grpSpPr>
                  <a:xfrm>
                    <a:off x="937154" y="372850"/>
                    <a:ext cx="2388760" cy="2388760"/>
                    <a:chOff x="937154" y="372850"/>
                    <a:chExt cx="2388760" cy="2388760"/>
                  </a:xfrm>
                </p:grpSpPr>
                <p:sp>
                  <p:nvSpPr>
                    <p:cNvPr id="58" name="Oval 21"/>
                    <p:cNvSpPr/>
                    <p:nvPr/>
                  </p:nvSpPr>
                  <p:spPr>
                    <a:xfrm rot="21289473">
                      <a:off x="937154" y="372850"/>
                      <a:ext cx="2388760" cy="2388760"/>
                    </a:xfrm>
                    <a:prstGeom prst="ellipse">
                      <a:avLst/>
                    </a:prstGeom>
                    <a:gradFill flip="none" rotWithShape="1">
                      <a:gsLst>
                        <a:gs pos="0">
                          <a:srgbClr val="00B0F0"/>
                        </a:gs>
                        <a:gs pos="100000">
                          <a:srgbClr val="0054D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70C0"/>
                        </a:solidFill>
                        <a:effectLst>
                          <a:innerShdw blurRad="63500" dist="50800" dir="16200000">
                            <a:prstClr val="black">
                              <a:alpha val="50000"/>
                            </a:prstClr>
                          </a:innerShdw>
                        </a:effectLst>
                      </a:endParaRPr>
                    </a:p>
                  </p:txBody>
                </p:sp>
                <p:sp>
                  <p:nvSpPr>
                    <p:cNvPr id="59" name="Oval 22"/>
                    <p:cNvSpPr/>
                    <p:nvPr/>
                  </p:nvSpPr>
                  <p:spPr>
                    <a:xfrm rot="21142933">
                      <a:off x="1072330" y="473143"/>
                      <a:ext cx="2062431" cy="1790691"/>
                    </a:xfrm>
                    <a:prstGeom prst="ellipse">
                      <a:avLst/>
                    </a:prstGeom>
                    <a:gradFill flip="none" rotWithShape="1">
                      <a:gsLst>
                        <a:gs pos="67000">
                          <a:schemeClr val="bg1">
                            <a:lumMod val="85000"/>
                            <a:alpha val="0"/>
                          </a:schemeClr>
                        </a:gs>
                        <a:gs pos="0">
                          <a:schemeClr val="bg1">
                            <a:alpha val="78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7" name="Rectangle 20"/>
                  <p:cNvSpPr/>
                  <p:nvPr/>
                </p:nvSpPr>
                <p:spPr>
                  <a:xfrm rot="21289473">
                    <a:off x="1091939" y="1028589"/>
                    <a:ext cx="2132630" cy="1182803"/>
                  </a:xfrm>
                  <a:prstGeom prst="rect">
                    <a:avLst/>
                  </a:prstGeom>
                </p:spPr>
                <p:txBody>
                  <a:bodyPr wrap="square">
                    <a:spAutoFit/>
                  </a:bodyPr>
                  <a:lstStyle/>
                  <a:p>
                    <a:pPr algn="ctr"/>
                    <a:r>
                      <a:rPr kumimoji="1" lang="en-US" altLang="zh-TW" sz="3600" b="1" dirty="0">
                        <a:solidFill>
                          <a:srgbClr val="C00000"/>
                        </a:solidFill>
                        <a:effectLst>
                          <a:glow rad="1016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a:rPr>
                      <a:t>12</a:t>
                    </a:r>
                    <a:r>
                      <a:rPr kumimoji="1" lang="zh-TW" altLang="en-US" sz="3600" b="1" dirty="0">
                        <a:solidFill>
                          <a:srgbClr val="C00000"/>
                        </a:solidFill>
                        <a:effectLst>
                          <a:glow rad="1016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a:rPr>
                      <a:t>年國民基本教育</a:t>
                    </a:r>
                    <a:endParaRPr kumimoji="1" lang="en-US" sz="3600" b="1" dirty="0">
                      <a:solidFill>
                        <a:srgbClr val="C00000"/>
                      </a:solidFill>
                      <a:effectLst>
                        <a:glow rad="1016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a:endParaRPr>
                  </a:p>
                </p:txBody>
              </p:sp>
            </p:grpSp>
            <p:sp>
              <p:nvSpPr>
                <p:cNvPr id="55" name="Oval 18"/>
                <p:cNvSpPr/>
                <p:nvPr/>
              </p:nvSpPr>
              <p:spPr>
                <a:xfrm rot="21365147">
                  <a:off x="1049585" y="2688800"/>
                  <a:ext cx="2840595" cy="908990"/>
                </a:xfrm>
                <a:prstGeom prst="ellipse">
                  <a:avLst/>
                </a:prstGeom>
                <a:solidFill>
                  <a:srgbClr val="0054D0"/>
                </a:solidFill>
                <a:ln w="34925">
                  <a:solidFill>
                    <a:srgbClr val="FFFFFF"/>
                  </a:solidFill>
                </a:ln>
                <a:effectLst>
                  <a:outerShdw blurRad="317500" dir="2700000" algn="ctr">
                    <a:srgbClr val="000000">
                      <a:alpha val="43000"/>
                    </a:srgbClr>
                  </a:outerShdw>
                </a:effectLst>
                <a:scene3d>
                  <a:camera prst="isometricOffAxis1Top"/>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sp>
          <p:nvSpPr>
            <p:cNvPr id="38" name="Rectangle 30"/>
            <p:cNvSpPr/>
            <p:nvPr/>
          </p:nvSpPr>
          <p:spPr>
            <a:xfrm>
              <a:off x="639341" y="2379868"/>
              <a:ext cx="2404285" cy="1384995"/>
            </a:xfrm>
            <a:prstGeom prst="rect">
              <a:avLst/>
            </a:prstGeom>
          </p:spPr>
          <p:txBody>
            <a:bodyPr wrap="square" anchor="ctr">
              <a:spAutoFit/>
            </a:bodyPr>
            <a:lstStyle/>
            <a:p>
              <a:pPr marL="355600" indent="-355600">
                <a:buFont typeface="Wingdings" panose="05000000000000000000" pitchFamily="2" charset="2"/>
                <a:buChar char="Ø"/>
              </a:pP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素養導向</a:t>
              </a:r>
              <a:endParaRPr lang="en-US" altLang="zh-TW" sz="2800" b="1"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355600" indent="-355600">
                <a:buFont typeface="Wingdings" panose="05000000000000000000" pitchFamily="2" charset="2"/>
                <a:buChar char="Ø"/>
              </a:pP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跨域學習</a:t>
              </a:r>
              <a:endParaRPr lang="en-US" altLang="zh-TW" sz="2800" b="1"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355600" indent="-355600">
                <a:buFont typeface="Wingdings" panose="05000000000000000000" pitchFamily="2" charset="2"/>
                <a:buChar char="Ø"/>
              </a:pPr>
              <a:r>
                <a:rPr lang="zh-TW" altLang="en-US" sz="2800" dirty="0">
                  <a:solidFill>
                    <a:schemeClr val="tx1">
                      <a:lumMod val="95000"/>
                      <a:lumOff val="5000"/>
                    </a:schemeClr>
                  </a:solidFill>
                  <a:latin typeface="微軟正黑體" panose="020B0604030504040204" pitchFamily="34" charset="-120"/>
                  <a:ea typeface="微軟正黑體" panose="020B0604030504040204" pitchFamily="34" charset="-120"/>
                </a:rPr>
                <a:t>多元選修</a:t>
              </a:r>
              <a:endParaRPr lang="en-US" sz="28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39" name="Rectangle 67"/>
            <p:cNvSpPr/>
            <p:nvPr/>
          </p:nvSpPr>
          <p:spPr>
            <a:xfrm rot="21599113">
              <a:off x="9449231" y="2380183"/>
              <a:ext cx="2435889" cy="1384995"/>
            </a:xfrm>
            <a:prstGeom prst="rect">
              <a:avLst/>
            </a:prstGeom>
          </p:spPr>
          <p:txBody>
            <a:bodyPr wrap="square" anchor="ctr">
              <a:spAutoFit/>
            </a:bodyPr>
            <a:lstStyle/>
            <a:p>
              <a:pPr marL="355600" indent="-355600">
                <a:buFont typeface="Wingdings" panose="05000000000000000000" pitchFamily="2" charset="2"/>
                <a:buChar char="Ø"/>
              </a:pP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自主學習</a:t>
              </a:r>
              <a:endParaRPr lang="en-US" altLang="zh-TW" sz="2800" b="1"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355600" indent="-355600">
                <a:buFont typeface="Wingdings" panose="05000000000000000000" pitchFamily="2" charset="2"/>
                <a:buChar char="Ø"/>
              </a:pPr>
              <a:r>
                <a:rPr lang="zh-TW" altLang="en-US" sz="2800" dirty="0">
                  <a:solidFill>
                    <a:schemeClr val="tx1">
                      <a:lumMod val="95000"/>
                      <a:lumOff val="5000"/>
                    </a:schemeClr>
                  </a:solidFill>
                  <a:latin typeface="微軟正黑體" panose="020B0604030504040204" pitchFamily="34" charset="-120"/>
                  <a:ea typeface="微軟正黑體" panose="020B0604030504040204" pitchFamily="34" charset="-120"/>
                </a:rPr>
                <a:t>跨域整合</a:t>
              </a:r>
              <a:endParaRPr lang="en-US" altLang="zh-TW" sz="2800" b="1"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355600" indent="-355600">
                <a:buFont typeface="Wingdings" panose="05000000000000000000" pitchFamily="2" charset="2"/>
                <a:buChar char="Ø"/>
              </a:pPr>
              <a:r>
                <a:rPr lang="zh-TW" altLang="en-US" sz="2800" dirty="0">
                  <a:solidFill>
                    <a:schemeClr val="tx1">
                      <a:lumMod val="95000"/>
                      <a:lumOff val="5000"/>
                    </a:schemeClr>
                  </a:solidFill>
                  <a:latin typeface="微軟正黑體" panose="020B0604030504040204" pitchFamily="34" charset="-120"/>
                  <a:ea typeface="微軟正黑體" panose="020B0604030504040204" pitchFamily="34" charset="-120"/>
                </a:rPr>
                <a:t>問題解決</a:t>
              </a:r>
              <a:endParaRPr lang="en-US" sz="28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grpSp>
          <p:nvGrpSpPr>
            <p:cNvPr id="40" name="群組 39"/>
            <p:cNvGrpSpPr/>
            <p:nvPr/>
          </p:nvGrpSpPr>
          <p:grpSpPr>
            <a:xfrm>
              <a:off x="7896200" y="3669814"/>
              <a:ext cx="843834" cy="901033"/>
              <a:chOff x="789561" y="4468376"/>
              <a:chExt cx="843834" cy="901033"/>
            </a:xfrm>
          </p:grpSpPr>
          <p:pic>
            <p:nvPicPr>
              <p:cNvPr id="50" name="Picture 2" descr="ãå­¸æ ¡ãçåçæå°çµæ"/>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623" y="4468376"/>
                <a:ext cx="835772" cy="835772"/>
              </a:xfrm>
              <a:prstGeom prst="rect">
                <a:avLst/>
              </a:prstGeom>
              <a:noFill/>
              <a:extLst>
                <a:ext uri="{909E8E84-426E-40DD-AFC4-6F175D3DCCD1}">
                  <a14:hiddenFill xmlns:a14="http://schemas.microsoft.com/office/drawing/2010/main">
                    <a:solidFill>
                      <a:srgbClr val="FFFFFF"/>
                    </a:solidFill>
                  </a14:hiddenFill>
                </a:ext>
              </a:extLst>
            </p:spPr>
          </p:pic>
          <p:sp>
            <p:nvSpPr>
              <p:cNvPr id="51" name="文字方塊 50"/>
              <p:cNvSpPr txBox="1"/>
              <p:nvPr/>
            </p:nvSpPr>
            <p:spPr>
              <a:xfrm>
                <a:off x="789561" y="5152667"/>
                <a:ext cx="843834" cy="216742"/>
              </a:xfrm>
              <a:prstGeom prst="roundRect">
                <a:avLst/>
              </a:prstGeom>
              <a:solidFill>
                <a:schemeClr val="tx2"/>
              </a:solidFill>
            </p:spPr>
            <p:txBody>
              <a:bodyPr wrap="square" lIns="0" tIns="0" rIns="0" bIns="0" rtlCol="0" anchor="ctr" anchorCtr="1">
                <a:noAutofit/>
              </a:bodyPr>
              <a:lstStyle/>
              <a:p>
                <a:pPr algn="ctr"/>
                <a:r>
                  <a:rPr lang="zh-TW" altLang="en-US" sz="1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大學校院</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41" name="群組 40"/>
            <p:cNvGrpSpPr/>
            <p:nvPr/>
          </p:nvGrpSpPr>
          <p:grpSpPr>
            <a:xfrm>
              <a:off x="4061141" y="3651889"/>
              <a:ext cx="1026747" cy="936883"/>
              <a:chOff x="2162812" y="4432526"/>
              <a:chExt cx="1026747" cy="936883"/>
            </a:xfrm>
          </p:grpSpPr>
          <p:pic>
            <p:nvPicPr>
              <p:cNvPr id="48" name="Picture 10" descr="ç¸éåç"/>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2812" y="4432526"/>
                <a:ext cx="1026747" cy="812443"/>
              </a:xfrm>
              <a:prstGeom prst="rect">
                <a:avLst/>
              </a:prstGeom>
              <a:noFill/>
              <a:extLst>
                <a:ext uri="{909E8E84-426E-40DD-AFC4-6F175D3DCCD1}">
                  <a14:hiddenFill xmlns:a14="http://schemas.microsoft.com/office/drawing/2010/main">
                    <a:solidFill>
                      <a:srgbClr val="FFFFFF"/>
                    </a:solidFill>
                  </a14:hiddenFill>
                </a:ext>
              </a:extLst>
            </p:spPr>
          </p:pic>
          <p:sp>
            <p:nvSpPr>
              <p:cNvPr id="49" name="文字方塊 48"/>
              <p:cNvSpPr txBox="1"/>
              <p:nvPr/>
            </p:nvSpPr>
            <p:spPr>
              <a:xfrm>
                <a:off x="2254117" y="5152667"/>
                <a:ext cx="843834" cy="216742"/>
              </a:xfrm>
              <a:prstGeom prst="roundRect">
                <a:avLst/>
              </a:prstGeom>
              <a:solidFill>
                <a:schemeClr val="tx2"/>
              </a:solidFill>
            </p:spPr>
            <p:txBody>
              <a:bodyPr wrap="square" lIns="0" tIns="0" rIns="0" bIns="0" rtlCol="0" anchor="ctr" anchorCtr="1">
                <a:noAutofit/>
              </a:bodyPr>
              <a:lstStyle/>
              <a:p>
                <a:pPr algn="ctr"/>
                <a:r>
                  <a:rPr lang="zh-TW" altLang="en-US" sz="1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高中職</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42" name="群組 41"/>
            <p:cNvGrpSpPr/>
            <p:nvPr/>
          </p:nvGrpSpPr>
          <p:grpSpPr>
            <a:xfrm>
              <a:off x="3019918" y="3669814"/>
              <a:ext cx="843834" cy="901033"/>
              <a:chOff x="789561" y="4468376"/>
              <a:chExt cx="843834" cy="901033"/>
            </a:xfrm>
          </p:grpSpPr>
          <p:pic>
            <p:nvPicPr>
              <p:cNvPr id="46" name="Picture 2" descr="ãå­¸æ ¡ãçåçæå°çµæ"/>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623" y="4468376"/>
                <a:ext cx="835772" cy="835772"/>
              </a:xfrm>
              <a:prstGeom prst="rect">
                <a:avLst/>
              </a:prstGeom>
              <a:noFill/>
              <a:extLst>
                <a:ext uri="{909E8E84-426E-40DD-AFC4-6F175D3DCCD1}">
                  <a14:hiddenFill xmlns:a14="http://schemas.microsoft.com/office/drawing/2010/main">
                    <a:solidFill>
                      <a:srgbClr val="FFFFFF"/>
                    </a:solidFill>
                  </a14:hiddenFill>
                </a:ext>
              </a:extLst>
            </p:spPr>
          </p:pic>
          <p:sp>
            <p:nvSpPr>
              <p:cNvPr id="47" name="文字方塊 46"/>
              <p:cNvSpPr txBox="1"/>
              <p:nvPr/>
            </p:nvSpPr>
            <p:spPr>
              <a:xfrm>
                <a:off x="789561" y="5152667"/>
                <a:ext cx="843834" cy="216742"/>
              </a:xfrm>
              <a:prstGeom prst="roundRect">
                <a:avLst/>
              </a:prstGeom>
              <a:solidFill>
                <a:schemeClr val="tx2"/>
              </a:solidFill>
            </p:spPr>
            <p:txBody>
              <a:bodyPr wrap="square" lIns="0" tIns="0" rIns="0" bIns="0" rtlCol="0" anchor="ctr" anchorCtr="1">
                <a:noAutofit/>
              </a:bodyPr>
              <a:lstStyle/>
              <a:p>
                <a:pPr algn="ctr"/>
                <a:r>
                  <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國中小</a:t>
                </a:r>
              </a:p>
            </p:txBody>
          </p:sp>
        </p:grpSp>
        <p:sp>
          <p:nvSpPr>
            <p:cNvPr id="43" name="文字方塊 42"/>
            <p:cNvSpPr txBox="1"/>
            <p:nvPr/>
          </p:nvSpPr>
          <p:spPr>
            <a:xfrm>
              <a:off x="5048975" y="5383233"/>
              <a:ext cx="2097193" cy="1200329"/>
            </a:xfrm>
            <a:prstGeom prst="rect">
              <a:avLst/>
            </a:prstGeom>
            <a:noFill/>
          </p:spPr>
          <p:txBody>
            <a:bodyPr wrap="square" rtlCol="0">
              <a:spAutoFit/>
            </a:bodyPr>
            <a:lstStyle/>
            <a:p>
              <a:pPr algn="ctr"/>
              <a:r>
                <a:rPr kumimoji="1" lang="zh-TW" altLang="en-US" sz="3600" dirty="0">
                  <a:solidFill>
                    <a:srgbClr val="FF3399"/>
                  </a:solidFill>
                  <a:effectLst>
                    <a:glow rad="1016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a:rPr>
                <a:t>大學考招</a:t>
              </a:r>
              <a:endParaRPr kumimoji="1" lang="en-US" altLang="zh-TW" sz="3600" dirty="0">
                <a:solidFill>
                  <a:srgbClr val="FF3399"/>
                </a:solidFill>
                <a:effectLst>
                  <a:glow rad="1016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a:endParaRPr>
            </a:p>
            <a:p>
              <a:pPr algn="ctr"/>
              <a:r>
                <a:rPr kumimoji="1" lang="zh-TW" altLang="en-US" sz="3600" dirty="0">
                  <a:solidFill>
                    <a:srgbClr val="FF3399"/>
                  </a:solidFill>
                  <a:effectLst>
                    <a:glow rad="101600">
                      <a:prstClr val="white"/>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Lato"/>
                </a:rPr>
                <a:t>新方案</a:t>
              </a:r>
            </a:p>
          </p:txBody>
        </p:sp>
        <p:sp>
          <p:nvSpPr>
            <p:cNvPr id="44" name="Rectangle 30"/>
            <p:cNvSpPr/>
            <p:nvPr/>
          </p:nvSpPr>
          <p:spPr>
            <a:xfrm>
              <a:off x="1941215" y="5631394"/>
              <a:ext cx="3055065" cy="1077218"/>
            </a:xfrm>
            <a:prstGeom prst="rect">
              <a:avLst/>
            </a:prstGeom>
          </p:spPr>
          <p:txBody>
            <a:bodyPr wrap="square" anchor="ctr">
              <a:spAutoFit/>
            </a:bodyPr>
            <a:lstStyle/>
            <a:p>
              <a:pPr marL="355600" indent="-355600">
                <a:buFont typeface="Wingdings" panose="05000000000000000000" pitchFamily="2" charset="2"/>
                <a:buChar char="Ø"/>
              </a:pPr>
              <a:r>
                <a:rPr lang="zh-TW" altLang="en-US" sz="3200" dirty="0">
                  <a:solidFill>
                    <a:schemeClr val="tx1">
                      <a:lumMod val="95000"/>
                      <a:lumOff val="5000"/>
                    </a:schemeClr>
                  </a:solidFill>
                  <a:latin typeface="微軟正黑體" panose="020B0604030504040204" pitchFamily="34" charset="-120"/>
                  <a:ea typeface="微軟正黑體" panose="020B0604030504040204" pitchFamily="34" charset="-120"/>
                </a:rPr>
                <a:t>多資料參採</a:t>
              </a:r>
              <a:endParaRPr lang="en-US" altLang="zh-TW" sz="32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355600" indent="-355600">
                <a:buFont typeface="Wingdings" panose="05000000000000000000" pitchFamily="2" charset="2"/>
                <a:buChar char="Ø"/>
              </a:pPr>
              <a:r>
                <a:rPr lang="zh-TW" altLang="en-US" sz="3200" dirty="0">
                  <a:solidFill>
                    <a:schemeClr val="tx1">
                      <a:lumMod val="95000"/>
                      <a:lumOff val="5000"/>
                    </a:schemeClr>
                  </a:solidFill>
                  <a:latin typeface="微軟正黑體" panose="020B0604030504040204" pitchFamily="34" charset="-120"/>
                  <a:ea typeface="微軟正黑體" panose="020B0604030504040204" pitchFamily="34" charset="-120"/>
                </a:rPr>
                <a:t>重視學習歷程</a:t>
              </a:r>
            </a:p>
          </p:txBody>
        </p:sp>
        <p:sp>
          <p:nvSpPr>
            <p:cNvPr id="45" name="Rectangle 30"/>
            <p:cNvSpPr/>
            <p:nvPr/>
          </p:nvSpPr>
          <p:spPr>
            <a:xfrm>
              <a:off x="7554304" y="5631394"/>
              <a:ext cx="3408184" cy="1077218"/>
            </a:xfrm>
            <a:prstGeom prst="rect">
              <a:avLst/>
            </a:prstGeom>
          </p:spPr>
          <p:txBody>
            <a:bodyPr wrap="square" anchor="ctr">
              <a:spAutoFit/>
            </a:bodyPr>
            <a:lstStyle/>
            <a:p>
              <a:pPr marL="355600" indent="-355600">
                <a:buFont typeface="Wingdings" panose="05000000000000000000" pitchFamily="2" charset="2"/>
                <a:buChar char="Ø"/>
              </a:pPr>
              <a:r>
                <a:rPr lang="zh-TW" altLang="en-US" sz="3200" dirty="0">
                  <a:solidFill>
                    <a:schemeClr val="tx1">
                      <a:lumMod val="95000"/>
                      <a:lumOff val="5000"/>
                    </a:schemeClr>
                  </a:solidFill>
                  <a:latin typeface="微軟正黑體" panose="020B0604030504040204" pitchFamily="34" charset="-120"/>
                  <a:ea typeface="微軟正黑體" panose="020B0604030504040204" pitchFamily="34" charset="-120"/>
                </a:rPr>
                <a:t>緊密結合高中育才及大學選才</a:t>
              </a: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grpSp>
      <p:sp>
        <p:nvSpPr>
          <p:cNvPr id="68" name="TextBox 24"/>
          <p:cNvSpPr txBox="1"/>
          <p:nvPr/>
        </p:nvSpPr>
        <p:spPr>
          <a:xfrm>
            <a:off x="2517490" y="1124280"/>
            <a:ext cx="6663811" cy="477054"/>
          </a:xfrm>
          <a:prstGeom prst="rect">
            <a:avLst/>
          </a:prstGeom>
          <a:solidFill>
            <a:srgbClr val="FFFFCD"/>
          </a:solidFill>
        </p:spPr>
        <p:txBody>
          <a:bodyPr wrap="square" rtlCol="0">
            <a:spAutoFit/>
          </a:bodyPr>
          <a:lstStyle/>
          <a:p>
            <a:pPr algn="ctr">
              <a:lnSpc>
                <a:spcPts val="3000"/>
              </a:lnSpc>
            </a:pPr>
            <a:r>
              <a:rPr lang="zh-TW" altLang="en-US" sz="2400" spc="-200" dirty="0">
                <a:solidFill>
                  <a:srgbClr val="7030A0"/>
                </a:solidFill>
                <a:latin typeface="+mj-ea"/>
                <a:ea typeface="+mj-ea"/>
              </a:rPr>
              <a:t>是</a:t>
            </a:r>
            <a:r>
              <a:rPr lang="en-US" altLang="zh-TW" sz="2400" spc="-200" dirty="0">
                <a:solidFill>
                  <a:srgbClr val="7030A0"/>
                </a:solidFill>
                <a:latin typeface="+mj-ea"/>
                <a:ea typeface="+mj-ea"/>
              </a:rPr>
              <a:t>12</a:t>
            </a:r>
            <a:r>
              <a:rPr lang="zh-TW" altLang="en-US" sz="2400" spc="-200" dirty="0">
                <a:solidFill>
                  <a:srgbClr val="7030A0"/>
                </a:solidFill>
                <a:latin typeface="+mj-ea"/>
                <a:ea typeface="+mj-ea"/>
              </a:rPr>
              <a:t>年國民基本教育到大學教育一貫的人才培育方向</a:t>
            </a:r>
          </a:p>
        </p:txBody>
      </p:sp>
    </p:spTree>
    <p:custDataLst>
      <p:tags r:id="rId1"/>
    </p:custDataLst>
    <p:extLst>
      <p:ext uri="{BB962C8B-B14F-4D97-AF65-F5344CB8AC3E}">
        <p14:creationId xmlns:p14="http://schemas.microsoft.com/office/powerpoint/2010/main" val="361830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a:solidFill>
                  <a:prstClr val="black"/>
                </a:solidFill>
              </a:rPr>
              <a:t>              </a:t>
            </a:r>
            <a:fld id="{F1B1E62E-7A52-4CF6-BC8F-0959D58BFEC1}" type="slidenum">
              <a:rPr lang="en-US" altLang="zh-TW" smtClean="0">
                <a:solidFill>
                  <a:prstClr val="black"/>
                </a:solidFill>
              </a:rPr>
              <a:pPr>
                <a:defRPr/>
              </a:pPr>
              <a:t>3</a:t>
            </a:fld>
            <a:endParaRPr lang="en-US" altLang="zh-TW">
              <a:solidFill>
                <a:prstClr val="black"/>
              </a:solidFill>
            </a:endParaRPr>
          </a:p>
        </p:txBody>
      </p:sp>
      <p:sp>
        <p:nvSpPr>
          <p:cNvPr id="27" name="矩形 26"/>
          <p:cNvSpPr/>
          <p:nvPr/>
        </p:nvSpPr>
        <p:spPr>
          <a:xfrm>
            <a:off x="160147" y="7389440"/>
            <a:ext cx="11346297" cy="5581015"/>
          </a:xfrm>
          <a:prstGeom prst="rect">
            <a:avLst/>
          </a:prstGeom>
        </p:spPr>
        <p:txBody>
          <a:bodyPr wrap="square">
            <a:spAutoFit/>
          </a:bodyPr>
          <a:lstStyle/>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（一）</a:t>
            </a:r>
            <a:r>
              <a:rPr lang="zh-TW" altLang="en-US" sz="2600" dirty="0">
                <a:solidFill>
                  <a:srgbClr val="FF0000"/>
                </a:solidFill>
                <a:latin typeface="微軟正黑體" panose="020B0604030504040204" pitchFamily="34" charset="-120"/>
                <a:ea typeface="微軟正黑體" panose="020B0604030504040204" pitchFamily="34" charset="-120"/>
              </a:rPr>
              <a:t>簡化準備備審資料的負擔</a:t>
            </a:r>
            <a:r>
              <a:rPr lang="zh-TW" altLang="en-US" sz="2600" dirty="0">
                <a:latin typeface="微軟正黑體" panose="020B0604030504040204" pitchFamily="34" charset="-120"/>
                <a:ea typeface="微軟正黑體" panose="020B0604030504040204" pitchFamily="34" charset="-120"/>
              </a:rPr>
              <a:t>：建置高中學習歷程資料庫，協助學生收錄多元學習歷程並自主上傳，同時提高上傳資料的公信力，以利大學提高審查品質。</a:t>
            </a:r>
          </a:p>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（二）</a:t>
            </a:r>
            <a:r>
              <a:rPr lang="zh-TW" altLang="en-US" sz="2600" dirty="0">
                <a:solidFill>
                  <a:srgbClr val="FF0000"/>
                </a:solidFill>
                <a:latin typeface="微軟正黑體" panose="020B0604030504040204" pitchFamily="34" charset="-120"/>
                <a:ea typeface="微軟正黑體" panose="020B0604030504040204" pitchFamily="34" charset="-120"/>
              </a:rPr>
              <a:t>推動各大學招生專業化發展</a:t>
            </a:r>
            <a:r>
              <a:rPr lang="zh-TW" altLang="en-US" sz="2600" dirty="0">
                <a:latin typeface="微軟正黑體" panose="020B0604030504040204" pitchFamily="34" charset="-120"/>
                <a:ea typeface="微軟正黑體" panose="020B0604030504040204" pitchFamily="34" charset="-120"/>
              </a:rPr>
              <a:t>：提高大學適性選才能量，優化簡化甄選措施提高招生作業效率。目前已有</a:t>
            </a:r>
            <a:r>
              <a:rPr lang="en-US" altLang="zh-TW" sz="2600" dirty="0">
                <a:latin typeface="微軟正黑體" panose="020B0604030504040204" pitchFamily="34" charset="-120"/>
                <a:ea typeface="微軟正黑體" panose="020B0604030504040204" pitchFamily="34" charset="-120"/>
              </a:rPr>
              <a:t>30</a:t>
            </a:r>
            <a:r>
              <a:rPr lang="zh-TW" altLang="en-US" sz="2600" dirty="0">
                <a:latin typeface="微軟正黑體" panose="020B0604030504040204" pitchFamily="34" charset="-120"/>
                <a:ea typeface="微軟正黑體" panose="020B0604030504040204" pitchFamily="34" charset="-120"/>
              </a:rPr>
              <a:t>校辦理；</a:t>
            </a:r>
            <a:r>
              <a:rPr lang="en-US" altLang="zh-TW" sz="2600" dirty="0">
                <a:latin typeface="微軟正黑體" panose="020B0604030504040204" pitchFamily="34" charset="-120"/>
                <a:ea typeface="微軟正黑體" panose="020B0604030504040204" pitchFamily="34" charset="-120"/>
              </a:rPr>
              <a:t>108</a:t>
            </a:r>
            <a:r>
              <a:rPr lang="zh-TW" altLang="en-US" sz="2600" dirty="0">
                <a:latin typeface="微軟正黑體" panose="020B0604030504040204" pitchFamily="34" charset="-120"/>
                <a:ea typeface="微軟正黑體" panose="020B0604030504040204" pitchFamily="34" charset="-120"/>
              </a:rPr>
              <a:t>年度將擴大至全部學校參與。</a:t>
            </a:r>
          </a:p>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（三）</a:t>
            </a:r>
            <a:r>
              <a:rPr lang="zh-TW" altLang="en-US" sz="2600" dirty="0">
                <a:solidFill>
                  <a:srgbClr val="FF0000"/>
                </a:solidFill>
                <a:latin typeface="微軟正黑體" panose="020B0604030504040204" pitchFamily="34" charset="-120"/>
                <a:ea typeface="微軟正黑體" panose="020B0604030504040204" pitchFamily="34" charset="-120"/>
              </a:rPr>
              <a:t>針對考科發展試卷架構並提升命題技術</a:t>
            </a:r>
            <a:r>
              <a:rPr lang="zh-TW" altLang="en-US" sz="2600" dirty="0">
                <a:latin typeface="微軟正黑體" panose="020B0604030504040204" pitchFamily="34" charset="-120"/>
                <a:ea typeface="微軟正黑體" panose="020B0604030504040204" pitchFamily="34" charset="-120"/>
              </a:rPr>
              <a:t>：補助大考中心呼應新課綱核心素養與學習內涵，，且配合考招新制銜接期程，將提前於</a:t>
            </a:r>
            <a:r>
              <a:rPr lang="en-US" altLang="zh-TW" sz="2600" dirty="0">
                <a:latin typeface="微軟正黑體" panose="020B0604030504040204" pitchFamily="34" charset="-120"/>
                <a:ea typeface="微軟正黑體" panose="020B0604030504040204" pitchFamily="34" charset="-120"/>
              </a:rPr>
              <a:t>108</a:t>
            </a:r>
            <a:r>
              <a:rPr lang="zh-TW" altLang="en-US" sz="2600" dirty="0">
                <a:latin typeface="微軟正黑體" panose="020B0604030504040204" pitchFamily="34" charset="-120"/>
                <a:ea typeface="微軟正黑體" panose="020B0604030504040204" pitchFamily="34" charset="-120"/>
              </a:rPr>
              <a:t>年度下半年公布</a:t>
            </a:r>
            <a:r>
              <a:rPr lang="en-US" altLang="zh-TW" sz="2600" dirty="0">
                <a:latin typeface="微軟正黑體" panose="020B0604030504040204" pitchFamily="34" charset="-120"/>
                <a:ea typeface="微軟正黑體" panose="020B0604030504040204" pitchFamily="34" charset="-120"/>
              </a:rPr>
              <a:t>111</a:t>
            </a:r>
            <a:r>
              <a:rPr lang="zh-TW" altLang="en-US" sz="2600" dirty="0">
                <a:latin typeface="微軟正黑體" panose="020B0604030504040204" pitchFamily="34" charset="-120"/>
                <a:ea typeface="微軟正黑體" panose="020B0604030504040204" pitchFamily="34" charset="-120"/>
              </a:rPr>
              <a:t>學年度全部考科說明，且規劃</a:t>
            </a:r>
            <a:r>
              <a:rPr lang="en-US" altLang="zh-TW" sz="2600" dirty="0">
                <a:latin typeface="微軟正黑體" panose="020B0604030504040204" pitchFamily="34" charset="-120"/>
                <a:ea typeface="微軟正黑體" panose="020B0604030504040204" pitchFamily="34" charset="-120"/>
              </a:rPr>
              <a:t>109</a:t>
            </a:r>
            <a:r>
              <a:rPr lang="zh-TW" altLang="en-US" sz="2600" dirty="0">
                <a:latin typeface="微軟正黑體" panose="020B0604030504040204" pitchFamily="34" charset="-120"/>
                <a:ea typeface="微軟正黑體" panose="020B0604030504040204" pitchFamily="34" charset="-120"/>
              </a:rPr>
              <a:t>及</a:t>
            </a:r>
            <a:r>
              <a:rPr lang="en-US" altLang="zh-TW" sz="2600" dirty="0">
                <a:latin typeface="微軟正黑體" panose="020B0604030504040204" pitchFamily="34" charset="-120"/>
                <a:ea typeface="微軟正黑體" panose="020B0604030504040204" pitchFamily="34" charset="-120"/>
              </a:rPr>
              <a:t>110</a:t>
            </a:r>
            <a:r>
              <a:rPr lang="zh-TW" altLang="en-US" sz="2600" dirty="0">
                <a:latin typeface="微軟正黑體" panose="020B0604030504040204" pitchFamily="34" charset="-120"/>
                <a:ea typeface="微軟正黑體" panose="020B0604030504040204" pitchFamily="34" charset="-120"/>
              </a:rPr>
              <a:t>年辦理全國性新制考試全流程預試。</a:t>
            </a:r>
            <a:endParaRPr lang="en-US" altLang="zh-TW" sz="2600" dirty="0">
              <a:latin typeface="微軟正黑體" panose="020B0604030504040204" pitchFamily="34" charset="-120"/>
              <a:ea typeface="微軟正黑體" panose="020B0604030504040204" pitchFamily="34" charset="-120"/>
            </a:endParaRPr>
          </a:p>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（四）</a:t>
            </a:r>
            <a:r>
              <a:rPr lang="zh-TW" altLang="en-US" sz="2600" dirty="0">
                <a:solidFill>
                  <a:srgbClr val="FF0000"/>
                </a:solidFill>
                <a:latin typeface="微軟正黑體" panose="020B0604030504040204" pitchFamily="34" charset="-120"/>
                <a:ea typeface="微軟正黑體" panose="020B0604030504040204" pitchFamily="34" charset="-120"/>
              </a:rPr>
              <a:t>提前公布參採學習歷程內容與方式</a:t>
            </a:r>
            <a:r>
              <a:rPr lang="zh-TW" altLang="en-US" sz="2600" dirty="0">
                <a:latin typeface="微軟正黑體" panose="020B0604030504040204" pitchFamily="34" charset="-120"/>
                <a:ea typeface="微軟正黑體" panose="020B0604030504040204" pitchFamily="34" charset="-120"/>
              </a:rPr>
              <a:t>：為利高中師生家長瞭解</a:t>
            </a:r>
            <a:r>
              <a:rPr lang="en-US" altLang="zh-TW" sz="2600" dirty="0">
                <a:latin typeface="微軟正黑體" panose="020B0604030504040204" pitchFamily="34" charset="-120"/>
                <a:ea typeface="微軟正黑體" panose="020B0604030504040204" pitchFamily="34" charset="-120"/>
              </a:rPr>
              <a:t>108</a:t>
            </a:r>
            <a:r>
              <a:rPr lang="zh-TW" altLang="en-US" sz="2600" dirty="0">
                <a:latin typeface="微軟正黑體" panose="020B0604030504040204" pitchFamily="34" charset="-120"/>
                <a:ea typeface="微軟正黑體" panose="020B0604030504040204" pitchFamily="34" charset="-120"/>
              </a:rPr>
              <a:t>新課綱架構下大學校系招生參採學習歷程項目重點，作為輔導學生適性選修課程以銜接升讀大學階段教育，請招聯會應促各大學校系於方案實施二年前參採學習歷程內容與方式。</a:t>
            </a:r>
          </a:p>
        </p:txBody>
      </p:sp>
      <p:sp>
        <p:nvSpPr>
          <p:cNvPr id="60" name="標題 1"/>
          <p:cNvSpPr txBox="1">
            <a:spLocks/>
          </p:cNvSpPr>
          <p:nvPr/>
        </p:nvSpPr>
        <p:spPr>
          <a:xfrm>
            <a:off x="2767483" y="398861"/>
            <a:ext cx="6441009"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lnSpc>
                <a:spcPts val="1800"/>
              </a:lnSpc>
            </a:pPr>
            <a:r>
              <a:rPr lang="en-US" altLang="zh-TW" sz="4000" b="1" dirty="0">
                <a:latin typeface="微軟正黑體" panose="020B0604030504040204" pitchFamily="34" charset="-120"/>
                <a:ea typeface="微軟正黑體" panose="020B0604030504040204" pitchFamily="34" charset="-120"/>
                <a:cs typeface="+mn-cs"/>
              </a:rPr>
              <a:t>111</a:t>
            </a:r>
            <a:r>
              <a:rPr lang="zh-TW" altLang="en-US" sz="4000" b="1" dirty="0">
                <a:latin typeface="微軟正黑體" panose="020B0604030504040204" pitchFamily="34" charset="-120"/>
                <a:ea typeface="微軟正黑體" panose="020B0604030504040204" pitchFamily="34" charset="-120"/>
                <a:cs typeface="+mn-cs"/>
              </a:rPr>
              <a:t>大學考招新方案</a:t>
            </a:r>
          </a:p>
        </p:txBody>
      </p:sp>
      <p:graphicFrame>
        <p:nvGraphicFramePr>
          <p:cNvPr id="67" name="表格 66">
            <a:extLst>
              <a:ext uri="{FF2B5EF4-FFF2-40B4-BE49-F238E27FC236}">
                <a16:creationId xmlns:a16="http://schemas.microsoft.com/office/drawing/2014/main" id="{4524642E-6D25-459A-978E-D8BED453297E}"/>
              </a:ext>
            </a:extLst>
          </p:cNvPr>
          <p:cNvGraphicFramePr>
            <a:graphicFrameLocks noGrp="1"/>
          </p:cNvGraphicFramePr>
          <p:nvPr>
            <p:extLst>
              <p:ext uri="{D42A27DB-BD31-4B8C-83A1-F6EECF244321}">
                <p14:modId xmlns:p14="http://schemas.microsoft.com/office/powerpoint/2010/main" val="3522070446"/>
              </p:ext>
            </p:extLst>
          </p:nvPr>
        </p:nvGraphicFramePr>
        <p:xfrm>
          <a:off x="263352" y="1279814"/>
          <a:ext cx="11449272" cy="5398032"/>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939866">
                  <a:extLst>
                    <a:ext uri="{9D8B030D-6E8A-4147-A177-3AD203B41FA5}">
                      <a16:colId xmlns:a16="http://schemas.microsoft.com/office/drawing/2014/main" val="20000"/>
                    </a:ext>
                  </a:extLst>
                </a:gridCol>
                <a:gridCol w="4784770">
                  <a:extLst>
                    <a:ext uri="{9D8B030D-6E8A-4147-A177-3AD203B41FA5}">
                      <a16:colId xmlns:a16="http://schemas.microsoft.com/office/drawing/2014/main" val="20001"/>
                    </a:ext>
                  </a:extLst>
                </a:gridCol>
                <a:gridCol w="5724636">
                  <a:extLst>
                    <a:ext uri="{9D8B030D-6E8A-4147-A177-3AD203B41FA5}">
                      <a16:colId xmlns:a16="http://schemas.microsoft.com/office/drawing/2014/main" val="20002"/>
                    </a:ext>
                  </a:extLst>
                </a:gridCol>
              </a:tblGrid>
              <a:tr h="497532">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lnSpc>
                          <a:spcPct val="100000"/>
                        </a:lnSpc>
                        <a:spcAft>
                          <a:spcPts val="0"/>
                        </a:spcAft>
                      </a:pPr>
                      <a:endParaRPr lang="zh-TW" sz="2800" kern="100" dirty="0">
                        <a:effectLst/>
                        <a:latin typeface="+mn-ea"/>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6618"/>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2800" kern="100" dirty="0">
                          <a:effectLst/>
                          <a:latin typeface="+mn-ea"/>
                          <a:ea typeface="+mn-ea"/>
                        </a:rPr>
                        <a:t>現行</a:t>
                      </a:r>
                      <a:r>
                        <a:rPr lang="en-US" altLang="zh-TW" sz="2800" kern="100" dirty="0">
                          <a:effectLst/>
                          <a:latin typeface="+mn-ea"/>
                          <a:ea typeface="+mn-ea"/>
                        </a:rPr>
                        <a:t>(108</a:t>
                      </a:r>
                      <a:r>
                        <a:rPr lang="zh-TW" altLang="en-US" sz="2800" kern="100" dirty="0">
                          <a:effectLst/>
                          <a:latin typeface="+mn-ea"/>
                          <a:ea typeface="+mn-ea"/>
                        </a:rPr>
                        <a:t>學年度</a:t>
                      </a:r>
                      <a:r>
                        <a:rPr lang="en-US" altLang="zh-TW" sz="2800" kern="100" dirty="0">
                          <a:effectLst/>
                          <a:latin typeface="+mn-ea"/>
                          <a:ea typeface="+mn-ea"/>
                        </a:rPr>
                        <a:t>)</a:t>
                      </a:r>
                      <a:r>
                        <a:rPr lang="zh-TW" altLang="en-US" sz="2800" kern="100" dirty="0">
                          <a:effectLst/>
                          <a:latin typeface="+mn-ea"/>
                          <a:ea typeface="+mn-ea"/>
                        </a:rPr>
                        <a:t>方案</a:t>
                      </a:r>
                      <a:endParaRPr lang="zh-TW" altLang="zh-TW" sz="2800" kern="100" dirty="0">
                        <a:effectLst/>
                        <a:latin typeface="+mn-ea"/>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6618"/>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2800" kern="100" dirty="0">
                          <a:effectLst/>
                          <a:latin typeface="+mn-ea"/>
                          <a:ea typeface="+mn-ea"/>
                        </a:rPr>
                        <a:t>未來</a:t>
                      </a:r>
                      <a:r>
                        <a:rPr lang="en-US" altLang="zh-TW" sz="2800" kern="100" dirty="0">
                          <a:effectLst/>
                          <a:latin typeface="+mn-ea"/>
                          <a:ea typeface="+mn-ea"/>
                        </a:rPr>
                        <a:t>(111</a:t>
                      </a:r>
                      <a:r>
                        <a:rPr lang="zh-TW" altLang="en-US" sz="2800" kern="100" dirty="0">
                          <a:effectLst/>
                          <a:latin typeface="+mn-ea"/>
                          <a:ea typeface="+mn-ea"/>
                        </a:rPr>
                        <a:t>學年度</a:t>
                      </a:r>
                      <a:r>
                        <a:rPr lang="en-US" altLang="zh-TW" sz="2800" kern="100" dirty="0">
                          <a:effectLst/>
                          <a:latin typeface="+mn-ea"/>
                          <a:ea typeface="+mn-ea"/>
                        </a:rPr>
                        <a:t>)</a:t>
                      </a:r>
                      <a:r>
                        <a:rPr lang="zh-TW" altLang="en-US" sz="2800" kern="100" dirty="0">
                          <a:effectLst/>
                          <a:latin typeface="+mn-ea"/>
                          <a:ea typeface="+mn-ea"/>
                        </a:rPr>
                        <a:t>方案變革項目</a:t>
                      </a:r>
                      <a:endParaRPr lang="zh-TW" altLang="zh-TW" sz="2800" kern="100" dirty="0">
                        <a:effectLst/>
                        <a:latin typeface="+mn-ea"/>
                        <a:ea typeface="+mn-ea"/>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6618"/>
                    </a:solidFill>
                  </a:tcPr>
                </a:tc>
                <a:extLst>
                  <a:ext uri="{0D108BD9-81ED-4DB2-BD59-A6C34878D82A}">
                    <a16:rowId xmlns:a16="http://schemas.microsoft.com/office/drawing/2014/main" val="10000"/>
                  </a:ext>
                </a:extLst>
              </a:tr>
              <a:tr h="859566">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2600" kern="100" dirty="0">
                          <a:effectLst/>
                          <a:latin typeface="+mn-ea"/>
                          <a:ea typeface="+mn-ea"/>
                        </a:rPr>
                        <a:t>考試類型</a:t>
                      </a:r>
                      <a:endParaRPr lang="zh-TW" altLang="zh-TW" sz="2600" kern="100" dirty="0">
                        <a:effectLst/>
                        <a:latin typeface="+mn-ea"/>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a:effectLst/>
                          <a:latin typeface="+mn-ea"/>
                          <a:ea typeface="+mn-ea"/>
                        </a:rPr>
                        <a:t>學科能力測驗</a:t>
                      </a:r>
                      <a:r>
                        <a:rPr lang="en-US" altLang="zh-TW" sz="2400" kern="100" dirty="0">
                          <a:effectLst/>
                          <a:latin typeface="+mn-ea"/>
                          <a:ea typeface="+mn-ea"/>
                        </a:rPr>
                        <a:t>(</a:t>
                      </a:r>
                      <a:r>
                        <a:rPr lang="zh-TW" altLang="en-US" sz="2400" kern="100" dirty="0">
                          <a:effectLst/>
                          <a:latin typeface="+mn-ea"/>
                          <a:ea typeface="+mn-ea"/>
                        </a:rPr>
                        <a:t>學測</a:t>
                      </a:r>
                      <a:r>
                        <a:rPr lang="en-US" altLang="zh-TW" sz="2400" kern="100" dirty="0">
                          <a:effectLst/>
                          <a:latin typeface="+mn-ea"/>
                          <a:ea typeface="+mn-ea"/>
                        </a:rPr>
                        <a:t>)</a:t>
                      </a:r>
                      <a:r>
                        <a:rPr lang="zh-TW" altLang="en-US" sz="2400" kern="100" dirty="0">
                          <a:effectLst/>
                          <a:latin typeface="+mn-ea"/>
                          <a:ea typeface="+mn-ea"/>
                        </a:rPr>
                        <a:t>、術科考試、指定科目考試</a:t>
                      </a:r>
                      <a:r>
                        <a:rPr lang="en-US" altLang="zh-TW" sz="2400" kern="100" dirty="0">
                          <a:effectLst/>
                          <a:latin typeface="+mn-ea"/>
                          <a:ea typeface="+mn-ea"/>
                        </a:rPr>
                        <a:t>(</a:t>
                      </a:r>
                      <a:r>
                        <a:rPr lang="zh-TW" altLang="en-US" sz="2400" kern="100" dirty="0">
                          <a:effectLst/>
                          <a:latin typeface="+mn-ea"/>
                          <a:ea typeface="+mn-ea"/>
                        </a:rPr>
                        <a:t>指考</a:t>
                      </a:r>
                      <a:r>
                        <a:rPr lang="en-US" altLang="zh-TW" sz="2400" kern="100" dirty="0">
                          <a:effectLst/>
                          <a:latin typeface="+mn-ea"/>
                          <a:ea typeface="+mn-ea"/>
                        </a:rPr>
                        <a:t>)</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kern="100" dirty="0">
                          <a:effectLst/>
                          <a:latin typeface="+mn-ea"/>
                          <a:ea typeface="+mn-ea"/>
                        </a:rPr>
                        <a:t>指考改為</a:t>
                      </a:r>
                      <a:r>
                        <a:rPr lang="zh-TW" altLang="en-US" sz="2400" b="1" kern="100" dirty="0">
                          <a:solidFill>
                            <a:srgbClr val="FF0000"/>
                          </a:solidFill>
                          <a:effectLst/>
                          <a:latin typeface="+mn-ea"/>
                          <a:ea typeface="+mn-ea"/>
                        </a:rPr>
                        <a:t>分科測驗</a:t>
                      </a:r>
                      <a:endParaRPr lang="en-US" altLang="zh-TW" sz="2400" kern="100" dirty="0">
                        <a:solidFill>
                          <a:srgbClr val="FF0000"/>
                        </a:solidFill>
                        <a:effectLst/>
                        <a:latin typeface="+mn-ea"/>
                        <a:ea typeface="+mn-ea"/>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tint val="40000"/>
                      </a:srgbClr>
                    </a:solidFill>
                  </a:tcPr>
                </a:tc>
                <a:extLst>
                  <a:ext uri="{0D108BD9-81ED-4DB2-BD59-A6C34878D82A}">
                    <a16:rowId xmlns:a16="http://schemas.microsoft.com/office/drawing/2014/main" val="10001"/>
                  </a:ext>
                </a:extLst>
              </a:tr>
              <a:tr h="1152128">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2600" kern="100" dirty="0">
                          <a:effectLst/>
                          <a:latin typeface="+mn-ea"/>
                          <a:ea typeface="+mn-ea"/>
                        </a:rPr>
                        <a:t>考試時間</a:t>
                      </a:r>
                      <a:endParaRPr lang="zh-TW" altLang="zh-TW" sz="2600" kern="100" dirty="0">
                        <a:effectLst/>
                        <a:latin typeface="+mn-ea"/>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indent="0">
                        <a:lnSpc>
                          <a:spcPct val="100000"/>
                        </a:lnSpc>
                        <a:spcAft>
                          <a:spcPts val="0"/>
                        </a:spcAft>
                      </a:pPr>
                      <a:r>
                        <a:rPr lang="zh-TW" sz="2400" kern="100" dirty="0">
                          <a:effectLst/>
                          <a:latin typeface="+mn-ea"/>
                          <a:ea typeface="+mn-ea"/>
                        </a:rPr>
                        <a:t>學測於高三寒假辦理</a:t>
                      </a:r>
                      <a:endParaRPr lang="en-US" altLang="zh-TW" sz="2400" kern="100" dirty="0">
                        <a:effectLst/>
                        <a:latin typeface="+mn-ea"/>
                        <a:ea typeface="+mn-ea"/>
                      </a:endParaRPr>
                    </a:p>
                    <a:p>
                      <a:pPr marL="0" indent="0">
                        <a:lnSpc>
                          <a:spcPct val="100000"/>
                        </a:lnSpc>
                        <a:spcAft>
                          <a:spcPts val="0"/>
                        </a:spcAft>
                      </a:pPr>
                      <a:r>
                        <a:rPr lang="zh-TW" altLang="en-US" sz="2400" kern="100" dirty="0">
                          <a:effectLst/>
                          <a:latin typeface="+mn-ea"/>
                          <a:ea typeface="+mn-ea"/>
                        </a:rPr>
                        <a:t>術科在</a:t>
                      </a:r>
                      <a:r>
                        <a:rPr lang="zh-TW" altLang="zh-TW" sz="2400" kern="100" dirty="0">
                          <a:effectLst/>
                          <a:latin typeface="+mn-ea"/>
                          <a:ea typeface="+mn-ea"/>
                        </a:rPr>
                        <a:t>高三</a:t>
                      </a:r>
                      <a:r>
                        <a:rPr lang="zh-TW" altLang="en-US" sz="2400" kern="100" dirty="0">
                          <a:effectLst/>
                          <a:latin typeface="+mn-ea"/>
                          <a:ea typeface="+mn-ea"/>
                        </a:rPr>
                        <a:t>春節前辦理</a:t>
                      </a:r>
                      <a:endParaRPr lang="en-US" altLang="zh-TW" sz="2400" kern="100" dirty="0">
                        <a:effectLst/>
                        <a:latin typeface="+mn-ea"/>
                        <a:ea typeface="+mn-ea"/>
                      </a:endParaRPr>
                    </a:p>
                    <a:p>
                      <a:pPr marL="0" indent="0">
                        <a:lnSpc>
                          <a:spcPct val="100000"/>
                        </a:lnSpc>
                        <a:spcAft>
                          <a:spcPts val="0"/>
                        </a:spcAft>
                      </a:pPr>
                      <a:r>
                        <a:rPr lang="zh-TW" sz="2400" kern="100" dirty="0">
                          <a:effectLst/>
                          <a:latin typeface="+mn-ea"/>
                          <a:ea typeface="+mn-ea"/>
                        </a:rPr>
                        <a:t>指考在高三畢業後辦理</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b="0" kern="100" dirty="0">
                          <a:effectLst/>
                          <a:latin typeface="+mn-ea"/>
                          <a:ea typeface="+mn-ea"/>
                        </a:rPr>
                        <a:t>考試時序點一致</a:t>
                      </a:r>
                      <a:endParaRPr lang="zh-TW" altLang="zh-TW" sz="2400" kern="100" dirty="0">
                        <a:effectLst/>
                        <a:latin typeface="+mn-ea"/>
                        <a:ea typeface="+mn-ea"/>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tint val="20000"/>
                      </a:srgbClr>
                    </a:solidFill>
                  </a:tcPr>
                </a:tc>
                <a:extLst>
                  <a:ext uri="{0D108BD9-81ED-4DB2-BD59-A6C34878D82A}">
                    <a16:rowId xmlns:a16="http://schemas.microsoft.com/office/drawing/2014/main" val="10002"/>
                  </a:ext>
                </a:extLst>
              </a:tr>
              <a:tr h="82750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lnSpc>
                          <a:spcPct val="100000"/>
                        </a:lnSpc>
                        <a:spcAft>
                          <a:spcPts val="0"/>
                        </a:spcAft>
                      </a:pPr>
                      <a:r>
                        <a:rPr lang="zh-Hant" altLang="en-US" sz="2600" kern="100" dirty="0">
                          <a:effectLst/>
                          <a:latin typeface="+mn-ea"/>
                          <a:ea typeface="+mn-ea"/>
                          <a:cs typeface="Times New Roman" panose="02020603050405020304" pitchFamily="18" charset="0"/>
                        </a:rPr>
                        <a:t>考試科目</a:t>
                      </a:r>
                      <a:endParaRPr lang="zh-TW" sz="2600" kern="100" dirty="0">
                        <a:effectLst/>
                        <a:latin typeface="+mn-ea"/>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Hant" altLang="en-US" sz="2400" kern="100" dirty="0">
                          <a:effectLst/>
                          <a:latin typeface="+mn-ea"/>
                          <a:ea typeface="+mn-ea"/>
                        </a:rPr>
                        <a:t>學測</a:t>
                      </a:r>
                      <a:r>
                        <a:rPr lang="en-US" altLang="zh-Hant" sz="2400" kern="100" dirty="0">
                          <a:effectLst/>
                          <a:latin typeface="+mn-ea"/>
                          <a:ea typeface="+mn-ea"/>
                        </a:rPr>
                        <a:t>5</a:t>
                      </a:r>
                      <a:r>
                        <a:rPr lang="zh-Hant" altLang="en-US" sz="2400" kern="100" dirty="0">
                          <a:effectLst/>
                          <a:latin typeface="+mn-ea"/>
                          <a:ea typeface="+mn-ea"/>
                        </a:rPr>
                        <a:t>科</a:t>
                      </a:r>
                      <a:r>
                        <a:rPr lang="zh-TW" altLang="en-US" sz="2400" kern="100" dirty="0">
                          <a:effectLst/>
                          <a:latin typeface="+mn-ea"/>
                          <a:ea typeface="+mn-ea"/>
                        </a:rPr>
                        <a:t>自由選考</a:t>
                      </a:r>
                      <a:endParaRPr lang="en-US" altLang="zh-TW" sz="2400" kern="100" dirty="0">
                        <a:effectLst/>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Hant" altLang="en-US" sz="2400" kern="100" dirty="0">
                          <a:effectLst/>
                          <a:latin typeface="+mn-ea"/>
                          <a:ea typeface="+mn-ea"/>
                        </a:rPr>
                        <a:t>指考</a:t>
                      </a:r>
                      <a:r>
                        <a:rPr lang="en-US" altLang="zh-Hant" sz="2400" b="0" kern="100" dirty="0">
                          <a:effectLst/>
                          <a:latin typeface="+mn-ea"/>
                          <a:ea typeface="+mn-ea"/>
                        </a:rPr>
                        <a:t>10</a:t>
                      </a:r>
                      <a:r>
                        <a:rPr lang="zh-Hant" altLang="en-US" sz="2400" b="0" kern="100" dirty="0">
                          <a:effectLst/>
                          <a:latin typeface="+mn-ea"/>
                          <a:ea typeface="+mn-ea"/>
                        </a:rPr>
                        <a:t>科</a:t>
                      </a:r>
                      <a:r>
                        <a:rPr lang="zh-Hant" altLang="en-US" sz="2400" kern="100" dirty="0">
                          <a:effectLst/>
                          <a:latin typeface="+mn-ea"/>
                          <a:ea typeface="+mn-ea"/>
                        </a:rPr>
                        <a:t>自由選考</a:t>
                      </a:r>
                      <a:endParaRPr lang="zh-TW" altLang="zh-TW" sz="2400" kern="100" dirty="0">
                        <a:effectLst/>
                        <a:latin typeface="+mn-ea"/>
                        <a:ea typeface="+mn-ea"/>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kern="100" dirty="0">
                          <a:effectLst/>
                          <a:latin typeface="+mn-ea"/>
                          <a:ea typeface="+mn-ea"/>
                        </a:rPr>
                        <a:t>學測維持</a:t>
                      </a:r>
                      <a:r>
                        <a:rPr lang="en-US" altLang="zh-TW" sz="2400" kern="100" dirty="0">
                          <a:effectLst/>
                          <a:latin typeface="+mn-ea"/>
                          <a:ea typeface="+mn-ea"/>
                        </a:rPr>
                        <a:t>5</a:t>
                      </a:r>
                      <a:r>
                        <a:rPr lang="zh-TW" altLang="en-US" sz="2400" kern="100" dirty="0">
                          <a:effectLst/>
                          <a:latin typeface="+mn-ea"/>
                          <a:ea typeface="+mn-ea"/>
                        </a:rPr>
                        <a:t>科自由選考</a:t>
                      </a:r>
                      <a:endParaRPr lang="en-US" altLang="zh-Hant" sz="2400" kern="100" dirty="0">
                        <a:effectLst/>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Hant" altLang="en-US" sz="2400" kern="100" dirty="0">
                          <a:effectLst/>
                          <a:latin typeface="+mn-ea"/>
                          <a:ea typeface="+mn-ea"/>
                        </a:rPr>
                        <a:t>分科測驗</a:t>
                      </a:r>
                      <a:r>
                        <a:rPr lang="zh-TW" altLang="en-US" sz="2400" kern="100" dirty="0">
                          <a:effectLst/>
                          <a:latin typeface="+mn-ea"/>
                          <a:ea typeface="+mn-ea"/>
                        </a:rPr>
                        <a:t>採</a:t>
                      </a:r>
                      <a:r>
                        <a:rPr lang="en-US" altLang="zh-Hant" sz="2400" b="1" kern="100" dirty="0">
                          <a:solidFill>
                            <a:srgbClr val="FF0000"/>
                          </a:solidFill>
                          <a:effectLst/>
                          <a:latin typeface="+mn-ea"/>
                          <a:ea typeface="+mn-ea"/>
                        </a:rPr>
                        <a:t>7</a:t>
                      </a:r>
                      <a:r>
                        <a:rPr lang="zh-Hant" altLang="en-US" sz="2400" b="1" kern="100" dirty="0">
                          <a:solidFill>
                            <a:srgbClr val="FF0000"/>
                          </a:solidFill>
                          <a:effectLst/>
                          <a:latin typeface="+mn-ea"/>
                          <a:ea typeface="+mn-ea"/>
                        </a:rPr>
                        <a:t>科</a:t>
                      </a:r>
                      <a:r>
                        <a:rPr lang="zh-Hant" altLang="en-US" sz="2400" kern="100" dirty="0">
                          <a:effectLst/>
                          <a:latin typeface="+mn-ea"/>
                          <a:ea typeface="+mn-ea"/>
                        </a:rPr>
                        <a:t>自由選考</a:t>
                      </a:r>
                      <a:endParaRPr lang="zh-TW" altLang="zh-TW" sz="2400" kern="100" dirty="0">
                        <a:effectLst/>
                        <a:latin typeface="+mn-ea"/>
                        <a:ea typeface="+mn-ea"/>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tint val="40000"/>
                      </a:srgbClr>
                    </a:solidFill>
                  </a:tcPr>
                </a:tc>
                <a:extLst>
                  <a:ext uri="{0D108BD9-81ED-4DB2-BD59-A6C34878D82A}">
                    <a16:rowId xmlns:a16="http://schemas.microsoft.com/office/drawing/2014/main" val="10003"/>
                  </a:ext>
                </a:extLst>
              </a:tr>
              <a:tr h="117156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lnSpc>
                          <a:spcPct val="100000"/>
                        </a:lnSpc>
                        <a:spcAft>
                          <a:spcPts val="0"/>
                        </a:spcAft>
                      </a:pPr>
                      <a:r>
                        <a:rPr lang="zh-Hant" altLang="en-US" sz="2600" kern="100" dirty="0">
                          <a:effectLst/>
                          <a:latin typeface="+mn-ea"/>
                          <a:ea typeface="+mn-ea"/>
                          <a:cs typeface="Times New Roman" panose="02020603050405020304" pitchFamily="18" charset="0"/>
                        </a:rPr>
                        <a:t>命題方式</a:t>
                      </a:r>
                      <a:endParaRPr lang="zh-TW" sz="2600" kern="100" dirty="0">
                        <a:effectLst/>
                        <a:latin typeface="+mn-ea"/>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kern="100" dirty="0">
                          <a:solidFill>
                            <a:schemeClr val="tx1"/>
                          </a:solidFill>
                          <a:effectLst/>
                          <a:latin typeface="+mn-ea"/>
                          <a:ea typeface="+mn-ea"/>
                        </a:rPr>
                        <a:t>逐步研發</a:t>
                      </a:r>
                      <a:r>
                        <a:rPr lang="zh-TW" altLang="en-US" sz="2400" b="1" kern="100" dirty="0">
                          <a:solidFill>
                            <a:srgbClr val="FF0000"/>
                          </a:solidFill>
                          <a:effectLst/>
                          <a:latin typeface="+mn-ea"/>
                          <a:ea typeface="+mn-ea"/>
                        </a:rPr>
                        <a:t>素養</a:t>
                      </a:r>
                      <a:r>
                        <a:rPr lang="zh-TW" altLang="en-US" sz="2400" kern="100" dirty="0">
                          <a:solidFill>
                            <a:schemeClr val="tx1"/>
                          </a:solidFill>
                          <a:effectLst/>
                          <a:latin typeface="+mn-ea"/>
                          <a:ea typeface="+mn-ea"/>
                        </a:rPr>
                        <a:t>試題</a:t>
                      </a:r>
                      <a:r>
                        <a:rPr lang="zh-TW" altLang="en-US" sz="2400" kern="100" dirty="0">
                          <a:effectLst/>
                          <a:latin typeface="+mn-ea"/>
                          <a:ea typeface="+mn-ea"/>
                        </a:rPr>
                        <a:t>、修題入庫</a:t>
                      </a:r>
                      <a:endParaRPr lang="en-US" altLang="zh-TW" sz="2400" kern="100" dirty="0">
                        <a:effectLst/>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kern="100" dirty="0">
                          <a:effectLst/>
                          <a:latin typeface="+mn-ea"/>
                          <a:ea typeface="+mn-ea"/>
                        </a:rPr>
                        <a:t>以選擇題為主</a:t>
                      </a:r>
                      <a:endParaRPr lang="en-US" altLang="zh-TW" sz="2400" kern="100" dirty="0">
                        <a:effectLst/>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kern="100" dirty="0">
                          <a:effectLst/>
                          <a:latin typeface="+mn-ea"/>
                          <a:ea typeface="+mn-ea"/>
                        </a:rPr>
                        <a:t>卷卡分開</a:t>
                      </a:r>
                      <a:endParaRPr lang="en-US" altLang="zh-Hant" sz="2400" kern="100" dirty="0">
                        <a:effectLst/>
                        <a:latin typeface="+mn-ea"/>
                        <a:ea typeface="+mn-ea"/>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b="1" kern="100" dirty="0">
                          <a:solidFill>
                            <a:schemeClr val="tx1"/>
                          </a:solidFill>
                          <a:effectLst/>
                          <a:latin typeface="+mn-ea"/>
                          <a:ea typeface="+mn-ea"/>
                        </a:rPr>
                        <a:t>持續推動</a:t>
                      </a:r>
                      <a:r>
                        <a:rPr lang="zh-Hant" altLang="en-US" sz="2400" b="1" kern="100" dirty="0">
                          <a:solidFill>
                            <a:srgbClr val="FF0000"/>
                          </a:solidFill>
                          <a:effectLst/>
                          <a:latin typeface="+mn-ea"/>
                          <a:ea typeface="+mn-ea"/>
                        </a:rPr>
                        <a:t>素養</a:t>
                      </a:r>
                      <a:r>
                        <a:rPr lang="zh-TW" altLang="en-US" sz="2400" b="1" kern="100" dirty="0">
                          <a:solidFill>
                            <a:srgbClr val="FF0000"/>
                          </a:solidFill>
                          <a:effectLst/>
                          <a:latin typeface="+mn-ea"/>
                          <a:ea typeface="+mn-ea"/>
                        </a:rPr>
                        <a:t>導向</a:t>
                      </a:r>
                      <a:r>
                        <a:rPr lang="zh-TW" altLang="en-US" sz="2400" b="1" kern="100" dirty="0">
                          <a:solidFill>
                            <a:schemeClr val="tx1"/>
                          </a:solidFill>
                          <a:effectLst/>
                          <a:latin typeface="+mn-ea"/>
                          <a:ea typeface="+mn-ea"/>
                        </a:rPr>
                        <a:t>命題</a:t>
                      </a:r>
                      <a:endParaRPr lang="en-US" altLang="zh-TW" sz="2400" b="1" kern="100" dirty="0">
                        <a:solidFill>
                          <a:schemeClr val="tx1"/>
                        </a:solidFill>
                        <a:effectLst/>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dk1"/>
                          </a:solidFill>
                          <a:effectLst/>
                          <a:latin typeface="+mn-ea"/>
                          <a:ea typeface="+mn-ea"/>
                        </a:rPr>
                        <a:t>混合題型</a:t>
                      </a:r>
                      <a:endParaRPr lang="en-US" altLang="zh-TW" sz="2400" b="0" kern="100" dirty="0">
                        <a:solidFill>
                          <a:schemeClr val="dk1"/>
                        </a:solidFill>
                        <a:effectLst/>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b="0" kern="100" dirty="0">
                          <a:effectLst/>
                          <a:latin typeface="+mn-ea"/>
                          <a:ea typeface="+mn-ea"/>
                        </a:rPr>
                        <a:t>新式答案卷</a:t>
                      </a:r>
                      <a:r>
                        <a:rPr lang="en-US" altLang="zh-TW" sz="2400" b="0" kern="100" dirty="0">
                          <a:effectLst/>
                          <a:latin typeface="+mn-ea"/>
                          <a:ea typeface="+mn-ea"/>
                        </a:rPr>
                        <a:t>(</a:t>
                      </a:r>
                      <a:r>
                        <a:rPr lang="zh-TW" altLang="en-US" sz="2400" b="0" kern="100" dirty="0">
                          <a:effectLst/>
                          <a:latin typeface="+mn-ea"/>
                          <a:ea typeface="+mn-ea"/>
                        </a:rPr>
                        <a:t>卷卡合一</a:t>
                      </a:r>
                      <a:r>
                        <a:rPr lang="en-US" altLang="zh-TW" sz="2400" b="0" kern="100" dirty="0">
                          <a:effectLst/>
                          <a:latin typeface="+mn-ea"/>
                          <a:ea typeface="+mn-ea"/>
                        </a:rPr>
                        <a:t>)</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tint val="20000"/>
                      </a:srgbClr>
                    </a:solidFill>
                  </a:tcPr>
                </a:tc>
                <a:extLst>
                  <a:ext uri="{0D108BD9-81ED-4DB2-BD59-A6C34878D82A}">
                    <a16:rowId xmlns:a16="http://schemas.microsoft.com/office/drawing/2014/main" val="10004"/>
                  </a:ext>
                </a:extLst>
              </a:tr>
              <a:tr h="889742">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lnSpc>
                          <a:spcPct val="100000"/>
                        </a:lnSpc>
                        <a:spcAft>
                          <a:spcPts val="0"/>
                        </a:spcAft>
                      </a:pPr>
                      <a:r>
                        <a:rPr lang="zh-Hant" altLang="en-US" sz="2600" kern="100" dirty="0">
                          <a:effectLst/>
                          <a:latin typeface="+mn-ea"/>
                          <a:ea typeface="+mn-ea"/>
                          <a:cs typeface="Times New Roman" panose="02020603050405020304" pitchFamily="18" charset="0"/>
                        </a:rPr>
                        <a:t>成績表示</a:t>
                      </a:r>
                      <a:endParaRPr lang="zh-TW" sz="2600" kern="100" dirty="0">
                        <a:effectLst/>
                        <a:latin typeface="+mn-ea"/>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Hant" altLang="en-US" sz="2400" kern="100" dirty="0">
                          <a:effectLst/>
                          <a:latin typeface="+mn-ea"/>
                          <a:ea typeface="+mn-ea"/>
                        </a:rPr>
                        <a:t>學測級分制</a:t>
                      </a:r>
                      <a:endParaRPr lang="en-US" altLang="zh-Hant" sz="2400" kern="100" dirty="0">
                        <a:effectLst/>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Hant" altLang="en-US" sz="2400" kern="100" dirty="0">
                          <a:effectLst/>
                          <a:latin typeface="+mn-ea"/>
                          <a:ea typeface="+mn-ea"/>
                        </a:rPr>
                        <a:t>指考原始成績</a:t>
                      </a:r>
                      <a:r>
                        <a:rPr lang="zh-TW" altLang="en-US" sz="2400" kern="100" dirty="0">
                          <a:effectLst/>
                          <a:latin typeface="+mn-ea"/>
                          <a:ea typeface="+mn-ea"/>
                        </a:rPr>
                        <a:t>百分制</a:t>
                      </a:r>
                      <a:endParaRPr lang="zh-TW" altLang="zh-TW" sz="2400" kern="100" dirty="0">
                        <a:effectLst/>
                        <a:latin typeface="+mn-ea"/>
                        <a:ea typeface="+mn-ea"/>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kern="100" dirty="0">
                          <a:effectLst/>
                          <a:latin typeface="+mn-ea"/>
                          <a:ea typeface="+mn-ea"/>
                        </a:rPr>
                        <a:t>學測</a:t>
                      </a:r>
                      <a:r>
                        <a:rPr lang="zh-TW" altLang="en-US" sz="2400" kern="100" dirty="0">
                          <a:solidFill>
                            <a:schemeClr val="tx1"/>
                          </a:solidFill>
                          <a:effectLst/>
                          <a:latin typeface="+mn-ea"/>
                          <a:ea typeface="+mn-ea"/>
                        </a:rPr>
                        <a:t>維持級分制</a:t>
                      </a:r>
                      <a:endParaRPr lang="en-US" altLang="zh-Hant" sz="2400" kern="100" dirty="0">
                        <a:solidFill>
                          <a:schemeClr val="tx1"/>
                        </a:solidFill>
                        <a:effectLst/>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Hant" altLang="en-US" sz="2400" kern="100" dirty="0">
                          <a:effectLst/>
                          <a:latin typeface="+mn-ea"/>
                          <a:ea typeface="+mn-ea"/>
                        </a:rPr>
                        <a:t>分科測驗</a:t>
                      </a:r>
                      <a:r>
                        <a:rPr lang="zh-TW" altLang="en-US" sz="2400" kern="100" dirty="0">
                          <a:effectLst/>
                          <a:latin typeface="+mn-ea"/>
                          <a:ea typeface="+mn-ea"/>
                        </a:rPr>
                        <a:t>採</a:t>
                      </a:r>
                      <a:r>
                        <a:rPr lang="zh-Hant" altLang="en-US" sz="2400" b="1" kern="100" dirty="0">
                          <a:solidFill>
                            <a:srgbClr val="FF0000"/>
                          </a:solidFill>
                          <a:effectLst/>
                          <a:latin typeface="+mn-ea"/>
                          <a:ea typeface="+mn-ea"/>
                        </a:rPr>
                        <a:t>級分制</a:t>
                      </a:r>
                      <a:endParaRPr lang="zh-TW" altLang="zh-TW" sz="2400" b="1" kern="100" dirty="0">
                        <a:solidFill>
                          <a:srgbClr val="FF0000"/>
                        </a:solidFill>
                        <a:effectLst/>
                        <a:latin typeface="+mn-ea"/>
                        <a:ea typeface="+mn-ea"/>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tint val="40000"/>
                      </a:srgbClr>
                    </a:solidFill>
                  </a:tcPr>
                </a:tc>
                <a:extLst>
                  <a:ext uri="{0D108BD9-81ED-4DB2-BD59-A6C34878D82A}">
                    <a16:rowId xmlns:a16="http://schemas.microsoft.com/office/drawing/2014/main" val="10005"/>
                  </a:ext>
                </a:extLst>
              </a:tr>
            </a:tbl>
          </a:graphicData>
        </a:graphic>
      </p:graphicFrame>
      <p:sp>
        <p:nvSpPr>
          <p:cNvPr id="68" name="文字方塊 67"/>
          <p:cNvSpPr txBox="1"/>
          <p:nvPr/>
        </p:nvSpPr>
        <p:spPr>
          <a:xfrm rot="19928290">
            <a:off x="10351208" y="1544485"/>
            <a:ext cx="1746931" cy="1043345"/>
          </a:xfrm>
          <a:prstGeom prst="leftArrow">
            <a:avLst>
              <a:gd name="adj1" fmla="val 67577"/>
              <a:gd name="adj2" fmla="val 69476"/>
            </a:avLst>
          </a:prstGeom>
          <a:solidFill>
            <a:srgbClr val="FFFF00"/>
          </a:solidFill>
          <a:ln>
            <a:solidFill>
              <a:schemeClr val="tx1"/>
            </a:solidFill>
          </a:ln>
        </p:spPr>
        <p:txBody>
          <a:bodyPr wrap="square" rtlCol="0">
            <a:spAutoFit/>
          </a:bodyPr>
          <a:lstStyle/>
          <a:p>
            <a:r>
              <a:rPr lang="zh-TW" altLang="en-US" sz="2000" dirty="0">
                <a:latin typeface="+mn-ea"/>
                <a:ea typeface="+mn-ea"/>
              </a:rPr>
              <a:t>只有指考</a:t>
            </a:r>
            <a:endParaRPr lang="en-US" altLang="zh-TW" sz="2000" dirty="0">
              <a:latin typeface="+mn-ea"/>
              <a:ea typeface="+mn-ea"/>
            </a:endParaRPr>
          </a:p>
          <a:p>
            <a:r>
              <a:rPr lang="zh-TW" altLang="en-US" sz="2000" dirty="0">
                <a:latin typeface="+mn-ea"/>
                <a:ea typeface="+mn-ea"/>
              </a:rPr>
              <a:t>改變</a:t>
            </a:r>
            <a:r>
              <a:rPr lang="en-US" altLang="zh-TW" sz="2000" dirty="0">
                <a:latin typeface="+mn-ea"/>
                <a:ea typeface="+mn-ea"/>
              </a:rPr>
              <a:t>!!</a:t>
            </a:r>
            <a:endParaRPr lang="zh-TW" altLang="en-US" sz="2000" dirty="0">
              <a:latin typeface="+mn-ea"/>
              <a:ea typeface="+mn-ea"/>
            </a:endParaRPr>
          </a:p>
        </p:txBody>
      </p:sp>
      <p:sp>
        <p:nvSpPr>
          <p:cNvPr id="69" name="文字方塊 68"/>
          <p:cNvSpPr txBox="1"/>
          <p:nvPr/>
        </p:nvSpPr>
        <p:spPr>
          <a:xfrm rot="19928290">
            <a:off x="10503918" y="2625245"/>
            <a:ext cx="1441509" cy="1043345"/>
          </a:xfrm>
          <a:prstGeom prst="leftArrow">
            <a:avLst>
              <a:gd name="adj1" fmla="val 67577"/>
              <a:gd name="adj2" fmla="val 69476"/>
            </a:avLst>
          </a:prstGeom>
          <a:solidFill>
            <a:srgbClr val="FFFF00"/>
          </a:solidFill>
          <a:ln>
            <a:solidFill>
              <a:schemeClr val="tx1"/>
            </a:solidFill>
          </a:ln>
        </p:spPr>
        <p:txBody>
          <a:bodyPr wrap="square" rtlCol="0">
            <a:spAutoFit/>
          </a:bodyPr>
          <a:lstStyle/>
          <a:p>
            <a:r>
              <a:rPr lang="zh-TW" altLang="en-US" sz="2000" dirty="0">
                <a:latin typeface="+mn-ea"/>
                <a:ea typeface="+mn-ea"/>
              </a:rPr>
              <a:t>沒有</a:t>
            </a:r>
            <a:endParaRPr lang="en-US" altLang="zh-TW" sz="2000" dirty="0">
              <a:latin typeface="+mn-ea"/>
              <a:ea typeface="+mn-ea"/>
            </a:endParaRPr>
          </a:p>
          <a:p>
            <a:r>
              <a:rPr lang="zh-TW" altLang="en-US" sz="2000" dirty="0">
                <a:latin typeface="+mn-ea"/>
                <a:ea typeface="+mn-ea"/>
              </a:rPr>
              <a:t>改變</a:t>
            </a:r>
            <a:r>
              <a:rPr lang="en-US" altLang="zh-TW" sz="2000" dirty="0">
                <a:latin typeface="+mn-ea"/>
                <a:ea typeface="+mn-ea"/>
              </a:rPr>
              <a:t>!!</a:t>
            </a:r>
            <a:endParaRPr lang="zh-TW" altLang="en-US" sz="2000" dirty="0">
              <a:latin typeface="+mn-ea"/>
              <a:ea typeface="+mn-ea"/>
            </a:endParaRPr>
          </a:p>
        </p:txBody>
      </p:sp>
      <p:sp>
        <p:nvSpPr>
          <p:cNvPr id="70" name="文字方塊 69"/>
          <p:cNvSpPr txBox="1"/>
          <p:nvPr/>
        </p:nvSpPr>
        <p:spPr>
          <a:xfrm rot="19928290">
            <a:off x="10722894" y="3552678"/>
            <a:ext cx="1404401" cy="1043345"/>
          </a:xfrm>
          <a:prstGeom prst="leftArrow">
            <a:avLst>
              <a:gd name="adj1" fmla="val 67577"/>
              <a:gd name="adj2" fmla="val 69476"/>
            </a:avLst>
          </a:prstGeom>
          <a:solidFill>
            <a:srgbClr val="FFFF00"/>
          </a:solidFill>
          <a:ln>
            <a:solidFill>
              <a:schemeClr val="tx1"/>
            </a:solidFill>
          </a:ln>
        </p:spPr>
        <p:txBody>
          <a:bodyPr wrap="square" rtlCol="0">
            <a:spAutoFit/>
          </a:bodyPr>
          <a:lstStyle/>
          <a:p>
            <a:r>
              <a:rPr lang="zh-TW" altLang="en-US" sz="2000" dirty="0">
                <a:latin typeface="+mn-ea"/>
                <a:ea typeface="+mn-ea"/>
              </a:rPr>
              <a:t>考科減少</a:t>
            </a:r>
            <a:r>
              <a:rPr lang="en-US" altLang="zh-TW" sz="2000" dirty="0">
                <a:latin typeface="+mn-ea"/>
                <a:ea typeface="+mn-ea"/>
              </a:rPr>
              <a:t>!!</a:t>
            </a:r>
            <a:endParaRPr lang="zh-TW" altLang="en-US" sz="2000" dirty="0">
              <a:latin typeface="+mn-ea"/>
              <a:ea typeface="+mn-ea"/>
            </a:endParaRPr>
          </a:p>
        </p:txBody>
      </p:sp>
      <p:sp>
        <p:nvSpPr>
          <p:cNvPr id="71" name="文字方塊 70"/>
          <p:cNvSpPr txBox="1"/>
          <p:nvPr/>
        </p:nvSpPr>
        <p:spPr>
          <a:xfrm rot="19928290">
            <a:off x="10665764" y="4646719"/>
            <a:ext cx="1463979" cy="1043345"/>
          </a:xfrm>
          <a:prstGeom prst="leftArrow">
            <a:avLst>
              <a:gd name="adj1" fmla="val 67577"/>
              <a:gd name="adj2" fmla="val 69476"/>
            </a:avLst>
          </a:prstGeom>
          <a:solidFill>
            <a:srgbClr val="FFFF00"/>
          </a:solidFill>
          <a:ln>
            <a:solidFill>
              <a:schemeClr val="tx1"/>
            </a:solidFill>
          </a:ln>
        </p:spPr>
        <p:txBody>
          <a:bodyPr wrap="square" rtlCol="0">
            <a:spAutoFit/>
          </a:bodyPr>
          <a:lstStyle/>
          <a:p>
            <a:r>
              <a:rPr lang="zh-TW" altLang="en-US" sz="2000" dirty="0">
                <a:latin typeface="+mn-ea"/>
                <a:ea typeface="+mn-ea"/>
              </a:rPr>
              <a:t>命題更精進</a:t>
            </a:r>
            <a:r>
              <a:rPr lang="en-US" altLang="zh-TW" sz="2000" dirty="0">
                <a:latin typeface="+mn-ea"/>
                <a:ea typeface="+mn-ea"/>
              </a:rPr>
              <a:t>!!</a:t>
            </a:r>
            <a:endParaRPr lang="zh-TW" altLang="en-US" sz="2000" dirty="0">
              <a:latin typeface="+mn-ea"/>
              <a:ea typeface="+mn-ea"/>
            </a:endParaRPr>
          </a:p>
        </p:txBody>
      </p:sp>
      <p:sp>
        <p:nvSpPr>
          <p:cNvPr id="72" name="文字方塊 71"/>
          <p:cNvSpPr txBox="1"/>
          <p:nvPr/>
        </p:nvSpPr>
        <p:spPr>
          <a:xfrm rot="19928290">
            <a:off x="10724999" y="5632426"/>
            <a:ext cx="1368094" cy="1043345"/>
          </a:xfrm>
          <a:prstGeom prst="leftArrow">
            <a:avLst>
              <a:gd name="adj1" fmla="val 67577"/>
              <a:gd name="adj2" fmla="val 69476"/>
            </a:avLst>
          </a:prstGeom>
          <a:solidFill>
            <a:srgbClr val="FFFF00"/>
          </a:solidFill>
          <a:ln>
            <a:solidFill>
              <a:schemeClr val="tx1"/>
            </a:solidFill>
          </a:ln>
        </p:spPr>
        <p:txBody>
          <a:bodyPr wrap="square" rtlCol="0">
            <a:spAutoFit/>
          </a:bodyPr>
          <a:lstStyle/>
          <a:p>
            <a:r>
              <a:rPr lang="zh-TW" altLang="en-US" sz="2000" dirty="0">
                <a:latin typeface="+mn-ea"/>
                <a:ea typeface="+mn-ea"/>
              </a:rPr>
              <a:t>成績減壓</a:t>
            </a:r>
            <a:r>
              <a:rPr lang="en-US" altLang="zh-TW" sz="2000" dirty="0">
                <a:latin typeface="+mn-ea"/>
                <a:ea typeface="+mn-ea"/>
              </a:rPr>
              <a:t>!!</a:t>
            </a:r>
            <a:endParaRPr lang="zh-TW" altLang="en-US" sz="2000" dirty="0">
              <a:latin typeface="+mn-ea"/>
              <a:ea typeface="+mn-ea"/>
            </a:endParaRPr>
          </a:p>
        </p:txBody>
      </p:sp>
      <p:sp>
        <p:nvSpPr>
          <p:cNvPr id="5" name="橢圓 4"/>
          <p:cNvSpPr/>
          <p:nvPr/>
        </p:nvSpPr>
        <p:spPr bwMode="auto">
          <a:xfrm>
            <a:off x="263352" y="66078"/>
            <a:ext cx="1728192" cy="1623732"/>
          </a:xfrm>
          <a:prstGeom prst="ellipse">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4400" dirty="0">
                <a:latin typeface="Arial" charset="0"/>
              </a:rPr>
              <a:t>考試</a:t>
            </a:r>
            <a:endParaRPr kumimoji="0" lang="zh-TW" altLang="en-US" sz="4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6188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a:t>              </a:t>
            </a:r>
            <a:fld id="{F1B1E62E-7A52-4CF6-BC8F-0959D58BFEC1}" type="slidenum">
              <a:rPr lang="en-US" altLang="zh-TW" smtClean="0"/>
              <a:pPr>
                <a:defRPr/>
              </a:pPr>
              <a:t>4</a:t>
            </a:fld>
            <a:endParaRPr lang="en-US" altLang="zh-TW" dirty="0"/>
          </a:p>
        </p:txBody>
      </p:sp>
      <p:sp>
        <p:nvSpPr>
          <p:cNvPr id="3" name="矩形 2"/>
          <p:cNvSpPr/>
          <p:nvPr/>
        </p:nvSpPr>
        <p:spPr>
          <a:xfrm>
            <a:off x="1847528" y="332656"/>
            <a:ext cx="7992888" cy="792910"/>
          </a:xfrm>
          <a:prstGeom prst="rect">
            <a:avLst/>
          </a:prstGeom>
        </p:spPr>
        <p:txBody>
          <a:bodyPr anchor="ctr"/>
          <a:lstStyle/>
          <a:p>
            <a:pPr>
              <a:spcAft>
                <a:spcPts val="0"/>
              </a:spcAft>
            </a:pPr>
            <a:r>
              <a:rPr lang="zh-TW" altLang="en-US" sz="3600" kern="100" spc="1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統一入學考試─</a:t>
            </a:r>
            <a:r>
              <a:rPr lang="en-US" altLang="zh-TW" sz="3600" kern="100" spc="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sz="3600" kern="100" spc="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a:t>
            </a:r>
          </a:p>
        </p:txBody>
      </p:sp>
      <p:graphicFrame>
        <p:nvGraphicFramePr>
          <p:cNvPr id="11" name="表格 10"/>
          <p:cNvGraphicFramePr>
            <a:graphicFrameLocks noGrp="1"/>
          </p:cNvGraphicFramePr>
          <p:nvPr>
            <p:extLst>
              <p:ext uri="{D42A27DB-BD31-4B8C-83A1-F6EECF244321}">
                <p14:modId xmlns:p14="http://schemas.microsoft.com/office/powerpoint/2010/main" val="2330210834"/>
              </p:ext>
            </p:extLst>
          </p:nvPr>
        </p:nvGraphicFramePr>
        <p:xfrm>
          <a:off x="407368" y="1412776"/>
          <a:ext cx="11449271" cy="3324051"/>
        </p:xfrm>
        <a:graphic>
          <a:graphicData uri="http://schemas.openxmlformats.org/drawingml/2006/table">
            <a:tbl>
              <a:tblPr>
                <a:effectLst>
                  <a:outerShdw blurRad="63500" sx="102000" sy="102000" algn="ctr" rotWithShape="0">
                    <a:prstClr val="black">
                      <a:alpha val="40000"/>
                    </a:prstClr>
                  </a:outerShdw>
                </a:effectLst>
              </a:tblPr>
              <a:tblGrid>
                <a:gridCol w="1761426">
                  <a:extLst>
                    <a:ext uri="{9D8B030D-6E8A-4147-A177-3AD203B41FA5}">
                      <a16:colId xmlns:a16="http://schemas.microsoft.com/office/drawing/2014/main" val="20000"/>
                    </a:ext>
                  </a:extLst>
                </a:gridCol>
                <a:gridCol w="2687026">
                  <a:extLst>
                    <a:ext uri="{9D8B030D-6E8A-4147-A177-3AD203B41FA5}">
                      <a16:colId xmlns:a16="http://schemas.microsoft.com/office/drawing/2014/main" val="20001"/>
                    </a:ext>
                  </a:extLst>
                </a:gridCol>
                <a:gridCol w="3991715">
                  <a:extLst>
                    <a:ext uri="{9D8B030D-6E8A-4147-A177-3AD203B41FA5}">
                      <a16:colId xmlns:a16="http://schemas.microsoft.com/office/drawing/2014/main" val="20002"/>
                    </a:ext>
                  </a:extLst>
                </a:gridCol>
                <a:gridCol w="3009104">
                  <a:extLst>
                    <a:ext uri="{9D8B030D-6E8A-4147-A177-3AD203B41FA5}">
                      <a16:colId xmlns:a16="http://schemas.microsoft.com/office/drawing/2014/main" val="20003"/>
                    </a:ext>
                  </a:extLst>
                </a:gridCol>
              </a:tblGrid>
              <a:tr h="458294">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TW" altLang="en-US" sz="2800" b="1" kern="0" dirty="0">
                          <a:solidFill>
                            <a:schemeClr val="tx1"/>
                          </a:solidFill>
                          <a:latin typeface="+mn-ea"/>
                          <a:ea typeface="+mn-ea"/>
                          <a:cs typeface="Times New Roman" panose="02020603050405020304"/>
                        </a:rPr>
                        <a:t>考試名稱</a:t>
                      </a:r>
                      <a:endParaRPr lang="zh-TW" sz="2800" b="1" kern="100" dirty="0">
                        <a:solidFill>
                          <a:schemeClr val="tx1"/>
                        </a:solidFill>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1F3FF"/>
                    </a:solidFill>
                  </a:tcPr>
                </a:tc>
                <a:tc>
                  <a:txBody>
                    <a:bodyPr/>
                    <a:lstStyle/>
                    <a:p>
                      <a:pPr marL="0" algn="ctr" defTabSz="914400" rtl="0" eaLnBrk="1" latinLnBrk="0" hangingPunct="1">
                        <a:spcAft>
                          <a:spcPts val="0"/>
                        </a:spcAft>
                      </a:pPr>
                      <a:r>
                        <a:rPr lang="zh-TW" altLang="en-US" sz="2800" b="1" kern="0" dirty="0">
                          <a:solidFill>
                            <a:schemeClr val="tx1"/>
                          </a:solidFill>
                          <a:latin typeface="+mn-ea"/>
                          <a:ea typeface="+mn-ea"/>
                          <a:cs typeface="Times New Roman" panose="02020603050405020304" pitchFamily="18" charset="0"/>
                        </a:rPr>
                        <a:t>評量能力</a:t>
                      </a:r>
                      <a:endParaRPr lang="zh-TW" sz="2800" b="1" kern="0" dirty="0">
                        <a:solidFill>
                          <a:schemeClr val="tx1"/>
                        </a:solidFill>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1F3FF"/>
                    </a:solidFill>
                  </a:tcPr>
                </a:tc>
                <a:tc>
                  <a:txBody>
                    <a:bodyPr/>
                    <a:lstStyle/>
                    <a:p>
                      <a:pPr algn="ctr">
                        <a:spcAft>
                          <a:spcPts val="0"/>
                        </a:spcAft>
                      </a:pPr>
                      <a:r>
                        <a:rPr lang="zh-TW" altLang="en-US" sz="2800" b="1" kern="0" dirty="0">
                          <a:solidFill>
                            <a:schemeClr val="tx1"/>
                          </a:solidFill>
                          <a:latin typeface="+mn-ea"/>
                          <a:ea typeface="+mn-ea"/>
                          <a:cs typeface="Times New Roman" panose="02020603050405020304"/>
                        </a:rPr>
                        <a:t>辦理</a:t>
                      </a:r>
                      <a:r>
                        <a:rPr lang="zh-TW" sz="2800" b="1" kern="0" dirty="0">
                          <a:solidFill>
                            <a:schemeClr val="tx1"/>
                          </a:solidFill>
                          <a:latin typeface="+mn-ea"/>
                          <a:ea typeface="+mn-ea"/>
                          <a:cs typeface="Times New Roman" panose="02020603050405020304"/>
                        </a:rPr>
                        <a:t>考科</a:t>
                      </a:r>
                      <a:endParaRPr lang="zh-TW" sz="2800" b="1" kern="100" dirty="0">
                        <a:solidFill>
                          <a:schemeClr val="tx1"/>
                        </a:solidFill>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1F3FF"/>
                    </a:solidFill>
                  </a:tcPr>
                </a:tc>
                <a:tc>
                  <a:txBody>
                    <a:bodyPr/>
                    <a:lstStyle/>
                    <a:p>
                      <a:pPr algn="ctr">
                        <a:spcAft>
                          <a:spcPts val="0"/>
                        </a:spcAft>
                      </a:pPr>
                      <a:r>
                        <a:rPr lang="zh-TW" altLang="en-US" sz="2800" b="1" kern="0" dirty="0">
                          <a:solidFill>
                            <a:schemeClr val="tx1"/>
                          </a:solidFill>
                          <a:latin typeface="+mn-ea"/>
                          <a:ea typeface="+mn-ea"/>
                          <a:cs typeface="Times New Roman" panose="02020603050405020304"/>
                        </a:rPr>
                        <a:t>命題範圍</a:t>
                      </a:r>
                      <a:endParaRPr lang="zh-TW" altLang="zh-TW" sz="2800" b="1" kern="100" dirty="0">
                        <a:solidFill>
                          <a:schemeClr val="tx1"/>
                        </a:solidFill>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1F3FF"/>
                    </a:solidFill>
                  </a:tcPr>
                </a:tc>
                <a:extLst>
                  <a:ext uri="{0D108BD9-81ED-4DB2-BD59-A6C34878D82A}">
                    <a16:rowId xmlns:a16="http://schemas.microsoft.com/office/drawing/2014/main" val="10000"/>
                  </a:ext>
                </a:extLst>
              </a:tr>
              <a:tr h="1268477">
                <a:tc>
                  <a:txBody>
                    <a:bodyPr/>
                    <a:lstStyle/>
                    <a:p>
                      <a:pPr algn="ctr">
                        <a:spcAft>
                          <a:spcPts val="0"/>
                        </a:spcAft>
                      </a:pPr>
                      <a:r>
                        <a:rPr lang="zh-TW" sz="2800" b="1" kern="0" dirty="0">
                          <a:latin typeface="+mn-ea"/>
                          <a:ea typeface="+mn-ea"/>
                          <a:cs typeface="Times New Roman" panose="02020603050405020304" pitchFamily="18" charset="0"/>
                        </a:rPr>
                        <a:t>學測</a:t>
                      </a:r>
                      <a:endParaRPr lang="zh-TW" sz="2800" b="1" kern="100" dirty="0">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zh-TW" altLang="en-US" sz="2800" b="1" kern="0" dirty="0">
                          <a:solidFill>
                            <a:schemeClr val="tx1"/>
                          </a:solidFill>
                          <a:latin typeface="+mn-ea"/>
                          <a:ea typeface="+mn-ea"/>
                          <a:cs typeface="Times New Roman" panose="02020603050405020304" pitchFamily="18" charset="0"/>
                        </a:rPr>
                        <a:t>基本核心能力</a:t>
                      </a:r>
                      <a:endParaRPr lang="zh-TW" sz="2800" b="1" kern="0" dirty="0">
                        <a:solidFill>
                          <a:schemeClr val="tx1"/>
                        </a:solidFill>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hangingPunct="0">
                        <a:spcAft>
                          <a:spcPts val="0"/>
                        </a:spcAft>
                      </a:pPr>
                      <a:r>
                        <a:rPr lang="zh-TW" sz="2800" b="1" kern="0" dirty="0">
                          <a:latin typeface="+mn-ea"/>
                          <a:ea typeface="+mn-ea"/>
                          <a:cs typeface="Times New Roman" panose="02020603050405020304" pitchFamily="18" charset="0"/>
                        </a:rPr>
                        <a:t>國文</a:t>
                      </a:r>
                      <a:r>
                        <a:rPr lang="en-US" altLang="zh-TW" sz="2800" b="1" kern="0" dirty="0">
                          <a:latin typeface="+mn-ea"/>
                          <a:ea typeface="+mn-ea"/>
                          <a:cs typeface="Times New Roman" panose="02020603050405020304" pitchFamily="18" charset="0"/>
                        </a:rPr>
                        <a:t>(</a:t>
                      </a:r>
                      <a:r>
                        <a:rPr lang="zh-TW" altLang="en-US" sz="2800" b="1" kern="0" dirty="0">
                          <a:latin typeface="+mn-ea"/>
                          <a:ea typeface="+mn-ea"/>
                          <a:cs typeface="Times New Roman" panose="02020603050405020304" pitchFamily="18" charset="0"/>
                        </a:rPr>
                        <a:t>含國語文寫作</a:t>
                      </a:r>
                      <a:r>
                        <a:rPr lang="en-US" altLang="zh-TW" sz="2800" b="1" kern="0" dirty="0">
                          <a:latin typeface="+mn-ea"/>
                          <a:ea typeface="+mn-ea"/>
                          <a:cs typeface="Times New Roman" panose="02020603050405020304" pitchFamily="18" charset="0"/>
                        </a:rPr>
                        <a:t>)</a:t>
                      </a:r>
                      <a:r>
                        <a:rPr lang="zh-TW" sz="2800" b="1" kern="0" dirty="0">
                          <a:latin typeface="+mn-ea"/>
                          <a:ea typeface="+mn-ea"/>
                          <a:cs typeface="Times New Roman" panose="02020603050405020304" pitchFamily="18" charset="0"/>
                        </a:rPr>
                        <a:t>、英文、數學</a:t>
                      </a:r>
                      <a:r>
                        <a:rPr lang="en-US" altLang="zh-TW" sz="2800" b="1" kern="0" dirty="0">
                          <a:latin typeface="+mn-ea"/>
                          <a:ea typeface="+mn-ea"/>
                          <a:cs typeface="Times New Roman" panose="02020603050405020304" pitchFamily="18" charset="0"/>
                        </a:rPr>
                        <a:t>A</a:t>
                      </a:r>
                      <a:r>
                        <a:rPr lang="zh-TW" altLang="en-US" sz="2800" b="1" kern="0" dirty="0">
                          <a:latin typeface="+mn-ea"/>
                          <a:ea typeface="+mn-ea"/>
                          <a:cs typeface="Times New Roman" panose="02020603050405020304" pitchFamily="18" charset="0"/>
                        </a:rPr>
                        <a:t>、數學</a:t>
                      </a:r>
                      <a:r>
                        <a:rPr lang="en-US" altLang="zh-TW" sz="2800" b="1" kern="0" dirty="0">
                          <a:latin typeface="+mn-ea"/>
                          <a:ea typeface="+mn-ea"/>
                          <a:cs typeface="Times New Roman" panose="02020603050405020304" pitchFamily="18" charset="0"/>
                        </a:rPr>
                        <a:t>B</a:t>
                      </a:r>
                      <a:r>
                        <a:rPr lang="zh-TW" sz="2800" b="1" kern="0" dirty="0">
                          <a:latin typeface="+mn-ea"/>
                          <a:ea typeface="+mn-ea"/>
                          <a:cs typeface="Times New Roman" panose="02020603050405020304" pitchFamily="18" charset="0"/>
                        </a:rPr>
                        <a:t>、社會、自然</a:t>
                      </a:r>
                      <a:endParaRPr lang="zh-TW" sz="2800" b="1" kern="100" dirty="0">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hangingPunct="0">
                        <a:spcAft>
                          <a:spcPts val="0"/>
                        </a:spcAft>
                      </a:pPr>
                      <a:r>
                        <a:rPr lang="zh-TW" altLang="en-US" sz="2800" b="1" kern="100" dirty="0">
                          <a:latin typeface="+mn-ea"/>
                          <a:ea typeface="+mn-ea"/>
                          <a:cs typeface="Times New Roman" panose="02020603050405020304" pitchFamily="18" charset="0"/>
                        </a:rPr>
                        <a:t>部定必修</a:t>
                      </a:r>
                      <a:endParaRPr lang="zh-TW" altLang="zh-TW" sz="2800" b="1" kern="100" dirty="0">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85597">
                <a:tc>
                  <a:txBody>
                    <a:bodyPr/>
                    <a:lstStyle/>
                    <a:p>
                      <a:pPr algn="ctr">
                        <a:spcAft>
                          <a:spcPts val="0"/>
                        </a:spcAft>
                      </a:pPr>
                      <a:r>
                        <a:rPr lang="zh-TW" sz="2800" b="1" kern="0" dirty="0">
                          <a:latin typeface="+mn-ea"/>
                          <a:ea typeface="+mn-ea"/>
                          <a:cs typeface="Times New Roman" panose="02020603050405020304" pitchFamily="18" charset="0"/>
                        </a:rPr>
                        <a:t>分科測驗</a:t>
                      </a:r>
                      <a:endParaRPr lang="en-US" altLang="zh-TW" sz="2800" b="1" kern="0" dirty="0">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spcAft>
                          <a:spcPts val="0"/>
                        </a:spcAft>
                      </a:pPr>
                      <a:r>
                        <a:rPr lang="zh-TW" altLang="en-US" sz="2800" b="1" kern="0" dirty="0">
                          <a:solidFill>
                            <a:schemeClr val="tx1"/>
                          </a:solidFill>
                          <a:latin typeface="+mn-ea"/>
                          <a:ea typeface="+mn-ea"/>
                          <a:cs typeface="Times New Roman" panose="02020603050405020304" pitchFamily="18" charset="0"/>
                        </a:rPr>
                        <a:t>關鍵學科能力</a:t>
                      </a:r>
                      <a:endParaRPr lang="zh-TW" sz="2800" b="1" kern="0" dirty="0">
                        <a:solidFill>
                          <a:schemeClr val="tx1"/>
                        </a:solidFill>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hangingPunct="0">
                        <a:spcAft>
                          <a:spcPts val="0"/>
                        </a:spcAft>
                      </a:pPr>
                      <a:r>
                        <a:rPr lang="zh-TW" sz="2800" b="1" kern="0" dirty="0">
                          <a:solidFill>
                            <a:srgbClr val="FF0000"/>
                          </a:solidFill>
                          <a:latin typeface="+mn-ea"/>
                          <a:ea typeface="+mn-ea"/>
                          <a:cs typeface="Times New Roman" panose="02020603050405020304" pitchFamily="18" charset="0"/>
                        </a:rPr>
                        <a:t>數甲</a:t>
                      </a:r>
                      <a:r>
                        <a:rPr lang="zh-TW" sz="2800" b="1" kern="0" dirty="0">
                          <a:latin typeface="+mn-ea"/>
                          <a:ea typeface="+mn-ea"/>
                          <a:cs typeface="Times New Roman" panose="02020603050405020304" pitchFamily="18" charset="0"/>
                        </a:rPr>
                        <a:t>、物理、化學、生物、歷史、地理、公民與社會</a:t>
                      </a:r>
                      <a:endParaRPr lang="zh-TW" sz="2800" b="1" kern="100" dirty="0">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lang="zh-TW" altLang="en-US" sz="2800" b="1" kern="100" dirty="0">
                          <a:latin typeface="+mn-ea"/>
                          <a:ea typeface="+mn-ea"/>
                          <a:cs typeface="Times New Roman" panose="02020603050405020304" pitchFamily="18" charset="0"/>
                        </a:rPr>
                        <a:t>部定必修</a:t>
                      </a:r>
                      <a:endParaRPr lang="zh-TW" altLang="zh-TW" sz="2800" b="1" kern="100" dirty="0">
                        <a:latin typeface="+mn-ea"/>
                        <a:ea typeface="+mn-ea"/>
                        <a:cs typeface="Times New Roman" panose="02020603050405020304" pitchFamily="18" charset="0"/>
                      </a:endParaRPr>
                    </a:p>
                    <a:p>
                      <a:pPr algn="just" hangingPunct="0">
                        <a:spcAft>
                          <a:spcPts val="0"/>
                        </a:spcAft>
                      </a:pPr>
                      <a:r>
                        <a:rPr lang="zh-TW" altLang="en-US" sz="2800" b="1" kern="100" dirty="0">
                          <a:latin typeface="+mn-ea"/>
                          <a:ea typeface="+mn-ea"/>
                          <a:cs typeface="Times New Roman" panose="02020603050405020304" pitchFamily="18" charset="0"/>
                        </a:rPr>
                        <a:t>部定加深加廣選修</a:t>
                      </a:r>
                      <a:endParaRPr lang="zh-TW" sz="2800" b="1" kern="100" dirty="0">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 name="文字方塊 11"/>
          <p:cNvSpPr txBox="1"/>
          <p:nvPr/>
        </p:nvSpPr>
        <p:spPr>
          <a:xfrm>
            <a:off x="623391" y="4973919"/>
            <a:ext cx="11017224" cy="1292020"/>
          </a:xfrm>
          <a:prstGeom prst="rect">
            <a:avLst/>
          </a:prstGeom>
          <a:noFill/>
        </p:spPr>
        <p:txBody>
          <a:bodyPr wrap="square" rtlCol="0">
            <a:spAutoFit/>
          </a:bodyPr>
          <a:lstStyle/>
          <a:p>
            <a:pPr marL="342900" indent="-342900" algn="just" eaLnBrk="0" hangingPunct="0">
              <a:lnSpc>
                <a:spcPct val="114000"/>
              </a:lnSpc>
              <a:spcBef>
                <a:spcPts val="600"/>
              </a:spcBef>
              <a:buClr>
                <a:srgbClr val="C00000"/>
              </a:buClr>
              <a:buSzPct val="80000"/>
              <a:buFont typeface="Wingdings" panose="05000000000000000000" pitchFamily="2" charset="2"/>
              <a:buChar char="ü"/>
            </a:pPr>
            <a:r>
              <a:rPr lang="zh-TW" altLang="en-US" sz="3200" b="1" dirty="0">
                <a:solidFill>
                  <a:srgbClr val="C00000"/>
                </a:solidFill>
                <a:latin typeface="+mn-ea"/>
                <a:ea typeface="+mn-ea"/>
                <a:cs typeface="Times New Roman" panose="02020603050405020304" pitchFamily="18" charset="0"/>
              </a:rPr>
              <a:t>大學校系可</a:t>
            </a:r>
            <a:r>
              <a:rPr lang="zh-TW" altLang="en-US" sz="3200" dirty="0">
                <a:solidFill>
                  <a:srgbClr val="C00000"/>
                </a:solidFill>
                <a:latin typeface="+mn-ea"/>
                <a:ea typeface="+mn-ea"/>
                <a:cs typeface="Times New Roman" panose="02020603050405020304" pitchFamily="18" charset="0"/>
              </a:rPr>
              <a:t>針對</a:t>
            </a:r>
            <a:r>
              <a:rPr lang="zh-TW" altLang="en-US" sz="3200" b="1" dirty="0">
                <a:solidFill>
                  <a:srgbClr val="C00000"/>
                </a:solidFill>
                <a:latin typeface="+mn-ea"/>
                <a:ea typeface="+mn-ea"/>
                <a:cs typeface="Times New Roman" panose="02020603050405020304" pitchFamily="18" charset="0"/>
              </a:rPr>
              <a:t>不同招生管道，自訂要使用的入學考科</a:t>
            </a:r>
            <a:endParaRPr lang="en-US" altLang="zh-TW" sz="3200" b="1" dirty="0">
              <a:solidFill>
                <a:srgbClr val="C00000"/>
              </a:solidFill>
              <a:latin typeface="+mn-ea"/>
              <a:ea typeface="+mn-ea"/>
              <a:cs typeface="Times New Roman" panose="02020603050405020304" pitchFamily="18" charset="0"/>
            </a:endParaRPr>
          </a:p>
          <a:p>
            <a:pPr marL="342900" indent="-342900" algn="just" eaLnBrk="0" hangingPunct="0">
              <a:lnSpc>
                <a:spcPct val="114000"/>
              </a:lnSpc>
              <a:spcBef>
                <a:spcPts val="600"/>
              </a:spcBef>
              <a:buClr>
                <a:srgbClr val="C00000"/>
              </a:buClr>
              <a:buSzPct val="80000"/>
              <a:buFont typeface="Wingdings" panose="05000000000000000000" pitchFamily="2" charset="2"/>
              <a:buChar char="ü"/>
            </a:pPr>
            <a:r>
              <a:rPr lang="zh-TW" altLang="en-US" sz="3200" b="1" dirty="0">
                <a:solidFill>
                  <a:srgbClr val="C00000"/>
                </a:solidFill>
                <a:latin typeface="+mn-ea"/>
                <a:ea typeface="+mn-ea"/>
                <a:cs typeface="Times New Roman" panose="02020603050405020304" pitchFamily="18" charset="0"/>
              </a:rPr>
              <a:t>國英數</a:t>
            </a:r>
            <a:r>
              <a:rPr lang="en-US" altLang="zh-TW" sz="3200" b="1" dirty="0">
                <a:solidFill>
                  <a:srgbClr val="C00000"/>
                </a:solidFill>
                <a:latin typeface="+mn-ea"/>
                <a:ea typeface="+mn-ea"/>
                <a:cs typeface="Times New Roman" panose="02020603050405020304" pitchFamily="18" charset="0"/>
              </a:rPr>
              <a:t>3</a:t>
            </a:r>
            <a:r>
              <a:rPr lang="zh-TW" altLang="en-US" sz="3200" b="1" dirty="0">
                <a:solidFill>
                  <a:srgbClr val="C00000"/>
                </a:solidFill>
                <a:latin typeface="+mn-ea"/>
                <a:ea typeface="+mn-ea"/>
                <a:cs typeface="Times New Roman" panose="02020603050405020304" pitchFamily="18" charset="0"/>
              </a:rPr>
              <a:t>科</a:t>
            </a:r>
            <a:r>
              <a:rPr lang="zh-TW" altLang="en-US" sz="3200">
                <a:solidFill>
                  <a:srgbClr val="C00000"/>
                </a:solidFill>
                <a:latin typeface="+mn-ea"/>
                <a:ea typeface="+mn-ea"/>
                <a:cs typeface="Times New Roman" panose="02020603050405020304" pitchFamily="18" charset="0"/>
              </a:rPr>
              <a:t>不重複考</a:t>
            </a:r>
            <a:r>
              <a:rPr lang="en-US" altLang="zh-TW" sz="3200" dirty="0">
                <a:solidFill>
                  <a:srgbClr val="C00000"/>
                </a:solidFill>
                <a:latin typeface="+mn-ea"/>
                <a:ea typeface="+mn-ea"/>
                <a:cs typeface="Times New Roman" panose="02020603050405020304" pitchFamily="18" charset="0"/>
              </a:rPr>
              <a:t>(</a:t>
            </a:r>
            <a:r>
              <a:rPr lang="zh-TW" altLang="en-US" sz="3200" dirty="0">
                <a:solidFill>
                  <a:srgbClr val="C00000"/>
                </a:solidFill>
                <a:latin typeface="+mn-ea"/>
                <a:ea typeface="+mn-ea"/>
                <a:cs typeface="Times New Roman" panose="02020603050405020304" pitchFamily="18" charset="0"/>
              </a:rPr>
              <a:t>例外</a:t>
            </a:r>
            <a:r>
              <a:rPr lang="en-US" altLang="zh-TW" sz="3200" dirty="0">
                <a:solidFill>
                  <a:srgbClr val="C00000"/>
                </a:solidFill>
                <a:latin typeface="+mn-ea"/>
                <a:ea typeface="+mn-ea"/>
                <a:cs typeface="Times New Roman" panose="02020603050405020304" pitchFamily="18" charset="0"/>
              </a:rPr>
              <a:t>:</a:t>
            </a:r>
            <a:r>
              <a:rPr lang="zh-TW" altLang="en-US" sz="3200" dirty="0">
                <a:solidFill>
                  <a:srgbClr val="C00000"/>
                </a:solidFill>
                <a:latin typeface="+mn-ea"/>
                <a:ea typeface="+mn-ea"/>
                <a:cs typeface="Times New Roman" panose="02020603050405020304" pitchFamily="18" charset="0"/>
              </a:rPr>
              <a:t>數甲→兼顧高度數學需求校系</a:t>
            </a:r>
            <a:r>
              <a:rPr lang="en-US" altLang="zh-TW" sz="3200" dirty="0">
                <a:solidFill>
                  <a:srgbClr val="C00000"/>
                </a:solidFill>
                <a:latin typeface="+mn-ea"/>
                <a:ea typeface="+mn-ea"/>
                <a:cs typeface="Times New Roman" panose="02020603050405020304" pitchFamily="18" charset="0"/>
              </a:rPr>
              <a:t>)</a:t>
            </a:r>
            <a:endParaRPr lang="en-US" altLang="zh-TW" sz="3200" b="1" dirty="0">
              <a:solidFill>
                <a:srgbClr val="C00000"/>
              </a:solidFill>
              <a:latin typeface="+mn-ea"/>
              <a:ea typeface="+mn-ea"/>
              <a:cs typeface="Times New Roman" panose="02020603050405020304" pitchFamily="18" charset="0"/>
            </a:endParaRPr>
          </a:p>
        </p:txBody>
      </p:sp>
    </p:spTree>
    <p:extLst>
      <p:ext uri="{BB962C8B-B14F-4D97-AF65-F5344CB8AC3E}">
        <p14:creationId xmlns:p14="http://schemas.microsoft.com/office/powerpoint/2010/main" val="330453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a:solidFill>
                  <a:prstClr val="black"/>
                </a:solidFill>
              </a:rPr>
              <a:t>              </a:t>
            </a:r>
            <a:fld id="{F1B1E62E-7A52-4CF6-BC8F-0959D58BFEC1}" type="slidenum">
              <a:rPr lang="en-US" altLang="zh-TW" smtClean="0">
                <a:solidFill>
                  <a:prstClr val="black"/>
                </a:solidFill>
              </a:rPr>
              <a:pPr>
                <a:defRPr/>
              </a:pPr>
              <a:t>5</a:t>
            </a:fld>
            <a:endParaRPr lang="en-US" altLang="zh-TW">
              <a:solidFill>
                <a:prstClr val="black"/>
              </a:solidFill>
            </a:endParaRPr>
          </a:p>
        </p:txBody>
      </p:sp>
      <p:sp>
        <p:nvSpPr>
          <p:cNvPr id="27" name="矩形 26"/>
          <p:cNvSpPr/>
          <p:nvPr/>
        </p:nvSpPr>
        <p:spPr>
          <a:xfrm>
            <a:off x="160147" y="7389440"/>
            <a:ext cx="11346297" cy="5581015"/>
          </a:xfrm>
          <a:prstGeom prst="rect">
            <a:avLst/>
          </a:prstGeom>
        </p:spPr>
        <p:txBody>
          <a:bodyPr wrap="square">
            <a:spAutoFit/>
          </a:bodyPr>
          <a:lstStyle/>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（一）</a:t>
            </a:r>
            <a:r>
              <a:rPr lang="zh-TW" altLang="en-US" sz="2600" dirty="0">
                <a:solidFill>
                  <a:srgbClr val="FF0000"/>
                </a:solidFill>
                <a:latin typeface="微軟正黑體" panose="020B0604030504040204" pitchFamily="34" charset="-120"/>
                <a:ea typeface="微軟正黑體" panose="020B0604030504040204" pitchFamily="34" charset="-120"/>
              </a:rPr>
              <a:t>簡化準備備審資料的負擔</a:t>
            </a:r>
            <a:r>
              <a:rPr lang="zh-TW" altLang="en-US" sz="2600" dirty="0">
                <a:latin typeface="微軟正黑體" panose="020B0604030504040204" pitchFamily="34" charset="-120"/>
                <a:ea typeface="微軟正黑體" panose="020B0604030504040204" pitchFamily="34" charset="-120"/>
              </a:rPr>
              <a:t>：建置高中學習歷程資料庫，協助學生收錄多元學習歷程並自主上傳，同時提高上傳資料的公信力，以利大學提高審查品質。</a:t>
            </a:r>
          </a:p>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（二）</a:t>
            </a:r>
            <a:r>
              <a:rPr lang="zh-TW" altLang="en-US" sz="2600" dirty="0">
                <a:solidFill>
                  <a:srgbClr val="FF0000"/>
                </a:solidFill>
                <a:latin typeface="微軟正黑體" panose="020B0604030504040204" pitchFamily="34" charset="-120"/>
                <a:ea typeface="微軟正黑體" panose="020B0604030504040204" pitchFamily="34" charset="-120"/>
              </a:rPr>
              <a:t>推動各大學招生專業化發展</a:t>
            </a:r>
            <a:r>
              <a:rPr lang="zh-TW" altLang="en-US" sz="2600" dirty="0">
                <a:latin typeface="微軟正黑體" panose="020B0604030504040204" pitchFamily="34" charset="-120"/>
                <a:ea typeface="微軟正黑體" panose="020B0604030504040204" pitchFamily="34" charset="-120"/>
              </a:rPr>
              <a:t>：提高大學適性選才能量，優化簡化甄選措施提高招生作業效率。目前已有</a:t>
            </a:r>
            <a:r>
              <a:rPr lang="en-US" altLang="zh-TW" sz="2600" dirty="0">
                <a:latin typeface="微軟正黑體" panose="020B0604030504040204" pitchFamily="34" charset="-120"/>
                <a:ea typeface="微軟正黑體" panose="020B0604030504040204" pitchFamily="34" charset="-120"/>
              </a:rPr>
              <a:t>30</a:t>
            </a:r>
            <a:r>
              <a:rPr lang="zh-TW" altLang="en-US" sz="2600" dirty="0">
                <a:latin typeface="微軟正黑體" panose="020B0604030504040204" pitchFamily="34" charset="-120"/>
                <a:ea typeface="微軟正黑體" panose="020B0604030504040204" pitchFamily="34" charset="-120"/>
              </a:rPr>
              <a:t>校辦理；</a:t>
            </a:r>
            <a:r>
              <a:rPr lang="en-US" altLang="zh-TW" sz="2600" dirty="0">
                <a:latin typeface="微軟正黑體" panose="020B0604030504040204" pitchFamily="34" charset="-120"/>
                <a:ea typeface="微軟正黑體" panose="020B0604030504040204" pitchFamily="34" charset="-120"/>
              </a:rPr>
              <a:t>108</a:t>
            </a:r>
            <a:r>
              <a:rPr lang="zh-TW" altLang="en-US" sz="2600" dirty="0">
                <a:latin typeface="微軟正黑體" panose="020B0604030504040204" pitchFamily="34" charset="-120"/>
                <a:ea typeface="微軟正黑體" panose="020B0604030504040204" pitchFamily="34" charset="-120"/>
              </a:rPr>
              <a:t>年度將擴大至全部學校參與。</a:t>
            </a:r>
          </a:p>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（三）</a:t>
            </a:r>
            <a:r>
              <a:rPr lang="zh-TW" altLang="en-US" sz="2600" dirty="0">
                <a:solidFill>
                  <a:srgbClr val="FF0000"/>
                </a:solidFill>
                <a:latin typeface="微軟正黑體" panose="020B0604030504040204" pitchFamily="34" charset="-120"/>
                <a:ea typeface="微軟正黑體" panose="020B0604030504040204" pitchFamily="34" charset="-120"/>
              </a:rPr>
              <a:t>針對考科發展試卷架構並提升命題技術</a:t>
            </a:r>
            <a:r>
              <a:rPr lang="zh-TW" altLang="en-US" sz="2600" dirty="0">
                <a:latin typeface="微軟正黑體" panose="020B0604030504040204" pitchFamily="34" charset="-120"/>
                <a:ea typeface="微軟正黑體" panose="020B0604030504040204" pitchFamily="34" charset="-120"/>
              </a:rPr>
              <a:t>：補助大考中心呼應新課綱核心素養與學習內涵，，且配合考招新制銜接期程，將提前於</a:t>
            </a:r>
            <a:r>
              <a:rPr lang="en-US" altLang="zh-TW" sz="2600" dirty="0">
                <a:latin typeface="微軟正黑體" panose="020B0604030504040204" pitchFamily="34" charset="-120"/>
                <a:ea typeface="微軟正黑體" panose="020B0604030504040204" pitchFamily="34" charset="-120"/>
              </a:rPr>
              <a:t>108</a:t>
            </a:r>
            <a:r>
              <a:rPr lang="zh-TW" altLang="en-US" sz="2600" dirty="0">
                <a:latin typeface="微軟正黑體" panose="020B0604030504040204" pitchFamily="34" charset="-120"/>
                <a:ea typeface="微軟正黑體" panose="020B0604030504040204" pitchFamily="34" charset="-120"/>
              </a:rPr>
              <a:t>年度下半年公布</a:t>
            </a:r>
            <a:r>
              <a:rPr lang="en-US" altLang="zh-TW" sz="2600" dirty="0">
                <a:latin typeface="微軟正黑體" panose="020B0604030504040204" pitchFamily="34" charset="-120"/>
                <a:ea typeface="微軟正黑體" panose="020B0604030504040204" pitchFamily="34" charset="-120"/>
              </a:rPr>
              <a:t>111</a:t>
            </a:r>
            <a:r>
              <a:rPr lang="zh-TW" altLang="en-US" sz="2600" dirty="0">
                <a:latin typeface="微軟正黑體" panose="020B0604030504040204" pitchFamily="34" charset="-120"/>
                <a:ea typeface="微軟正黑體" panose="020B0604030504040204" pitchFamily="34" charset="-120"/>
              </a:rPr>
              <a:t>學年度全部考科說明，且規劃</a:t>
            </a:r>
            <a:r>
              <a:rPr lang="en-US" altLang="zh-TW" sz="2600" dirty="0">
                <a:latin typeface="微軟正黑體" panose="020B0604030504040204" pitchFamily="34" charset="-120"/>
                <a:ea typeface="微軟正黑體" panose="020B0604030504040204" pitchFamily="34" charset="-120"/>
              </a:rPr>
              <a:t>109</a:t>
            </a:r>
            <a:r>
              <a:rPr lang="zh-TW" altLang="en-US" sz="2600" dirty="0">
                <a:latin typeface="微軟正黑體" panose="020B0604030504040204" pitchFamily="34" charset="-120"/>
                <a:ea typeface="微軟正黑體" panose="020B0604030504040204" pitchFamily="34" charset="-120"/>
              </a:rPr>
              <a:t>及</a:t>
            </a:r>
            <a:r>
              <a:rPr lang="en-US" altLang="zh-TW" sz="2600" dirty="0">
                <a:latin typeface="微軟正黑體" panose="020B0604030504040204" pitchFamily="34" charset="-120"/>
                <a:ea typeface="微軟正黑體" panose="020B0604030504040204" pitchFamily="34" charset="-120"/>
              </a:rPr>
              <a:t>110</a:t>
            </a:r>
            <a:r>
              <a:rPr lang="zh-TW" altLang="en-US" sz="2600" dirty="0">
                <a:latin typeface="微軟正黑體" panose="020B0604030504040204" pitchFamily="34" charset="-120"/>
                <a:ea typeface="微軟正黑體" panose="020B0604030504040204" pitchFamily="34" charset="-120"/>
              </a:rPr>
              <a:t>年辦理全國性新制考試全流程預試。</a:t>
            </a:r>
            <a:endParaRPr lang="en-US" altLang="zh-TW" sz="2600" dirty="0">
              <a:latin typeface="微軟正黑體" panose="020B0604030504040204" pitchFamily="34" charset="-120"/>
              <a:ea typeface="微軟正黑體" panose="020B0604030504040204" pitchFamily="34" charset="-120"/>
            </a:endParaRPr>
          </a:p>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（四）</a:t>
            </a:r>
            <a:r>
              <a:rPr lang="zh-TW" altLang="en-US" sz="2600" dirty="0">
                <a:solidFill>
                  <a:srgbClr val="FF0000"/>
                </a:solidFill>
                <a:latin typeface="微軟正黑體" panose="020B0604030504040204" pitchFamily="34" charset="-120"/>
                <a:ea typeface="微軟正黑體" panose="020B0604030504040204" pitchFamily="34" charset="-120"/>
              </a:rPr>
              <a:t>提前公布參採學習歷程內容與方式</a:t>
            </a:r>
            <a:r>
              <a:rPr lang="zh-TW" altLang="en-US" sz="2600" dirty="0">
                <a:latin typeface="微軟正黑體" panose="020B0604030504040204" pitchFamily="34" charset="-120"/>
                <a:ea typeface="微軟正黑體" panose="020B0604030504040204" pitchFamily="34" charset="-120"/>
              </a:rPr>
              <a:t>：為利高中師生家長瞭解</a:t>
            </a:r>
            <a:r>
              <a:rPr lang="en-US" altLang="zh-TW" sz="2600" dirty="0">
                <a:latin typeface="微軟正黑體" panose="020B0604030504040204" pitchFamily="34" charset="-120"/>
                <a:ea typeface="微軟正黑體" panose="020B0604030504040204" pitchFamily="34" charset="-120"/>
              </a:rPr>
              <a:t>108</a:t>
            </a:r>
            <a:r>
              <a:rPr lang="zh-TW" altLang="en-US" sz="2600" dirty="0">
                <a:latin typeface="微軟正黑體" panose="020B0604030504040204" pitchFamily="34" charset="-120"/>
                <a:ea typeface="微軟正黑體" panose="020B0604030504040204" pitchFamily="34" charset="-120"/>
              </a:rPr>
              <a:t>新課綱架構下大學校系招生參採學習歷程項目重點，作為輔導學生適性選修課程以銜接升讀大學階段教育，請招聯會應促各大學校系於方案實施二年前參採學習歷程內容與方式。</a:t>
            </a:r>
          </a:p>
        </p:txBody>
      </p:sp>
      <p:sp>
        <p:nvSpPr>
          <p:cNvPr id="60" name="標題 1"/>
          <p:cNvSpPr txBox="1">
            <a:spLocks/>
          </p:cNvSpPr>
          <p:nvPr/>
        </p:nvSpPr>
        <p:spPr>
          <a:xfrm>
            <a:off x="2709926" y="365108"/>
            <a:ext cx="6441009"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lnSpc>
                <a:spcPts val="1800"/>
              </a:lnSpc>
            </a:pPr>
            <a:r>
              <a:rPr lang="en-US" altLang="zh-TW" sz="4000" b="1" dirty="0">
                <a:latin typeface="微軟正黑體" panose="020B0604030504040204" pitchFamily="34" charset="-120"/>
                <a:ea typeface="微軟正黑體" panose="020B0604030504040204" pitchFamily="34" charset="-120"/>
                <a:cs typeface="+mn-cs"/>
              </a:rPr>
              <a:t>111</a:t>
            </a:r>
            <a:r>
              <a:rPr lang="zh-TW" altLang="en-US" sz="4000" b="1" dirty="0">
                <a:latin typeface="微軟正黑體" panose="020B0604030504040204" pitchFamily="34" charset="-120"/>
                <a:ea typeface="微軟正黑體" panose="020B0604030504040204" pitchFamily="34" charset="-120"/>
                <a:cs typeface="+mn-cs"/>
              </a:rPr>
              <a:t>大學考招新方案</a:t>
            </a:r>
          </a:p>
        </p:txBody>
      </p:sp>
      <p:graphicFrame>
        <p:nvGraphicFramePr>
          <p:cNvPr id="5" name="表格 4">
            <a:extLst>
              <a:ext uri="{FF2B5EF4-FFF2-40B4-BE49-F238E27FC236}">
                <a16:creationId xmlns:a16="http://schemas.microsoft.com/office/drawing/2014/main" id="{2735AE94-79C6-47E6-BE4D-5DD2B222D604}"/>
              </a:ext>
            </a:extLst>
          </p:cNvPr>
          <p:cNvGraphicFramePr>
            <a:graphicFrameLocks noGrp="1"/>
          </p:cNvGraphicFramePr>
          <p:nvPr>
            <p:extLst>
              <p:ext uri="{D42A27DB-BD31-4B8C-83A1-F6EECF244321}">
                <p14:modId xmlns:p14="http://schemas.microsoft.com/office/powerpoint/2010/main" val="2641512000"/>
              </p:ext>
            </p:extLst>
          </p:nvPr>
        </p:nvGraphicFramePr>
        <p:xfrm>
          <a:off x="253054" y="1246777"/>
          <a:ext cx="11459570" cy="5375427"/>
        </p:xfrm>
        <a:graphic>
          <a:graphicData uri="http://schemas.openxmlformats.org/drawingml/2006/table">
            <a:tbl>
              <a:tblPr firstRow="1" firstCol="1" bandRow="1">
                <a:effectLst>
                  <a:outerShdw blurRad="50800" dist="38100" dir="2700000" algn="tl" rotWithShape="0">
                    <a:prstClr val="black">
                      <a:alpha val="40000"/>
                    </a:prstClr>
                  </a:outerShdw>
                </a:effectLst>
                <a:tableStyleId>{00A15C55-8517-42AA-B614-E9B94910E393}</a:tableStyleId>
              </a:tblPr>
              <a:tblGrid>
                <a:gridCol w="1018410">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gridCol w="5688632">
                  <a:extLst>
                    <a:ext uri="{9D8B030D-6E8A-4147-A177-3AD203B41FA5}">
                      <a16:colId xmlns:a16="http://schemas.microsoft.com/office/drawing/2014/main" val="20002"/>
                    </a:ext>
                  </a:extLst>
                </a:gridCol>
              </a:tblGrid>
              <a:tr h="557997">
                <a:tc>
                  <a:txBody>
                    <a:bodyPr/>
                    <a:lstStyle/>
                    <a:p>
                      <a:pPr algn="ctr">
                        <a:lnSpc>
                          <a:spcPct val="100000"/>
                        </a:lnSpc>
                        <a:spcAft>
                          <a:spcPts val="0"/>
                        </a:spcAft>
                      </a:pPr>
                      <a:endParaRPr lang="zh-TW" sz="2800"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2800" kern="100" dirty="0">
                          <a:effectLst/>
                          <a:latin typeface="+mn-ea"/>
                          <a:ea typeface="+mn-ea"/>
                        </a:rPr>
                        <a:t>現行（</a:t>
                      </a:r>
                      <a:r>
                        <a:rPr lang="en-US" altLang="zh-TW" sz="2800" kern="100" dirty="0">
                          <a:effectLst/>
                          <a:latin typeface="+mn-ea"/>
                          <a:ea typeface="+mn-ea"/>
                        </a:rPr>
                        <a:t>108</a:t>
                      </a:r>
                      <a:r>
                        <a:rPr lang="zh-TW" altLang="en-US" sz="2800" kern="100" dirty="0">
                          <a:effectLst/>
                          <a:latin typeface="+mn-ea"/>
                          <a:ea typeface="+mn-ea"/>
                        </a:rPr>
                        <a:t>學年度）方案</a:t>
                      </a:r>
                      <a:endParaRPr lang="zh-TW" altLang="zh-TW" sz="2800"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2800" kern="100" dirty="0">
                          <a:effectLst/>
                          <a:latin typeface="+mn-ea"/>
                          <a:ea typeface="+mn-ea"/>
                        </a:rPr>
                        <a:t>未來（</a:t>
                      </a:r>
                      <a:r>
                        <a:rPr lang="en-US" altLang="zh-TW" sz="2800" kern="100" dirty="0">
                          <a:effectLst/>
                          <a:latin typeface="+mn-ea"/>
                          <a:ea typeface="+mn-ea"/>
                        </a:rPr>
                        <a:t>111</a:t>
                      </a:r>
                      <a:r>
                        <a:rPr lang="zh-TW" altLang="en-US" sz="2800" kern="100" dirty="0">
                          <a:effectLst/>
                          <a:latin typeface="+mn-ea"/>
                          <a:ea typeface="+mn-ea"/>
                        </a:rPr>
                        <a:t>學年度）方案變革項目</a:t>
                      </a:r>
                      <a:endParaRPr lang="zh-TW" altLang="zh-TW" sz="2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905289">
                <a:tc>
                  <a:txBody>
                    <a:bodyPr/>
                    <a:lstStyle/>
                    <a:p>
                      <a:pPr algn="ctr">
                        <a:lnSpc>
                          <a:spcPct val="100000"/>
                        </a:lnSpc>
                        <a:spcAft>
                          <a:spcPts val="0"/>
                        </a:spcAft>
                      </a:pPr>
                      <a:r>
                        <a:rPr lang="zh-TW" altLang="en-US" sz="2800" kern="100" dirty="0">
                          <a:effectLst/>
                          <a:latin typeface="+mn-ea"/>
                          <a:ea typeface="+mn-ea"/>
                        </a:rPr>
                        <a:t>招生管道</a:t>
                      </a:r>
                      <a:endParaRPr lang="zh-TW" sz="2800"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zh-TW" sz="2600" b="0" kern="100" dirty="0">
                          <a:effectLst/>
                          <a:latin typeface="+mn-ea"/>
                          <a:ea typeface="+mn-ea"/>
                        </a:rPr>
                        <a:t>繁星推薦、個人申請、考試分發</a:t>
                      </a: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kern="100" dirty="0">
                          <a:solidFill>
                            <a:schemeClr val="dk1"/>
                          </a:solidFill>
                          <a:effectLst/>
                          <a:latin typeface="+mn-ea"/>
                          <a:ea typeface="+mn-ea"/>
                          <a:cs typeface="+mn-cs"/>
                        </a:rPr>
                        <a:t>招生管道維持三種</a:t>
                      </a:r>
                      <a:endParaRPr lang="zh-TW" altLang="zh-TW" sz="2600" kern="100" dirty="0">
                        <a:solidFill>
                          <a:schemeClr val="dk1"/>
                        </a:solidFill>
                        <a:effectLst/>
                        <a:latin typeface="+mn-ea"/>
                        <a:ea typeface="+mn-ea"/>
                        <a:cs typeface="+mn-cs"/>
                      </a:endParaRPr>
                    </a:p>
                  </a:txBody>
                  <a:tcPr marL="68580" marR="68580" marT="0" marB="0" anchor="ctr"/>
                </a:tc>
                <a:extLst>
                  <a:ext uri="{0D108BD9-81ED-4DB2-BD59-A6C34878D82A}">
                    <a16:rowId xmlns:a16="http://schemas.microsoft.com/office/drawing/2014/main" val="10001"/>
                  </a:ext>
                </a:extLst>
              </a:tr>
              <a:tr h="905289">
                <a:tc>
                  <a:txBody>
                    <a:bodyPr/>
                    <a:lstStyle/>
                    <a:p>
                      <a:pPr algn="ctr">
                        <a:lnSpc>
                          <a:spcPct val="100000"/>
                        </a:lnSpc>
                        <a:spcAft>
                          <a:spcPts val="0"/>
                        </a:spcAft>
                      </a:pPr>
                      <a:r>
                        <a:rPr lang="zh-TW" altLang="en-US" sz="2800" kern="100" dirty="0">
                          <a:effectLst/>
                          <a:latin typeface="+mn-ea"/>
                          <a:ea typeface="+mn-ea"/>
                          <a:cs typeface="+mn-cs"/>
                        </a:rPr>
                        <a:t>繁星推薦</a:t>
                      </a:r>
                      <a:endParaRPr lang="zh-TW" sz="2800"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b="0" kern="100" dirty="0">
                          <a:effectLst/>
                          <a:latin typeface="+mn-ea"/>
                          <a:ea typeface="+mn-ea"/>
                        </a:rPr>
                        <a:t>先以學測篩選</a:t>
                      </a:r>
                      <a:endParaRPr lang="en-US" altLang="zh-TW" sz="2600" b="0" kern="100" dirty="0">
                        <a:effectLst/>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b="0" kern="100" dirty="0">
                          <a:effectLst/>
                          <a:latin typeface="+mn-ea"/>
                          <a:ea typeface="+mn-ea"/>
                        </a:rPr>
                        <a:t>再依高中在校成績分發</a:t>
                      </a:r>
                      <a:endParaRPr lang="zh-TW" altLang="zh-TW" sz="2600" b="0" kern="100" dirty="0">
                        <a:effectLst/>
                        <a:latin typeface="+mn-ea"/>
                        <a:ea typeface="+mn-ea"/>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kern="100" dirty="0">
                          <a:effectLst/>
                          <a:latin typeface="+mn-ea"/>
                          <a:ea typeface="+mn-ea"/>
                        </a:rPr>
                        <a:t>維持不變</a:t>
                      </a:r>
                      <a:endParaRPr lang="zh-TW" altLang="zh-TW" sz="2600" kern="100" dirty="0">
                        <a:effectLst/>
                        <a:latin typeface="+mn-ea"/>
                        <a:ea typeface="+mn-ea"/>
                      </a:endParaRPr>
                    </a:p>
                  </a:txBody>
                  <a:tcPr marL="68580" marR="68580" marT="0" marB="0" anchor="ctr"/>
                </a:tc>
                <a:extLst>
                  <a:ext uri="{0D108BD9-81ED-4DB2-BD59-A6C34878D82A}">
                    <a16:rowId xmlns:a16="http://schemas.microsoft.com/office/drawing/2014/main" val="10002"/>
                  </a:ext>
                </a:extLst>
              </a:tr>
              <a:tr h="2101563">
                <a:tc>
                  <a:txBody>
                    <a:bodyPr/>
                    <a:lstStyle/>
                    <a:p>
                      <a:pPr algn="ctr">
                        <a:lnSpc>
                          <a:spcPct val="100000"/>
                        </a:lnSpc>
                      </a:pPr>
                      <a:r>
                        <a:rPr lang="zh-TW" altLang="en-US" sz="2800" dirty="0">
                          <a:latin typeface="+mn-ea"/>
                          <a:ea typeface="+mn-ea"/>
                        </a:rPr>
                        <a:t>個人申請</a:t>
                      </a:r>
                    </a:p>
                  </a:txBody>
                  <a:tcPr marL="68580" marR="68580" marT="0" marB="0" anchor="ctr"/>
                </a:tc>
                <a:tc>
                  <a:txBody>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lang="en-US" altLang="zh-TW" sz="2600" b="0" dirty="0">
                          <a:latin typeface="+mn-ea"/>
                          <a:ea typeface="+mn-ea"/>
                        </a:rPr>
                        <a:t>1.</a:t>
                      </a:r>
                      <a:r>
                        <a:rPr lang="zh-TW" altLang="en-US" sz="2600" b="0" dirty="0">
                          <a:latin typeface="+mn-ea"/>
                          <a:ea typeface="+mn-ea"/>
                        </a:rPr>
                        <a:t>甄試在高三下學期進行</a:t>
                      </a:r>
                    </a:p>
                    <a:p>
                      <a:pPr marL="266700" marR="0" lvl="0" indent="-266700" algn="l" defTabSz="457200" rtl="0" eaLnBrk="1" fontAlgn="auto" latinLnBrk="0" hangingPunct="1">
                        <a:lnSpc>
                          <a:spcPct val="100000"/>
                        </a:lnSpc>
                        <a:spcBef>
                          <a:spcPts val="0"/>
                        </a:spcBef>
                        <a:spcAft>
                          <a:spcPts val="0"/>
                        </a:spcAft>
                        <a:buClrTx/>
                        <a:buSzTx/>
                        <a:buFontTx/>
                        <a:buNone/>
                        <a:tabLst/>
                        <a:defRPr/>
                      </a:pPr>
                      <a:r>
                        <a:rPr lang="en-US" altLang="zh-Hant" sz="2600" b="0" dirty="0">
                          <a:latin typeface="+mn-ea"/>
                          <a:ea typeface="+mn-ea"/>
                        </a:rPr>
                        <a:t>2.</a:t>
                      </a:r>
                      <a:r>
                        <a:rPr lang="zh-TW" altLang="en-US" sz="2600" b="0" dirty="0">
                          <a:latin typeface="+mn-ea"/>
                          <a:ea typeface="+mn-ea"/>
                        </a:rPr>
                        <a:t>先以學測</a:t>
                      </a:r>
                      <a:r>
                        <a:rPr lang="en-US" altLang="zh-TW" sz="2600" b="0" dirty="0">
                          <a:latin typeface="+mn-ea"/>
                          <a:ea typeface="+mn-ea"/>
                        </a:rPr>
                        <a:t>(</a:t>
                      </a:r>
                      <a:r>
                        <a:rPr lang="zh-TW" altLang="en-US" sz="2600" b="0" dirty="0">
                          <a:latin typeface="+mn-ea"/>
                          <a:ea typeface="+mn-ea"/>
                        </a:rPr>
                        <a:t>至多</a:t>
                      </a:r>
                      <a:r>
                        <a:rPr lang="en-US" altLang="zh-TW" sz="2600" b="0" dirty="0">
                          <a:latin typeface="+mn-ea"/>
                          <a:ea typeface="+mn-ea"/>
                        </a:rPr>
                        <a:t>4</a:t>
                      </a:r>
                      <a:r>
                        <a:rPr lang="zh-TW" altLang="en-US" sz="2600" b="0" dirty="0">
                          <a:latin typeface="+mn-ea"/>
                          <a:ea typeface="+mn-ea"/>
                        </a:rPr>
                        <a:t>科</a:t>
                      </a:r>
                      <a:r>
                        <a:rPr lang="en-US" altLang="zh-TW" sz="2600" b="0" dirty="0">
                          <a:latin typeface="+mn-ea"/>
                          <a:ea typeface="+mn-ea"/>
                        </a:rPr>
                        <a:t>)</a:t>
                      </a:r>
                      <a:r>
                        <a:rPr lang="zh-TW" altLang="en-US" sz="2600" b="0" dirty="0">
                          <a:latin typeface="+mn-ea"/>
                          <a:ea typeface="+mn-ea"/>
                        </a:rPr>
                        <a:t>篩選，再以甄試</a:t>
                      </a:r>
                      <a:r>
                        <a:rPr lang="en-US" altLang="zh-TW" sz="2600" b="0" dirty="0">
                          <a:latin typeface="+mn-ea"/>
                          <a:ea typeface="+mn-ea"/>
                        </a:rPr>
                        <a:t>(</a:t>
                      </a:r>
                      <a:r>
                        <a:rPr lang="zh-TW" altLang="en-US" sz="2600" b="0" dirty="0">
                          <a:latin typeface="+mn-ea"/>
                          <a:ea typeface="+mn-ea"/>
                        </a:rPr>
                        <a:t>書審、面試、筆試或實作</a:t>
                      </a:r>
                      <a:r>
                        <a:rPr lang="en-US" altLang="zh-TW" sz="2600" b="0" dirty="0">
                          <a:latin typeface="+mn-ea"/>
                          <a:ea typeface="+mn-ea"/>
                        </a:rPr>
                        <a:t>)</a:t>
                      </a:r>
                      <a:r>
                        <a:rPr lang="zh-TW" altLang="en-US" sz="2600" b="0" dirty="0">
                          <a:latin typeface="+mn-ea"/>
                          <a:ea typeface="+mn-ea"/>
                        </a:rPr>
                        <a:t>來錄取</a:t>
                      </a:r>
                      <a:endParaRPr lang="en-US" altLang="zh-TW" sz="2600" b="0" dirty="0">
                        <a:latin typeface="+mn-ea"/>
                        <a:ea typeface="+mn-ea"/>
                      </a:endParaRPr>
                    </a:p>
                    <a:p>
                      <a:pPr marL="266700" marR="0" lvl="0" indent="-266700" algn="l" defTabSz="457200" rtl="0" eaLnBrk="1" fontAlgn="auto" latinLnBrk="0" hangingPunct="1">
                        <a:lnSpc>
                          <a:spcPct val="100000"/>
                        </a:lnSpc>
                        <a:spcBef>
                          <a:spcPts val="0"/>
                        </a:spcBef>
                        <a:spcAft>
                          <a:spcPts val="0"/>
                        </a:spcAft>
                        <a:buClrTx/>
                        <a:buSzTx/>
                        <a:buFontTx/>
                        <a:buNone/>
                        <a:tabLst/>
                        <a:defRPr/>
                      </a:pPr>
                      <a:r>
                        <a:rPr lang="en-US" altLang="zh-Hant" sz="2600" b="0" dirty="0">
                          <a:latin typeface="+mn-ea"/>
                          <a:ea typeface="+mn-ea"/>
                        </a:rPr>
                        <a:t>3.</a:t>
                      </a:r>
                      <a:r>
                        <a:rPr lang="zh-TW" altLang="en-US" sz="2600" b="0" dirty="0">
                          <a:latin typeface="+mn-ea"/>
                          <a:ea typeface="+mn-ea"/>
                        </a:rPr>
                        <a:t>上傳備審資料 </a:t>
                      </a:r>
                      <a:r>
                        <a:rPr lang="en-US" altLang="zh-Hant" sz="2600" b="0" dirty="0">
                          <a:latin typeface="+mn-ea"/>
                          <a:ea typeface="+mn-ea"/>
                        </a:rPr>
                        <a:t>PDF</a:t>
                      </a:r>
                      <a:r>
                        <a:rPr lang="zh-TW" altLang="en-US" sz="2600" b="0" dirty="0">
                          <a:latin typeface="+mn-ea"/>
                          <a:ea typeface="+mn-ea"/>
                        </a:rPr>
                        <a:t>檔</a:t>
                      </a:r>
                      <a:endParaRPr lang="zh-TW" altLang="zh-TW" sz="2600" b="0" kern="100" dirty="0">
                        <a:effectLst/>
                        <a:latin typeface="+mn-ea"/>
                        <a:ea typeface="+mn-ea"/>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TW" sz="2600" b="0" kern="100" dirty="0">
                        <a:solidFill>
                          <a:schemeClr val="dk1"/>
                        </a:solidFill>
                        <a:effectLst/>
                        <a:latin typeface="+mn-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2600" b="0" kern="100" dirty="0">
                          <a:solidFill>
                            <a:schemeClr val="dk1"/>
                          </a:solidFill>
                          <a:effectLst/>
                          <a:latin typeface="+mn-ea"/>
                          <a:ea typeface="+mn-ea"/>
                          <a:cs typeface="+mn-cs"/>
                        </a:rPr>
                        <a:t>1.</a:t>
                      </a:r>
                      <a:r>
                        <a:rPr lang="zh-TW" altLang="en-US" sz="2600" b="0" kern="100" dirty="0">
                          <a:solidFill>
                            <a:schemeClr val="dk1"/>
                          </a:solidFill>
                          <a:effectLst/>
                          <a:latin typeface="+mn-ea"/>
                          <a:ea typeface="+mn-ea"/>
                          <a:cs typeface="+mn-cs"/>
                        </a:rPr>
                        <a:t>甄試改於高三課程結束後辦理</a:t>
                      </a:r>
                      <a:endParaRPr lang="en-US" altLang="zh-TW" sz="2600" b="0" kern="100" dirty="0">
                        <a:solidFill>
                          <a:schemeClr val="dk1"/>
                        </a:solidFill>
                        <a:effectLst/>
                        <a:latin typeface="+mn-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2600" b="0" kern="100" dirty="0">
                          <a:solidFill>
                            <a:schemeClr val="dk1"/>
                          </a:solidFill>
                          <a:effectLst/>
                          <a:latin typeface="+mn-ea"/>
                          <a:ea typeface="+mn-ea"/>
                          <a:cs typeface="+mn-cs"/>
                        </a:rPr>
                        <a:t>2.</a:t>
                      </a:r>
                      <a:r>
                        <a:rPr lang="zh-TW" altLang="en-US" sz="2600" b="0" kern="100" dirty="0">
                          <a:solidFill>
                            <a:schemeClr val="dk1"/>
                          </a:solidFill>
                          <a:effectLst/>
                          <a:latin typeface="+mn-ea"/>
                          <a:ea typeface="+mn-ea"/>
                          <a:cs typeface="+mn-cs"/>
                        </a:rPr>
                        <a:t>從學習歷程檔案產出、上傳</a:t>
                      </a:r>
                      <a:endParaRPr lang="en-US" altLang="zh-TW" sz="2600" b="0" kern="100" dirty="0">
                        <a:solidFill>
                          <a:schemeClr val="dk1"/>
                        </a:solidFill>
                        <a:effectLst/>
                        <a:latin typeface="+mn-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b="0" kern="100" dirty="0">
                          <a:solidFill>
                            <a:schemeClr val="dk1"/>
                          </a:solidFill>
                          <a:effectLst/>
                          <a:latin typeface="+mn-ea"/>
                          <a:ea typeface="+mn-ea"/>
                          <a:cs typeface="+mn-cs"/>
                        </a:rPr>
                        <a:t>   備審資料</a:t>
                      </a:r>
                      <a:endParaRPr lang="en-US" altLang="zh-TW" sz="2600" b="0" kern="100" dirty="0">
                        <a:solidFill>
                          <a:schemeClr val="dk1"/>
                        </a:solidFill>
                        <a:effectLst/>
                        <a:latin typeface="+mn-ea"/>
                        <a:ea typeface="+mn-ea"/>
                        <a:cs typeface="+mn-cs"/>
                      </a:endParaRPr>
                    </a:p>
                  </a:txBody>
                  <a:tcPr marL="68580" marR="68580" marT="0" marB="0" anchor="ctr"/>
                </a:tc>
                <a:extLst>
                  <a:ext uri="{0D108BD9-81ED-4DB2-BD59-A6C34878D82A}">
                    <a16:rowId xmlns:a16="http://schemas.microsoft.com/office/drawing/2014/main" val="10004"/>
                  </a:ext>
                </a:extLst>
              </a:tr>
              <a:tr h="905289">
                <a:tc>
                  <a:txBody>
                    <a:bodyPr/>
                    <a:lstStyle/>
                    <a:p>
                      <a:pPr algn="ctr">
                        <a:lnSpc>
                          <a:spcPct val="100000"/>
                        </a:lnSpc>
                        <a:spcAft>
                          <a:spcPts val="0"/>
                        </a:spcAft>
                      </a:pPr>
                      <a:r>
                        <a:rPr lang="zh-TW" altLang="en-US" sz="2800" kern="100" dirty="0">
                          <a:effectLst/>
                          <a:latin typeface="+mn-ea"/>
                          <a:ea typeface="+mn-ea"/>
                        </a:rPr>
                        <a:t>考試分發</a:t>
                      </a:r>
                      <a:endParaRPr lang="zh-TW" sz="2800"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800" b="0" kern="100" dirty="0">
                          <a:solidFill>
                            <a:schemeClr val="dk1"/>
                          </a:solidFill>
                          <a:effectLst/>
                          <a:latin typeface="+mn-ea"/>
                          <a:ea typeface="+mn-ea"/>
                          <a:cs typeface="+mn-cs"/>
                        </a:rPr>
                        <a:t>先以學測檢定</a:t>
                      </a:r>
                      <a:endParaRPr lang="en-US" altLang="zh-TW" sz="2800" b="0" kern="100" dirty="0">
                        <a:solidFill>
                          <a:schemeClr val="dk1"/>
                        </a:solidFill>
                        <a:effectLst/>
                        <a:latin typeface="+mn-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800" b="0" kern="100" dirty="0">
                          <a:solidFill>
                            <a:schemeClr val="dk1"/>
                          </a:solidFill>
                          <a:effectLst/>
                          <a:latin typeface="+mn-ea"/>
                          <a:ea typeface="+mn-ea"/>
                          <a:cs typeface="+mn-cs"/>
                        </a:rPr>
                        <a:t>再以指考分發</a:t>
                      </a:r>
                      <a:endParaRPr lang="zh-TW" sz="2800" b="0" kern="100" dirty="0">
                        <a:solidFill>
                          <a:schemeClr val="dk1"/>
                        </a:solidFill>
                        <a:effectLst/>
                        <a:latin typeface="+mn-ea"/>
                        <a:ea typeface="+mn-ea"/>
                        <a:cs typeface="+mn-cs"/>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800" b="0" kern="100" dirty="0">
                          <a:effectLst/>
                          <a:latin typeface="+mn-ea"/>
                          <a:ea typeface="+mn-ea"/>
                        </a:rPr>
                        <a:t>以</a:t>
                      </a:r>
                      <a:r>
                        <a:rPr lang="zh-TW" altLang="zh-TW" sz="2800" b="0" kern="100" dirty="0">
                          <a:effectLst/>
                          <a:latin typeface="+mn-ea"/>
                          <a:ea typeface="+mn-ea"/>
                        </a:rPr>
                        <a:t>學測及分科測驗</a:t>
                      </a:r>
                      <a:r>
                        <a:rPr lang="zh-TW" altLang="en-US" sz="2800" b="0" kern="100" dirty="0">
                          <a:effectLst/>
                          <a:latin typeface="+mn-ea"/>
                          <a:ea typeface="+mn-ea"/>
                        </a:rPr>
                        <a:t>檢定分發</a:t>
                      </a:r>
                      <a:endParaRPr lang="zh-TW" sz="28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6" name="文字方塊 5"/>
          <p:cNvSpPr txBox="1"/>
          <p:nvPr/>
        </p:nvSpPr>
        <p:spPr>
          <a:xfrm rot="19928290">
            <a:off x="10559156" y="5288660"/>
            <a:ext cx="1500708" cy="1043345"/>
          </a:xfrm>
          <a:prstGeom prst="leftArrow">
            <a:avLst>
              <a:gd name="adj1" fmla="val 67577"/>
              <a:gd name="adj2" fmla="val 69476"/>
            </a:avLst>
          </a:prstGeom>
          <a:solidFill>
            <a:srgbClr val="FFFF00"/>
          </a:solidFill>
          <a:ln>
            <a:solidFill>
              <a:schemeClr val="tx1"/>
            </a:solidFill>
          </a:ln>
        </p:spPr>
        <p:txBody>
          <a:bodyPr wrap="square" rtlCol="0">
            <a:spAutoFit/>
          </a:bodyPr>
          <a:lstStyle/>
          <a:p>
            <a:r>
              <a:rPr lang="zh-TW" altLang="en-US" sz="2000" dirty="0">
                <a:latin typeface="+mn-ea"/>
                <a:ea typeface="+mn-ea"/>
              </a:rPr>
              <a:t>運用更直覺</a:t>
            </a:r>
            <a:r>
              <a:rPr lang="en-US" altLang="zh-TW" sz="2000" dirty="0">
                <a:latin typeface="+mn-ea"/>
                <a:ea typeface="+mn-ea"/>
              </a:rPr>
              <a:t>!!</a:t>
            </a:r>
            <a:endParaRPr lang="zh-TW" altLang="en-US" sz="2000" dirty="0">
              <a:latin typeface="+mn-ea"/>
              <a:ea typeface="+mn-ea"/>
            </a:endParaRPr>
          </a:p>
        </p:txBody>
      </p:sp>
      <p:sp>
        <p:nvSpPr>
          <p:cNvPr id="7" name="文字方塊 6"/>
          <p:cNvSpPr txBox="1"/>
          <p:nvPr/>
        </p:nvSpPr>
        <p:spPr>
          <a:xfrm rot="19928290">
            <a:off x="10561295" y="1803506"/>
            <a:ext cx="1413976" cy="1043345"/>
          </a:xfrm>
          <a:prstGeom prst="leftArrow">
            <a:avLst>
              <a:gd name="adj1" fmla="val 67577"/>
              <a:gd name="adj2" fmla="val 69476"/>
            </a:avLst>
          </a:prstGeom>
          <a:solidFill>
            <a:srgbClr val="FFFF00"/>
          </a:solidFill>
          <a:ln>
            <a:solidFill>
              <a:schemeClr val="tx1"/>
            </a:solidFill>
          </a:ln>
        </p:spPr>
        <p:txBody>
          <a:bodyPr wrap="square" rtlCol="0">
            <a:spAutoFit/>
          </a:bodyPr>
          <a:lstStyle/>
          <a:p>
            <a:r>
              <a:rPr lang="zh-TW" altLang="en-US" sz="2000" dirty="0">
                <a:latin typeface="+mn-ea"/>
                <a:ea typeface="+mn-ea"/>
              </a:rPr>
              <a:t>沒有改變</a:t>
            </a:r>
            <a:r>
              <a:rPr lang="en-US" altLang="zh-TW" sz="2000" dirty="0">
                <a:latin typeface="+mn-ea"/>
                <a:ea typeface="+mn-ea"/>
              </a:rPr>
              <a:t>!!</a:t>
            </a:r>
            <a:endParaRPr lang="zh-TW" altLang="en-US" sz="2000" dirty="0">
              <a:latin typeface="+mn-ea"/>
              <a:ea typeface="+mn-ea"/>
            </a:endParaRPr>
          </a:p>
        </p:txBody>
      </p:sp>
      <p:sp>
        <p:nvSpPr>
          <p:cNvPr id="8" name="文字方塊 7"/>
          <p:cNvSpPr txBox="1"/>
          <p:nvPr/>
        </p:nvSpPr>
        <p:spPr>
          <a:xfrm rot="19928290">
            <a:off x="10298895" y="3045134"/>
            <a:ext cx="1750784" cy="1043345"/>
          </a:xfrm>
          <a:prstGeom prst="leftArrow">
            <a:avLst>
              <a:gd name="adj1" fmla="val 67577"/>
              <a:gd name="adj2" fmla="val 69476"/>
            </a:avLst>
          </a:prstGeom>
          <a:solidFill>
            <a:srgbClr val="FFFF00"/>
          </a:solidFill>
          <a:ln>
            <a:solidFill>
              <a:schemeClr val="tx1"/>
            </a:solidFill>
          </a:ln>
        </p:spPr>
        <p:txBody>
          <a:bodyPr wrap="square" rtlCol="0">
            <a:spAutoFit/>
          </a:bodyPr>
          <a:lstStyle/>
          <a:p>
            <a:r>
              <a:rPr lang="zh-TW" altLang="en-US" sz="2000" dirty="0">
                <a:latin typeface="+mn-ea"/>
                <a:ea typeface="+mn-ea"/>
              </a:rPr>
              <a:t>高三學習完整</a:t>
            </a:r>
            <a:r>
              <a:rPr lang="en-US" altLang="zh-TW" sz="2000" dirty="0">
                <a:latin typeface="+mn-ea"/>
                <a:ea typeface="+mn-ea"/>
              </a:rPr>
              <a:t>!!</a:t>
            </a:r>
            <a:endParaRPr lang="zh-TW" altLang="en-US" sz="2000" dirty="0">
              <a:latin typeface="+mn-ea"/>
              <a:ea typeface="+mn-ea"/>
            </a:endParaRPr>
          </a:p>
        </p:txBody>
      </p:sp>
      <p:sp>
        <p:nvSpPr>
          <p:cNvPr id="9" name="文字方塊 8"/>
          <p:cNvSpPr txBox="1"/>
          <p:nvPr/>
        </p:nvSpPr>
        <p:spPr>
          <a:xfrm rot="19928290">
            <a:off x="10465362" y="4087114"/>
            <a:ext cx="1605842" cy="1043345"/>
          </a:xfrm>
          <a:prstGeom prst="leftArrow">
            <a:avLst>
              <a:gd name="adj1" fmla="val 67577"/>
              <a:gd name="adj2" fmla="val 69476"/>
            </a:avLst>
          </a:prstGeom>
          <a:solidFill>
            <a:srgbClr val="FFFF00"/>
          </a:solidFill>
          <a:ln>
            <a:solidFill>
              <a:schemeClr val="tx1"/>
            </a:solidFill>
          </a:ln>
        </p:spPr>
        <p:txBody>
          <a:bodyPr wrap="square" rtlCol="0">
            <a:spAutoFit/>
          </a:bodyPr>
          <a:lstStyle/>
          <a:p>
            <a:r>
              <a:rPr lang="zh-TW" altLang="en-US" sz="2000" dirty="0">
                <a:latin typeface="+mn-ea"/>
                <a:ea typeface="+mn-ea"/>
              </a:rPr>
              <a:t>信效度更高</a:t>
            </a:r>
            <a:r>
              <a:rPr lang="en-US" altLang="zh-TW" sz="2000" dirty="0">
                <a:latin typeface="+mn-ea"/>
                <a:ea typeface="+mn-ea"/>
              </a:rPr>
              <a:t>!!</a:t>
            </a:r>
            <a:endParaRPr lang="zh-TW" altLang="en-US" sz="2000" dirty="0">
              <a:latin typeface="+mn-ea"/>
              <a:ea typeface="+mn-ea"/>
            </a:endParaRPr>
          </a:p>
        </p:txBody>
      </p:sp>
      <p:sp>
        <p:nvSpPr>
          <p:cNvPr id="10" name="橢圓 9"/>
          <p:cNvSpPr/>
          <p:nvPr/>
        </p:nvSpPr>
        <p:spPr bwMode="auto">
          <a:xfrm>
            <a:off x="263352" y="66078"/>
            <a:ext cx="1728192" cy="1623732"/>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4400" dirty="0">
                <a:latin typeface="Arial" charset="0"/>
              </a:rPr>
              <a:t>招生</a:t>
            </a:r>
            <a:endParaRPr kumimoji="0" lang="zh-TW" altLang="en-US" sz="4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7608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a:t>              </a:t>
            </a:r>
            <a:fld id="{F1B1E62E-7A52-4CF6-BC8F-0959D58BFEC1}" type="slidenum">
              <a:rPr lang="en-US" altLang="zh-TW" smtClean="0"/>
              <a:pPr>
                <a:defRPr/>
              </a:pPr>
              <a:t>6</a:t>
            </a:fld>
            <a:endParaRPr lang="en-US" altLang="zh-TW" dirty="0"/>
          </a:p>
        </p:txBody>
      </p:sp>
      <p:sp>
        <p:nvSpPr>
          <p:cNvPr id="3" name="矩形 2"/>
          <p:cNvSpPr/>
          <p:nvPr/>
        </p:nvSpPr>
        <p:spPr>
          <a:xfrm>
            <a:off x="1847528" y="332656"/>
            <a:ext cx="7992888" cy="792910"/>
          </a:xfrm>
          <a:prstGeom prst="rect">
            <a:avLst/>
          </a:prstGeom>
        </p:spPr>
        <p:txBody>
          <a:bodyPr anchor="ctr"/>
          <a:lstStyle/>
          <a:p>
            <a:pPr>
              <a:spcAft>
                <a:spcPts val="0"/>
              </a:spcAft>
            </a:pPr>
            <a:r>
              <a:rPr lang="zh-TW" altLang="en-US" sz="3600" kern="100" spc="1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大學主要招生管道─</a:t>
            </a:r>
            <a:r>
              <a:rPr lang="zh-TW" altLang="en-US" sz="3600" kern="100" spc="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辦理期程</a:t>
            </a:r>
          </a:p>
        </p:txBody>
      </p:sp>
      <p:grpSp>
        <p:nvGrpSpPr>
          <p:cNvPr id="90" name="群組 89"/>
          <p:cNvGrpSpPr/>
          <p:nvPr/>
        </p:nvGrpSpPr>
        <p:grpSpPr>
          <a:xfrm>
            <a:off x="263352" y="1340768"/>
            <a:ext cx="11284322" cy="5438146"/>
            <a:chOff x="263352" y="1340768"/>
            <a:chExt cx="11284322" cy="5438146"/>
          </a:xfrm>
        </p:grpSpPr>
        <p:grpSp>
          <p:nvGrpSpPr>
            <p:cNvPr id="4" name="群組 3"/>
            <p:cNvGrpSpPr/>
            <p:nvPr/>
          </p:nvGrpSpPr>
          <p:grpSpPr>
            <a:xfrm>
              <a:off x="263352" y="1340768"/>
              <a:ext cx="11284322" cy="5438146"/>
              <a:chOff x="716334" y="1441583"/>
              <a:chExt cx="11284322" cy="5438146"/>
            </a:xfrm>
          </p:grpSpPr>
          <p:sp>
            <p:nvSpPr>
              <p:cNvPr id="5" name="圓角矩形 22">
                <a:extLst>
                  <a:ext uri="{FF2B5EF4-FFF2-40B4-BE49-F238E27FC236}">
                    <a16:creationId xmlns:a16="http://schemas.microsoft.com/office/drawing/2014/main" id="{5077623C-C308-48E5-AC69-8DB6F9852807}"/>
                  </a:ext>
                </a:extLst>
              </p:cNvPr>
              <p:cNvSpPr/>
              <p:nvPr/>
            </p:nvSpPr>
            <p:spPr>
              <a:xfrm>
                <a:off x="754832" y="4707590"/>
                <a:ext cx="2190666" cy="782550"/>
              </a:xfrm>
              <a:prstGeom prst="roundRect">
                <a:avLst/>
              </a:prstGeom>
              <a:gradFill flip="none" rotWithShape="1">
                <a:gsLst>
                  <a:gs pos="29000">
                    <a:srgbClr val="86CFC3"/>
                  </a:gs>
                  <a:gs pos="100000">
                    <a:srgbClr val="5A8B83"/>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6" name="文字方塊 5">
                <a:extLst>
                  <a:ext uri="{FF2B5EF4-FFF2-40B4-BE49-F238E27FC236}">
                    <a16:creationId xmlns:a16="http://schemas.microsoft.com/office/drawing/2014/main" id="{DD593267-69C3-48D3-993C-E20CEFBE7CE1}"/>
                  </a:ext>
                </a:extLst>
              </p:cNvPr>
              <p:cNvSpPr txBox="1"/>
              <p:nvPr/>
            </p:nvSpPr>
            <p:spPr>
              <a:xfrm>
                <a:off x="740585" y="4840185"/>
                <a:ext cx="225639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TW" sz="2800" kern="0" dirty="0">
                    <a:solidFill>
                      <a:srgbClr val="FF0000"/>
                    </a:solidFill>
                    <a:latin typeface="+mn-ea"/>
                    <a:ea typeface="+mn-ea"/>
                  </a:rPr>
                  <a:t>111</a:t>
                </a:r>
                <a:r>
                  <a:rPr kumimoji="1" lang="zh-TW" altLang="en-US" sz="2800" kern="0" dirty="0">
                    <a:solidFill>
                      <a:srgbClr val="FF0000"/>
                    </a:solidFill>
                    <a:latin typeface="+mn-ea"/>
                    <a:ea typeface="+mn-ea"/>
                  </a:rPr>
                  <a:t>學年度</a:t>
                </a:r>
                <a:endParaRPr kumimoji="1" lang="zh-TW" altLang="en-US" sz="2800" i="0" u="none" strike="noStrike" kern="0" cap="none" spc="0" normalizeH="0" baseline="0" noProof="0" dirty="0">
                  <a:ln>
                    <a:noFill/>
                  </a:ln>
                  <a:solidFill>
                    <a:srgbClr val="FF0000"/>
                  </a:solidFill>
                  <a:effectLst/>
                  <a:uLnTx/>
                  <a:uFillTx/>
                  <a:latin typeface="+mn-ea"/>
                  <a:ea typeface="+mn-ea"/>
                </a:endParaRPr>
              </a:p>
            </p:txBody>
          </p:sp>
          <p:grpSp>
            <p:nvGrpSpPr>
              <p:cNvPr id="7" name="群組 6">
                <a:extLst>
                  <a:ext uri="{FF2B5EF4-FFF2-40B4-BE49-F238E27FC236}">
                    <a16:creationId xmlns:a16="http://schemas.microsoft.com/office/drawing/2014/main" id="{549F31E2-D740-4803-B1B5-20B249A95867}"/>
                  </a:ext>
                </a:extLst>
              </p:cNvPr>
              <p:cNvGrpSpPr/>
              <p:nvPr/>
            </p:nvGrpSpPr>
            <p:grpSpPr>
              <a:xfrm>
                <a:off x="3069268" y="4997518"/>
                <a:ext cx="8931388" cy="202694"/>
                <a:chOff x="-542030" y="3347940"/>
                <a:chExt cx="7564825" cy="202694"/>
              </a:xfrm>
            </p:grpSpPr>
            <p:cxnSp>
              <p:nvCxnSpPr>
                <p:cNvPr id="76" name="直線箭頭接點 84">
                  <a:extLst>
                    <a:ext uri="{FF2B5EF4-FFF2-40B4-BE49-F238E27FC236}">
                      <a16:creationId xmlns:a16="http://schemas.microsoft.com/office/drawing/2014/main" id="{5D5DAD6D-039C-4C45-83C7-DAF0D7754167}"/>
                    </a:ext>
                  </a:extLst>
                </p:cNvPr>
                <p:cNvCxnSpPr>
                  <a:cxnSpLocks/>
                </p:cNvCxnSpPr>
                <p:nvPr/>
              </p:nvCxnSpPr>
              <p:spPr>
                <a:xfrm>
                  <a:off x="-542030" y="3449287"/>
                  <a:ext cx="7433548" cy="0"/>
                </a:xfrm>
                <a:prstGeom prst="straightConnector1">
                  <a:avLst/>
                </a:prstGeom>
                <a:noFill/>
                <a:ln w="57150" cap="rnd" cmpd="sng" algn="ctr">
                  <a:solidFill>
                    <a:sysClr val="windowText" lastClr="000000"/>
                  </a:solidFill>
                  <a:prstDash val="solid"/>
                  <a:headEnd type="none" w="med" len="med"/>
                  <a:tailEnd type="none" w="med" len="med"/>
                </a:ln>
                <a:effectLst/>
              </p:spPr>
            </p:cxnSp>
            <p:grpSp>
              <p:nvGrpSpPr>
                <p:cNvPr id="77" name="群組 76">
                  <a:extLst>
                    <a:ext uri="{FF2B5EF4-FFF2-40B4-BE49-F238E27FC236}">
                      <a16:creationId xmlns:a16="http://schemas.microsoft.com/office/drawing/2014/main" id="{0D8A1459-86D3-4603-A337-80F52F5D1430}"/>
                    </a:ext>
                  </a:extLst>
                </p:cNvPr>
                <p:cNvGrpSpPr/>
                <p:nvPr/>
              </p:nvGrpSpPr>
              <p:grpSpPr>
                <a:xfrm>
                  <a:off x="6819768" y="3347940"/>
                  <a:ext cx="203027" cy="202694"/>
                  <a:chOff x="6819768" y="3347940"/>
                  <a:chExt cx="203027" cy="202694"/>
                </a:xfrm>
              </p:grpSpPr>
              <p:sp>
                <p:nvSpPr>
                  <p:cNvPr id="78" name="直角三角形 26">
                    <a:extLst>
                      <a:ext uri="{FF2B5EF4-FFF2-40B4-BE49-F238E27FC236}">
                        <a16:creationId xmlns:a16="http://schemas.microsoft.com/office/drawing/2014/main" id="{BC7028A5-3A18-465E-BF35-6DCB064DDDF6}"/>
                      </a:ext>
                    </a:extLst>
                  </p:cNvPr>
                  <p:cNvSpPr/>
                  <p:nvPr/>
                </p:nvSpPr>
                <p:spPr>
                  <a:xfrm>
                    <a:off x="6819768" y="3347940"/>
                    <a:ext cx="203027" cy="103900"/>
                  </a:xfrm>
                  <a:custGeom>
                    <a:avLst/>
                    <a:gdLst>
                      <a:gd name="connsiteX0" fmla="*/ 0 w 556130"/>
                      <a:gd name="connsiteY0" fmla="*/ 351023 h 351023"/>
                      <a:gd name="connsiteX1" fmla="*/ 0 w 556130"/>
                      <a:gd name="connsiteY1" fmla="*/ 0 h 351023"/>
                      <a:gd name="connsiteX2" fmla="*/ 556130 w 556130"/>
                      <a:gd name="connsiteY2" fmla="*/ 351023 h 351023"/>
                      <a:gd name="connsiteX3" fmla="*/ 0 w 556130"/>
                      <a:gd name="connsiteY3" fmla="*/ 351023 h 351023"/>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Lst>
                    <a:ahLst/>
                    <a:cxnLst>
                      <a:cxn ang="0">
                        <a:pos x="connsiteX0" y="connsiteY0"/>
                      </a:cxn>
                      <a:cxn ang="0">
                        <a:pos x="connsiteX1" y="connsiteY1"/>
                      </a:cxn>
                      <a:cxn ang="0">
                        <a:pos x="connsiteX2" y="connsiteY2"/>
                      </a:cxn>
                      <a:cxn ang="0">
                        <a:pos x="connsiteX3" y="connsiteY3"/>
                      </a:cxn>
                    </a:cxnLst>
                    <a:rect l="l" t="t" r="r" b="b"/>
                    <a:pathLst>
                      <a:path w="556130" h="358707">
                        <a:moveTo>
                          <a:pt x="130628" y="358707"/>
                        </a:moveTo>
                        <a:cubicBezTo>
                          <a:pt x="133189" y="185349"/>
                          <a:pt x="43543" y="119569"/>
                          <a:pt x="0" y="0"/>
                        </a:cubicBezTo>
                        <a:lnTo>
                          <a:pt x="556130" y="351023"/>
                        </a:lnTo>
                        <a:lnTo>
                          <a:pt x="130628" y="358707"/>
                        </a:lnTo>
                        <a:close/>
                      </a:path>
                    </a:pathLst>
                  </a:custGeom>
                  <a:solidFill>
                    <a:sysClr val="windowText" lastClr="000000"/>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79" name="直角三角形 26">
                    <a:extLst>
                      <a:ext uri="{FF2B5EF4-FFF2-40B4-BE49-F238E27FC236}">
                        <a16:creationId xmlns:a16="http://schemas.microsoft.com/office/drawing/2014/main" id="{25C5F687-DCE2-4386-88B6-68E6BC331E3D}"/>
                      </a:ext>
                    </a:extLst>
                  </p:cNvPr>
                  <p:cNvSpPr/>
                  <p:nvPr/>
                </p:nvSpPr>
                <p:spPr>
                  <a:xfrm flipV="1">
                    <a:off x="6819768" y="3446734"/>
                    <a:ext cx="203027" cy="103900"/>
                  </a:xfrm>
                  <a:custGeom>
                    <a:avLst/>
                    <a:gdLst>
                      <a:gd name="connsiteX0" fmla="*/ 0 w 556130"/>
                      <a:gd name="connsiteY0" fmla="*/ 351023 h 351023"/>
                      <a:gd name="connsiteX1" fmla="*/ 0 w 556130"/>
                      <a:gd name="connsiteY1" fmla="*/ 0 h 351023"/>
                      <a:gd name="connsiteX2" fmla="*/ 556130 w 556130"/>
                      <a:gd name="connsiteY2" fmla="*/ 351023 h 351023"/>
                      <a:gd name="connsiteX3" fmla="*/ 0 w 556130"/>
                      <a:gd name="connsiteY3" fmla="*/ 351023 h 351023"/>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Lst>
                    <a:ahLst/>
                    <a:cxnLst>
                      <a:cxn ang="0">
                        <a:pos x="connsiteX0" y="connsiteY0"/>
                      </a:cxn>
                      <a:cxn ang="0">
                        <a:pos x="connsiteX1" y="connsiteY1"/>
                      </a:cxn>
                      <a:cxn ang="0">
                        <a:pos x="connsiteX2" y="connsiteY2"/>
                      </a:cxn>
                      <a:cxn ang="0">
                        <a:pos x="connsiteX3" y="connsiteY3"/>
                      </a:cxn>
                    </a:cxnLst>
                    <a:rect l="l" t="t" r="r" b="b"/>
                    <a:pathLst>
                      <a:path w="556130" h="358707">
                        <a:moveTo>
                          <a:pt x="130628" y="358707"/>
                        </a:moveTo>
                        <a:cubicBezTo>
                          <a:pt x="133189" y="185349"/>
                          <a:pt x="43543" y="119569"/>
                          <a:pt x="0" y="0"/>
                        </a:cubicBezTo>
                        <a:lnTo>
                          <a:pt x="556130" y="351023"/>
                        </a:lnTo>
                        <a:lnTo>
                          <a:pt x="130628" y="358707"/>
                        </a:lnTo>
                        <a:close/>
                      </a:path>
                    </a:pathLst>
                  </a:custGeom>
                  <a:solidFill>
                    <a:sysClr val="windowText" lastClr="000000"/>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grpSp>
          </p:grpSp>
          <p:cxnSp>
            <p:nvCxnSpPr>
              <p:cNvPr id="8" name="直線接點 7">
                <a:extLst>
                  <a:ext uri="{FF2B5EF4-FFF2-40B4-BE49-F238E27FC236}">
                    <a16:creationId xmlns:a16="http://schemas.microsoft.com/office/drawing/2014/main" id="{3580B3EF-64E9-4D1E-BECA-824AE12C3ACE}"/>
                  </a:ext>
                </a:extLst>
              </p:cNvPr>
              <p:cNvCxnSpPr/>
              <p:nvPr/>
            </p:nvCxnSpPr>
            <p:spPr>
              <a:xfrm>
                <a:off x="4015846" y="4707590"/>
                <a:ext cx="0" cy="782550"/>
              </a:xfrm>
              <a:prstGeom prst="line">
                <a:avLst/>
              </a:prstGeom>
              <a:noFill/>
              <a:ln w="38100" cap="rnd" cmpd="sng" algn="ctr">
                <a:solidFill>
                  <a:sysClr val="windowText" lastClr="000000"/>
                </a:solidFill>
                <a:prstDash val="solid"/>
              </a:ln>
              <a:effectLst/>
            </p:spPr>
          </p:cxnSp>
          <p:cxnSp>
            <p:nvCxnSpPr>
              <p:cNvPr id="9" name="直線接點 8">
                <a:extLst>
                  <a:ext uri="{FF2B5EF4-FFF2-40B4-BE49-F238E27FC236}">
                    <a16:creationId xmlns:a16="http://schemas.microsoft.com/office/drawing/2014/main" id="{4994D891-DA48-4D0F-9DBA-02E7D22FD117}"/>
                  </a:ext>
                </a:extLst>
              </p:cNvPr>
              <p:cNvCxnSpPr/>
              <p:nvPr/>
            </p:nvCxnSpPr>
            <p:spPr>
              <a:xfrm>
                <a:off x="5666733" y="4707590"/>
                <a:ext cx="0" cy="782550"/>
              </a:xfrm>
              <a:prstGeom prst="line">
                <a:avLst/>
              </a:prstGeom>
              <a:noFill/>
              <a:ln w="38100" cap="rnd" cmpd="sng" algn="ctr">
                <a:solidFill>
                  <a:sysClr val="windowText" lastClr="000000"/>
                </a:solidFill>
                <a:prstDash val="solid"/>
              </a:ln>
              <a:effectLst/>
            </p:spPr>
          </p:cxnSp>
          <p:cxnSp>
            <p:nvCxnSpPr>
              <p:cNvPr id="10" name="直線接點 9">
                <a:extLst>
                  <a:ext uri="{FF2B5EF4-FFF2-40B4-BE49-F238E27FC236}">
                    <a16:creationId xmlns:a16="http://schemas.microsoft.com/office/drawing/2014/main" id="{3A0BE950-68A4-45D7-AC16-A87D567C48FE}"/>
                  </a:ext>
                </a:extLst>
              </p:cNvPr>
              <p:cNvCxnSpPr/>
              <p:nvPr/>
            </p:nvCxnSpPr>
            <p:spPr>
              <a:xfrm>
                <a:off x="7317620" y="4707590"/>
                <a:ext cx="0" cy="782550"/>
              </a:xfrm>
              <a:prstGeom prst="line">
                <a:avLst/>
              </a:prstGeom>
              <a:noFill/>
              <a:ln w="38100" cap="rnd" cmpd="sng" algn="ctr">
                <a:solidFill>
                  <a:sysClr val="windowText" lastClr="000000"/>
                </a:solidFill>
                <a:prstDash val="solid"/>
              </a:ln>
              <a:effectLst/>
            </p:spPr>
          </p:cxnSp>
          <p:cxnSp>
            <p:nvCxnSpPr>
              <p:cNvPr id="11" name="直線接點 10">
                <a:extLst>
                  <a:ext uri="{FF2B5EF4-FFF2-40B4-BE49-F238E27FC236}">
                    <a16:creationId xmlns:a16="http://schemas.microsoft.com/office/drawing/2014/main" id="{3B2B872E-98E2-4028-B7B6-3AB9E4CD0E52}"/>
                  </a:ext>
                </a:extLst>
              </p:cNvPr>
              <p:cNvCxnSpPr/>
              <p:nvPr/>
            </p:nvCxnSpPr>
            <p:spPr>
              <a:xfrm>
                <a:off x="8968507" y="4707590"/>
                <a:ext cx="0" cy="782550"/>
              </a:xfrm>
              <a:prstGeom prst="line">
                <a:avLst/>
              </a:prstGeom>
              <a:noFill/>
              <a:ln w="38100" cap="rnd" cmpd="sng" algn="ctr">
                <a:solidFill>
                  <a:sysClr val="windowText" lastClr="000000"/>
                </a:solidFill>
                <a:prstDash val="solid"/>
              </a:ln>
              <a:effectLst/>
            </p:spPr>
          </p:cxnSp>
          <p:cxnSp>
            <p:nvCxnSpPr>
              <p:cNvPr id="12" name="直線接點 11">
                <a:extLst>
                  <a:ext uri="{FF2B5EF4-FFF2-40B4-BE49-F238E27FC236}">
                    <a16:creationId xmlns:a16="http://schemas.microsoft.com/office/drawing/2014/main" id="{D71554AF-CEFD-4F15-B602-47895B275663}"/>
                  </a:ext>
                </a:extLst>
              </p:cNvPr>
              <p:cNvCxnSpPr/>
              <p:nvPr/>
            </p:nvCxnSpPr>
            <p:spPr>
              <a:xfrm>
                <a:off x="10619394" y="4707590"/>
                <a:ext cx="0" cy="782550"/>
              </a:xfrm>
              <a:prstGeom prst="line">
                <a:avLst/>
              </a:prstGeom>
              <a:noFill/>
              <a:ln w="38100" cap="rnd" cmpd="sng" algn="ctr">
                <a:solidFill>
                  <a:sysClr val="windowText" lastClr="000000"/>
                </a:solidFill>
                <a:prstDash val="solid"/>
              </a:ln>
              <a:effectLst/>
            </p:spPr>
          </p:cxnSp>
          <p:sp>
            <p:nvSpPr>
              <p:cNvPr id="13" name="文字方塊 12">
                <a:extLst>
                  <a:ext uri="{FF2B5EF4-FFF2-40B4-BE49-F238E27FC236}">
                    <a16:creationId xmlns:a16="http://schemas.microsoft.com/office/drawing/2014/main" id="{9D455640-B304-43B8-BDB8-EBBD46D1DA38}"/>
                  </a:ext>
                </a:extLst>
              </p:cNvPr>
              <p:cNvSpPr txBox="1"/>
              <p:nvPr/>
            </p:nvSpPr>
            <p:spPr>
              <a:xfrm>
                <a:off x="9270622" y="6081780"/>
                <a:ext cx="1828191" cy="52322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zh-TW" sz="2800" i="0" u="none" strike="noStrike" kern="0" cap="none" spc="0" normalizeH="0" baseline="0" noProof="0" dirty="0">
                  <a:ln>
                    <a:noFill/>
                  </a:ln>
                  <a:solidFill>
                    <a:prstClr val="black"/>
                  </a:solidFill>
                  <a:effectLst/>
                  <a:uLnTx/>
                  <a:uFillTx/>
                  <a:latin typeface="+mn-ea"/>
                  <a:ea typeface="+mn-ea"/>
                </a:endParaRPr>
              </a:p>
            </p:txBody>
          </p:sp>
          <p:sp>
            <p:nvSpPr>
              <p:cNvPr id="15" name="圓角矩形 22">
                <a:extLst>
                  <a:ext uri="{FF2B5EF4-FFF2-40B4-BE49-F238E27FC236}">
                    <a16:creationId xmlns:a16="http://schemas.microsoft.com/office/drawing/2014/main" id="{1ADE484A-FE4B-4A3F-88F7-BEEA1BC0BC51}"/>
                  </a:ext>
                </a:extLst>
              </p:cNvPr>
              <p:cNvSpPr/>
              <p:nvPr/>
            </p:nvSpPr>
            <p:spPr>
              <a:xfrm>
                <a:off x="752156" y="1556792"/>
                <a:ext cx="2191176" cy="782550"/>
              </a:xfrm>
              <a:prstGeom prst="roundRect">
                <a:avLst/>
              </a:prstGeom>
              <a:gradFill flip="none" rotWithShape="1">
                <a:gsLst>
                  <a:gs pos="29000">
                    <a:srgbClr val="86CFC3"/>
                  </a:gs>
                  <a:gs pos="100000">
                    <a:srgbClr val="5A8B83"/>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16" name="文字方塊 15">
                <a:extLst>
                  <a:ext uri="{FF2B5EF4-FFF2-40B4-BE49-F238E27FC236}">
                    <a16:creationId xmlns:a16="http://schemas.microsoft.com/office/drawing/2014/main" id="{D0539732-B2A0-45D5-8E33-A85AD3BD2F56}"/>
                  </a:ext>
                </a:extLst>
              </p:cNvPr>
              <p:cNvSpPr txBox="1"/>
              <p:nvPr/>
            </p:nvSpPr>
            <p:spPr>
              <a:xfrm>
                <a:off x="716334" y="1700808"/>
                <a:ext cx="226377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TW" sz="2800" kern="0" dirty="0">
                    <a:solidFill>
                      <a:srgbClr val="FFFF00"/>
                    </a:solidFill>
                    <a:latin typeface="+mn-ea"/>
                    <a:ea typeface="+mn-ea"/>
                  </a:rPr>
                  <a:t>106</a:t>
                </a:r>
                <a:r>
                  <a:rPr kumimoji="1" lang="zh-TW" altLang="en-US" sz="2800" kern="0" dirty="0">
                    <a:solidFill>
                      <a:prstClr val="white"/>
                    </a:solidFill>
                    <a:latin typeface="+mn-ea"/>
                    <a:ea typeface="+mn-ea"/>
                  </a:rPr>
                  <a:t>學年度</a:t>
                </a:r>
                <a:endParaRPr kumimoji="1" lang="en-US" altLang="zh-TW" sz="2800" i="0" u="none" strike="noStrike" kern="0" cap="none" spc="0" normalizeH="0" baseline="0" noProof="0" dirty="0">
                  <a:ln>
                    <a:noFill/>
                  </a:ln>
                  <a:solidFill>
                    <a:prstClr val="white"/>
                  </a:solidFill>
                  <a:effectLst/>
                  <a:uLnTx/>
                  <a:uFillTx/>
                  <a:latin typeface="+mn-ea"/>
                  <a:ea typeface="+mn-ea"/>
                </a:endParaRPr>
              </a:p>
            </p:txBody>
          </p:sp>
          <p:grpSp>
            <p:nvGrpSpPr>
              <p:cNvPr id="17" name="群組 16">
                <a:extLst>
                  <a:ext uri="{FF2B5EF4-FFF2-40B4-BE49-F238E27FC236}">
                    <a16:creationId xmlns:a16="http://schemas.microsoft.com/office/drawing/2014/main" id="{E65B9547-EBE1-4472-98DC-CAE4B2FA3C6A}"/>
                  </a:ext>
                </a:extLst>
              </p:cNvPr>
              <p:cNvGrpSpPr/>
              <p:nvPr/>
            </p:nvGrpSpPr>
            <p:grpSpPr>
              <a:xfrm>
                <a:off x="3067186" y="1846720"/>
                <a:ext cx="8933470" cy="202694"/>
                <a:chOff x="-542030" y="3347940"/>
                <a:chExt cx="7564825" cy="202694"/>
              </a:xfrm>
            </p:grpSpPr>
            <p:cxnSp>
              <p:nvCxnSpPr>
                <p:cNvPr id="72" name="直線箭頭接點 84">
                  <a:extLst>
                    <a:ext uri="{FF2B5EF4-FFF2-40B4-BE49-F238E27FC236}">
                      <a16:creationId xmlns:a16="http://schemas.microsoft.com/office/drawing/2014/main" id="{BD5865ED-F44F-438E-B3ED-1C473FD0EE36}"/>
                    </a:ext>
                  </a:extLst>
                </p:cNvPr>
                <p:cNvCxnSpPr>
                  <a:cxnSpLocks/>
                </p:cNvCxnSpPr>
                <p:nvPr/>
              </p:nvCxnSpPr>
              <p:spPr>
                <a:xfrm>
                  <a:off x="-542030" y="3449287"/>
                  <a:ext cx="7433548" cy="0"/>
                </a:xfrm>
                <a:prstGeom prst="straightConnector1">
                  <a:avLst/>
                </a:prstGeom>
                <a:noFill/>
                <a:ln w="57150" cap="rnd" cmpd="sng" algn="ctr">
                  <a:solidFill>
                    <a:sysClr val="windowText" lastClr="000000"/>
                  </a:solidFill>
                  <a:prstDash val="solid"/>
                  <a:headEnd type="none" w="med" len="med"/>
                  <a:tailEnd type="none" w="med" len="med"/>
                </a:ln>
                <a:effectLst/>
              </p:spPr>
            </p:cxnSp>
            <p:grpSp>
              <p:nvGrpSpPr>
                <p:cNvPr id="73" name="群組 72">
                  <a:extLst>
                    <a:ext uri="{FF2B5EF4-FFF2-40B4-BE49-F238E27FC236}">
                      <a16:creationId xmlns:a16="http://schemas.microsoft.com/office/drawing/2014/main" id="{D4F7AFF5-E5BC-4698-9AC7-B2E2B37FE5BA}"/>
                    </a:ext>
                  </a:extLst>
                </p:cNvPr>
                <p:cNvGrpSpPr/>
                <p:nvPr/>
              </p:nvGrpSpPr>
              <p:grpSpPr>
                <a:xfrm>
                  <a:off x="6819768" y="3347940"/>
                  <a:ext cx="203027" cy="202694"/>
                  <a:chOff x="6819768" y="3347940"/>
                  <a:chExt cx="203027" cy="202694"/>
                </a:xfrm>
              </p:grpSpPr>
              <p:sp>
                <p:nvSpPr>
                  <p:cNvPr id="74" name="直角三角形 26">
                    <a:extLst>
                      <a:ext uri="{FF2B5EF4-FFF2-40B4-BE49-F238E27FC236}">
                        <a16:creationId xmlns:a16="http://schemas.microsoft.com/office/drawing/2014/main" id="{1BC48899-D008-41A4-9DDD-91670C55C025}"/>
                      </a:ext>
                    </a:extLst>
                  </p:cNvPr>
                  <p:cNvSpPr/>
                  <p:nvPr/>
                </p:nvSpPr>
                <p:spPr>
                  <a:xfrm>
                    <a:off x="6819768" y="3347940"/>
                    <a:ext cx="203027" cy="103900"/>
                  </a:xfrm>
                  <a:custGeom>
                    <a:avLst/>
                    <a:gdLst>
                      <a:gd name="connsiteX0" fmla="*/ 0 w 556130"/>
                      <a:gd name="connsiteY0" fmla="*/ 351023 h 351023"/>
                      <a:gd name="connsiteX1" fmla="*/ 0 w 556130"/>
                      <a:gd name="connsiteY1" fmla="*/ 0 h 351023"/>
                      <a:gd name="connsiteX2" fmla="*/ 556130 w 556130"/>
                      <a:gd name="connsiteY2" fmla="*/ 351023 h 351023"/>
                      <a:gd name="connsiteX3" fmla="*/ 0 w 556130"/>
                      <a:gd name="connsiteY3" fmla="*/ 351023 h 351023"/>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Lst>
                    <a:ahLst/>
                    <a:cxnLst>
                      <a:cxn ang="0">
                        <a:pos x="connsiteX0" y="connsiteY0"/>
                      </a:cxn>
                      <a:cxn ang="0">
                        <a:pos x="connsiteX1" y="connsiteY1"/>
                      </a:cxn>
                      <a:cxn ang="0">
                        <a:pos x="connsiteX2" y="connsiteY2"/>
                      </a:cxn>
                      <a:cxn ang="0">
                        <a:pos x="connsiteX3" y="connsiteY3"/>
                      </a:cxn>
                    </a:cxnLst>
                    <a:rect l="l" t="t" r="r" b="b"/>
                    <a:pathLst>
                      <a:path w="556130" h="358707">
                        <a:moveTo>
                          <a:pt x="130628" y="358707"/>
                        </a:moveTo>
                        <a:cubicBezTo>
                          <a:pt x="133189" y="185349"/>
                          <a:pt x="43543" y="119569"/>
                          <a:pt x="0" y="0"/>
                        </a:cubicBezTo>
                        <a:lnTo>
                          <a:pt x="556130" y="351023"/>
                        </a:lnTo>
                        <a:lnTo>
                          <a:pt x="130628" y="358707"/>
                        </a:lnTo>
                        <a:close/>
                      </a:path>
                    </a:pathLst>
                  </a:custGeom>
                  <a:solidFill>
                    <a:sysClr val="windowText" lastClr="000000"/>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75" name="直角三角形 26">
                    <a:extLst>
                      <a:ext uri="{FF2B5EF4-FFF2-40B4-BE49-F238E27FC236}">
                        <a16:creationId xmlns:a16="http://schemas.microsoft.com/office/drawing/2014/main" id="{1532B2BB-8E32-4548-B25B-C34BB8A7FDDC}"/>
                      </a:ext>
                    </a:extLst>
                  </p:cNvPr>
                  <p:cNvSpPr/>
                  <p:nvPr/>
                </p:nvSpPr>
                <p:spPr>
                  <a:xfrm flipV="1">
                    <a:off x="6819768" y="3446734"/>
                    <a:ext cx="203027" cy="103900"/>
                  </a:xfrm>
                  <a:custGeom>
                    <a:avLst/>
                    <a:gdLst>
                      <a:gd name="connsiteX0" fmla="*/ 0 w 556130"/>
                      <a:gd name="connsiteY0" fmla="*/ 351023 h 351023"/>
                      <a:gd name="connsiteX1" fmla="*/ 0 w 556130"/>
                      <a:gd name="connsiteY1" fmla="*/ 0 h 351023"/>
                      <a:gd name="connsiteX2" fmla="*/ 556130 w 556130"/>
                      <a:gd name="connsiteY2" fmla="*/ 351023 h 351023"/>
                      <a:gd name="connsiteX3" fmla="*/ 0 w 556130"/>
                      <a:gd name="connsiteY3" fmla="*/ 351023 h 351023"/>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Lst>
                    <a:ahLst/>
                    <a:cxnLst>
                      <a:cxn ang="0">
                        <a:pos x="connsiteX0" y="connsiteY0"/>
                      </a:cxn>
                      <a:cxn ang="0">
                        <a:pos x="connsiteX1" y="connsiteY1"/>
                      </a:cxn>
                      <a:cxn ang="0">
                        <a:pos x="connsiteX2" y="connsiteY2"/>
                      </a:cxn>
                      <a:cxn ang="0">
                        <a:pos x="connsiteX3" y="connsiteY3"/>
                      </a:cxn>
                    </a:cxnLst>
                    <a:rect l="l" t="t" r="r" b="b"/>
                    <a:pathLst>
                      <a:path w="556130" h="358707">
                        <a:moveTo>
                          <a:pt x="130628" y="358707"/>
                        </a:moveTo>
                        <a:cubicBezTo>
                          <a:pt x="133189" y="185349"/>
                          <a:pt x="43543" y="119569"/>
                          <a:pt x="0" y="0"/>
                        </a:cubicBezTo>
                        <a:lnTo>
                          <a:pt x="556130" y="351023"/>
                        </a:lnTo>
                        <a:lnTo>
                          <a:pt x="130628" y="358707"/>
                        </a:lnTo>
                        <a:close/>
                      </a:path>
                    </a:pathLst>
                  </a:custGeom>
                  <a:solidFill>
                    <a:sysClr val="windowText" lastClr="000000"/>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grpSp>
          </p:grpSp>
          <p:cxnSp>
            <p:nvCxnSpPr>
              <p:cNvPr id="18" name="直線接點 17">
                <a:extLst>
                  <a:ext uri="{FF2B5EF4-FFF2-40B4-BE49-F238E27FC236}">
                    <a16:creationId xmlns:a16="http://schemas.microsoft.com/office/drawing/2014/main" id="{48948B8E-6651-4412-8900-1CE2BD9D1668}"/>
                  </a:ext>
                </a:extLst>
              </p:cNvPr>
              <p:cNvCxnSpPr/>
              <p:nvPr/>
            </p:nvCxnSpPr>
            <p:spPr>
              <a:xfrm>
                <a:off x="4013984" y="1556792"/>
                <a:ext cx="0" cy="782550"/>
              </a:xfrm>
              <a:prstGeom prst="line">
                <a:avLst/>
              </a:prstGeom>
              <a:noFill/>
              <a:ln w="38100" cap="rnd" cmpd="sng" algn="ctr">
                <a:solidFill>
                  <a:sysClr val="windowText" lastClr="000000"/>
                </a:solidFill>
                <a:prstDash val="solid"/>
              </a:ln>
              <a:effectLst/>
            </p:spPr>
          </p:cxnSp>
          <p:cxnSp>
            <p:nvCxnSpPr>
              <p:cNvPr id="19" name="直線接點 18">
                <a:extLst>
                  <a:ext uri="{FF2B5EF4-FFF2-40B4-BE49-F238E27FC236}">
                    <a16:creationId xmlns:a16="http://schemas.microsoft.com/office/drawing/2014/main" id="{71C63BCF-F51E-407D-A6BD-A389BEA8FE80}"/>
                  </a:ext>
                </a:extLst>
              </p:cNvPr>
              <p:cNvCxnSpPr/>
              <p:nvPr/>
            </p:nvCxnSpPr>
            <p:spPr>
              <a:xfrm>
                <a:off x="5665256" y="1556792"/>
                <a:ext cx="0" cy="782550"/>
              </a:xfrm>
              <a:prstGeom prst="line">
                <a:avLst/>
              </a:prstGeom>
              <a:noFill/>
              <a:ln w="38100" cap="rnd" cmpd="sng" algn="ctr">
                <a:solidFill>
                  <a:sysClr val="windowText" lastClr="000000"/>
                </a:solidFill>
                <a:prstDash val="solid"/>
              </a:ln>
              <a:effectLst/>
            </p:spPr>
          </p:cxnSp>
          <p:cxnSp>
            <p:nvCxnSpPr>
              <p:cNvPr id="20" name="直線接點 19">
                <a:extLst>
                  <a:ext uri="{FF2B5EF4-FFF2-40B4-BE49-F238E27FC236}">
                    <a16:creationId xmlns:a16="http://schemas.microsoft.com/office/drawing/2014/main" id="{C1B869E8-FC8A-45A5-9172-5F0A4B0AC9D5}"/>
                  </a:ext>
                </a:extLst>
              </p:cNvPr>
              <p:cNvCxnSpPr/>
              <p:nvPr/>
            </p:nvCxnSpPr>
            <p:spPr>
              <a:xfrm>
                <a:off x="7316528" y="1556792"/>
                <a:ext cx="0" cy="782550"/>
              </a:xfrm>
              <a:prstGeom prst="line">
                <a:avLst/>
              </a:prstGeom>
              <a:noFill/>
              <a:ln w="38100" cap="rnd" cmpd="sng" algn="ctr">
                <a:solidFill>
                  <a:sysClr val="windowText" lastClr="000000"/>
                </a:solidFill>
                <a:prstDash val="solid"/>
              </a:ln>
              <a:effectLst/>
            </p:spPr>
          </p:cxnSp>
          <p:cxnSp>
            <p:nvCxnSpPr>
              <p:cNvPr id="21" name="直線接點 20">
                <a:extLst>
                  <a:ext uri="{FF2B5EF4-FFF2-40B4-BE49-F238E27FC236}">
                    <a16:creationId xmlns:a16="http://schemas.microsoft.com/office/drawing/2014/main" id="{9DBBC16E-C580-471D-9E1D-461E7909E3E6}"/>
                  </a:ext>
                </a:extLst>
              </p:cNvPr>
              <p:cNvCxnSpPr/>
              <p:nvPr/>
            </p:nvCxnSpPr>
            <p:spPr>
              <a:xfrm>
                <a:off x="8967799" y="1556792"/>
                <a:ext cx="0" cy="782550"/>
              </a:xfrm>
              <a:prstGeom prst="line">
                <a:avLst/>
              </a:prstGeom>
              <a:noFill/>
              <a:ln w="38100" cap="rnd" cmpd="sng" algn="ctr">
                <a:solidFill>
                  <a:sysClr val="windowText" lastClr="000000"/>
                </a:solidFill>
                <a:prstDash val="solid"/>
              </a:ln>
              <a:effectLst/>
            </p:spPr>
          </p:cxnSp>
          <p:cxnSp>
            <p:nvCxnSpPr>
              <p:cNvPr id="22" name="直線接點 21">
                <a:extLst>
                  <a:ext uri="{FF2B5EF4-FFF2-40B4-BE49-F238E27FC236}">
                    <a16:creationId xmlns:a16="http://schemas.microsoft.com/office/drawing/2014/main" id="{CD168E2C-50C7-4DF0-8D2D-6DA32D47E9CF}"/>
                  </a:ext>
                </a:extLst>
              </p:cNvPr>
              <p:cNvCxnSpPr/>
              <p:nvPr/>
            </p:nvCxnSpPr>
            <p:spPr>
              <a:xfrm>
                <a:off x="10619071" y="1556792"/>
                <a:ext cx="0" cy="782550"/>
              </a:xfrm>
              <a:prstGeom prst="line">
                <a:avLst/>
              </a:prstGeom>
              <a:noFill/>
              <a:ln w="38100" cap="rnd" cmpd="sng" algn="ctr">
                <a:solidFill>
                  <a:sysClr val="windowText" lastClr="000000"/>
                </a:solidFill>
                <a:prstDash val="solid"/>
              </a:ln>
              <a:effectLst/>
            </p:spPr>
          </p:cxnSp>
          <p:grpSp>
            <p:nvGrpSpPr>
              <p:cNvPr id="23" name="群組 22"/>
              <p:cNvGrpSpPr/>
              <p:nvPr/>
            </p:nvGrpSpPr>
            <p:grpSpPr>
              <a:xfrm>
                <a:off x="4326094" y="1441583"/>
                <a:ext cx="5892021" cy="523220"/>
                <a:chOff x="4342841" y="1441583"/>
                <a:chExt cx="5892021" cy="523220"/>
              </a:xfrm>
            </p:grpSpPr>
            <p:sp>
              <p:nvSpPr>
                <p:cNvPr id="68" name="文字方塊 67">
                  <a:extLst>
                    <a:ext uri="{FF2B5EF4-FFF2-40B4-BE49-F238E27FC236}">
                      <a16:creationId xmlns:a16="http://schemas.microsoft.com/office/drawing/2014/main" id="{6F9175E1-64F3-444B-9E35-B956EA79D74D}"/>
                    </a:ext>
                  </a:extLst>
                </p:cNvPr>
                <p:cNvSpPr txBox="1"/>
                <p:nvPr/>
              </p:nvSpPr>
              <p:spPr>
                <a:xfrm>
                  <a:off x="4342841"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３月</a:t>
                  </a:r>
                </a:p>
              </p:txBody>
            </p:sp>
            <p:sp>
              <p:nvSpPr>
                <p:cNvPr id="69" name="文字方塊 68">
                  <a:extLst>
                    <a:ext uri="{FF2B5EF4-FFF2-40B4-BE49-F238E27FC236}">
                      <a16:creationId xmlns:a16="http://schemas.microsoft.com/office/drawing/2014/main" id="{A9E56616-2EFC-467D-A45C-C105D09A48D8}"/>
                    </a:ext>
                  </a:extLst>
                </p:cNvPr>
                <p:cNvSpPr txBox="1"/>
                <p:nvPr/>
              </p:nvSpPr>
              <p:spPr>
                <a:xfrm>
                  <a:off x="6001107"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４月</a:t>
                  </a:r>
                </a:p>
              </p:txBody>
            </p:sp>
            <p:sp>
              <p:nvSpPr>
                <p:cNvPr id="70" name="文字方塊 69">
                  <a:extLst>
                    <a:ext uri="{FF2B5EF4-FFF2-40B4-BE49-F238E27FC236}">
                      <a16:creationId xmlns:a16="http://schemas.microsoft.com/office/drawing/2014/main" id="{E70523BB-E6E3-46A6-884D-720C21ED88DE}"/>
                    </a:ext>
                  </a:extLst>
                </p:cNvPr>
                <p:cNvSpPr txBox="1"/>
                <p:nvPr/>
              </p:nvSpPr>
              <p:spPr>
                <a:xfrm>
                  <a:off x="7659374"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５月</a:t>
                  </a:r>
                </a:p>
              </p:txBody>
            </p:sp>
            <p:sp>
              <p:nvSpPr>
                <p:cNvPr id="71" name="文字方塊 70">
                  <a:extLst>
                    <a:ext uri="{FF2B5EF4-FFF2-40B4-BE49-F238E27FC236}">
                      <a16:creationId xmlns:a16="http://schemas.microsoft.com/office/drawing/2014/main" id="{08DC4B5F-0096-491C-AC21-55751A530D05}"/>
                    </a:ext>
                  </a:extLst>
                </p:cNvPr>
                <p:cNvSpPr txBox="1"/>
                <p:nvPr/>
              </p:nvSpPr>
              <p:spPr>
                <a:xfrm>
                  <a:off x="9317640"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６月</a:t>
                  </a:r>
                </a:p>
              </p:txBody>
            </p:sp>
          </p:grpSp>
          <p:grpSp>
            <p:nvGrpSpPr>
              <p:cNvPr id="24" name="群組 23"/>
              <p:cNvGrpSpPr/>
              <p:nvPr/>
            </p:nvGrpSpPr>
            <p:grpSpPr>
              <a:xfrm>
                <a:off x="3638978" y="2069347"/>
                <a:ext cx="3619268" cy="796931"/>
                <a:chOff x="3638978" y="2069347"/>
                <a:chExt cx="3619268" cy="796931"/>
              </a:xfrm>
            </p:grpSpPr>
            <p:sp>
              <p:nvSpPr>
                <p:cNvPr id="62" name="圓角矩形 259">
                  <a:extLst>
                    <a:ext uri="{FF2B5EF4-FFF2-40B4-BE49-F238E27FC236}">
                      <a16:creationId xmlns:a16="http://schemas.microsoft.com/office/drawing/2014/main" id="{0FCBDA19-D92B-44AD-8AE8-0BC98FF738CF}"/>
                    </a:ext>
                  </a:extLst>
                </p:cNvPr>
                <p:cNvSpPr/>
                <p:nvPr/>
              </p:nvSpPr>
              <p:spPr>
                <a:xfrm>
                  <a:off x="3638978" y="2085131"/>
                  <a:ext cx="636846" cy="781146"/>
                </a:xfrm>
                <a:prstGeom prst="roundRect">
                  <a:avLst/>
                </a:prstGeom>
                <a:gradFill flip="none" rotWithShape="1">
                  <a:gsLst>
                    <a:gs pos="29000">
                      <a:srgbClr val="86CFC3"/>
                    </a:gs>
                    <a:gs pos="100000">
                      <a:srgbClr val="5A8B83"/>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63" name="文字方塊 62">
                  <a:extLst>
                    <a:ext uri="{FF2B5EF4-FFF2-40B4-BE49-F238E27FC236}">
                      <a16:creationId xmlns:a16="http://schemas.microsoft.com/office/drawing/2014/main" id="{F6CBE914-BDE9-4397-A5E0-EA6B11DECE61}"/>
                    </a:ext>
                  </a:extLst>
                </p:cNvPr>
                <p:cNvSpPr txBox="1"/>
                <p:nvPr/>
              </p:nvSpPr>
              <p:spPr>
                <a:xfrm>
                  <a:off x="3665352" y="2069347"/>
                  <a:ext cx="553998" cy="770877"/>
                </a:xfrm>
                <a:prstGeom prst="rect">
                  <a:avLst/>
                </a:prstGeom>
                <a:noFill/>
              </p:spPr>
              <p:txBody>
                <a:bodyPr vert="eaVert"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TW" altLang="en-US" sz="2400" b="0"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n-ea"/>
                      <a:ea typeface="+mn-ea"/>
                    </a:rPr>
                    <a:t>繁星</a:t>
                  </a:r>
                </a:p>
              </p:txBody>
            </p:sp>
            <p:sp>
              <p:nvSpPr>
                <p:cNvPr id="64" name="圓角矩形 270">
                  <a:extLst>
                    <a:ext uri="{FF2B5EF4-FFF2-40B4-BE49-F238E27FC236}">
                      <a16:creationId xmlns:a16="http://schemas.microsoft.com/office/drawing/2014/main" id="{8135DE7F-BF2C-4893-ACB8-1A5CC23F281D}"/>
                    </a:ext>
                  </a:extLst>
                </p:cNvPr>
                <p:cNvSpPr/>
                <p:nvPr/>
              </p:nvSpPr>
              <p:spPr>
                <a:xfrm>
                  <a:off x="5425070" y="2085132"/>
                  <a:ext cx="1833176" cy="781146"/>
                </a:xfrm>
                <a:prstGeom prst="roundRect">
                  <a:avLst/>
                </a:prstGeom>
                <a:gradFill flip="none" rotWithShape="1">
                  <a:gsLst>
                    <a:gs pos="29000">
                      <a:srgbClr val="BF85FF"/>
                    </a:gs>
                    <a:gs pos="100000">
                      <a:srgbClr val="7030A0"/>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65" name="文字方塊 64">
                  <a:extLst>
                    <a:ext uri="{FF2B5EF4-FFF2-40B4-BE49-F238E27FC236}">
                      <a16:creationId xmlns:a16="http://schemas.microsoft.com/office/drawing/2014/main" id="{A3AE9F32-67A9-4ECF-942E-892BBC68D2FD}"/>
                    </a:ext>
                  </a:extLst>
                </p:cNvPr>
                <p:cNvSpPr txBox="1"/>
                <p:nvPr/>
              </p:nvSpPr>
              <p:spPr>
                <a:xfrm>
                  <a:off x="5646340" y="2114620"/>
                  <a:ext cx="1292662" cy="646331"/>
                </a:xfrm>
                <a:prstGeom prst="rect">
                  <a:avLst/>
                </a:prstGeom>
                <a:noFill/>
              </p:spPr>
              <p:txBody>
                <a:bodyPr vert="horz" wrap="square" rtlCol="0" anchor="ctr">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1" sz="1800" b="0" i="0" u="none" strike="noStrike" kern="0" cap="none" spc="0" normalizeH="0" baseline="0">
                      <a:ln>
                        <a:noFill/>
                      </a:ln>
                      <a:solidFill>
                        <a:prstClr val="white"/>
                      </a:solidFill>
                      <a:effectLst>
                        <a:outerShdw blurRad="50800" dist="38100" dir="2700000" algn="tl" rotWithShape="0">
                          <a:prstClr val="black">
                            <a:alpha val="40000"/>
                          </a:prstClr>
                        </a:outerShdw>
                      </a:effectLst>
                      <a:uLnTx/>
                      <a:uFillTx/>
                      <a:latin typeface="+mn-ea"/>
                      <a:ea typeface="+mn-ea"/>
                    </a:defRPr>
                  </a:lvl1pPr>
                </a:lstStyle>
                <a:p>
                  <a:r>
                    <a:rPr lang="zh-TW" altLang="en-US" dirty="0"/>
                    <a:t>個人申請</a:t>
                  </a:r>
                  <a:endParaRPr lang="en-US" altLang="zh-TW" dirty="0"/>
                </a:p>
                <a:p>
                  <a:r>
                    <a:rPr lang="zh-TW" altLang="en-US" dirty="0"/>
                    <a:t>二階甄試</a:t>
                  </a:r>
                </a:p>
              </p:txBody>
            </p:sp>
            <p:sp>
              <p:nvSpPr>
                <p:cNvPr id="66" name="圓角矩形 280">
                  <a:extLst>
                    <a:ext uri="{FF2B5EF4-FFF2-40B4-BE49-F238E27FC236}">
                      <a16:creationId xmlns:a16="http://schemas.microsoft.com/office/drawing/2014/main" id="{ACE1C780-7D37-423E-9872-A55E720F5701}"/>
                    </a:ext>
                  </a:extLst>
                </p:cNvPr>
                <p:cNvSpPr/>
                <p:nvPr/>
              </p:nvSpPr>
              <p:spPr>
                <a:xfrm>
                  <a:off x="4313632" y="2085130"/>
                  <a:ext cx="1073624" cy="756041"/>
                </a:xfrm>
                <a:prstGeom prst="roundRect">
                  <a:avLst/>
                </a:prstGeom>
                <a:gradFill flip="none" rotWithShape="1">
                  <a:gsLst>
                    <a:gs pos="29000">
                      <a:srgbClr val="BF85FF"/>
                    </a:gs>
                    <a:gs pos="100000">
                      <a:srgbClr val="7030A0"/>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67" name="文字方塊 66">
                  <a:extLst>
                    <a:ext uri="{FF2B5EF4-FFF2-40B4-BE49-F238E27FC236}">
                      <a16:creationId xmlns:a16="http://schemas.microsoft.com/office/drawing/2014/main" id="{88B41CF6-1051-41B7-B0F8-2377927FCD6A}"/>
                    </a:ext>
                  </a:extLst>
                </p:cNvPr>
                <p:cNvSpPr txBox="1"/>
                <p:nvPr/>
              </p:nvSpPr>
              <p:spPr>
                <a:xfrm>
                  <a:off x="4298505" y="2131994"/>
                  <a:ext cx="1097424" cy="646331"/>
                </a:xfrm>
                <a:prstGeom prst="rect">
                  <a:avLst/>
                </a:prstGeom>
                <a:noFill/>
              </p:spPr>
              <p:txBody>
                <a:bodyPr vert="horz" wrap="square" rtlCol="0" anchor="ctr">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1" sz="2400" b="0" i="0" u="none" strike="noStrike" kern="0" cap="none" spc="0" normalizeH="0" baseline="0">
                      <a:ln>
                        <a:noFill/>
                      </a:ln>
                      <a:solidFill>
                        <a:prstClr val="white"/>
                      </a:solidFill>
                      <a:effectLst>
                        <a:outerShdw blurRad="50800" dist="38100" dir="2700000" algn="tl" rotWithShape="0">
                          <a:prstClr val="black">
                            <a:alpha val="40000"/>
                          </a:prstClr>
                        </a:outerShdw>
                      </a:effectLst>
                      <a:uLnTx/>
                      <a:uFillTx/>
                      <a:latin typeface="+mn-ea"/>
                      <a:ea typeface="+mn-ea"/>
                    </a:defRPr>
                  </a:lvl1pPr>
                </a:lstStyle>
                <a:p>
                  <a:r>
                    <a:rPr lang="zh-TW" altLang="en-US" sz="1800" dirty="0"/>
                    <a:t>個人申請</a:t>
                  </a:r>
                  <a:endParaRPr lang="en-US" altLang="zh-TW" sz="1800" dirty="0"/>
                </a:p>
                <a:p>
                  <a:r>
                    <a:rPr lang="zh-TW" altLang="en-US" sz="1800" dirty="0"/>
                    <a:t>一階檢篩</a:t>
                  </a:r>
                </a:p>
              </p:txBody>
            </p:sp>
          </p:grpSp>
          <p:sp>
            <p:nvSpPr>
              <p:cNvPr id="25" name="圓角矩形 22">
                <a:extLst>
                  <a:ext uri="{FF2B5EF4-FFF2-40B4-BE49-F238E27FC236}">
                    <a16:creationId xmlns:a16="http://schemas.microsoft.com/office/drawing/2014/main" id="{51080DE3-D67E-471D-9043-6D387AF0E9AB}"/>
                  </a:ext>
                </a:extLst>
              </p:cNvPr>
              <p:cNvSpPr/>
              <p:nvPr/>
            </p:nvSpPr>
            <p:spPr>
              <a:xfrm>
                <a:off x="770227" y="3082762"/>
                <a:ext cx="2187728" cy="782550"/>
              </a:xfrm>
              <a:prstGeom prst="roundRect">
                <a:avLst/>
              </a:prstGeom>
              <a:gradFill flip="none" rotWithShape="1">
                <a:gsLst>
                  <a:gs pos="29000">
                    <a:srgbClr val="86CFC3"/>
                  </a:gs>
                  <a:gs pos="100000">
                    <a:srgbClr val="5A8B83"/>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26" name="文字方塊 25">
                <a:extLst>
                  <a:ext uri="{FF2B5EF4-FFF2-40B4-BE49-F238E27FC236}">
                    <a16:creationId xmlns:a16="http://schemas.microsoft.com/office/drawing/2014/main" id="{B368CE3F-E974-43E8-8BD6-8950C44650F7}"/>
                  </a:ext>
                </a:extLst>
              </p:cNvPr>
              <p:cNvSpPr txBox="1"/>
              <p:nvPr/>
            </p:nvSpPr>
            <p:spPr>
              <a:xfrm>
                <a:off x="724946" y="3234082"/>
                <a:ext cx="227828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TW" sz="2800" kern="0" dirty="0">
                    <a:solidFill>
                      <a:srgbClr val="FFFF00"/>
                    </a:solidFill>
                    <a:latin typeface="+mn-ea"/>
                    <a:ea typeface="+mn-ea"/>
                  </a:rPr>
                  <a:t>108</a:t>
                </a:r>
                <a:r>
                  <a:rPr kumimoji="1" lang="zh-TW" altLang="en-US" sz="2800" kern="0" dirty="0">
                    <a:solidFill>
                      <a:prstClr val="white"/>
                    </a:solidFill>
                    <a:latin typeface="+mn-ea"/>
                    <a:ea typeface="+mn-ea"/>
                  </a:rPr>
                  <a:t>學年度</a:t>
                </a:r>
                <a:endParaRPr kumimoji="1" lang="zh-TW" altLang="en-US" sz="2800" i="0" u="none" strike="noStrike" kern="0" cap="none" spc="0" normalizeH="0" baseline="0" noProof="0" dirty="0">
                  <a:ln>
                    <a:noFill/>
                  </a:ln>
                  <a:solidFill>
                    <a:prstClr val="white"/>
                  </a:solidFill>
                  <a:effectLst/>
                  <a:uLnTx/>
                  <a:uFillTx/>
                  <a:latin typeface="+mn-ea"/>
                  <a:ea typeface="+mn-ea"/>
                </a:endParaRPr>
              </a:p>
            </p:txBody>
          </p:sp>
          <p:cxnSp>
            <p:nvCxnSpPr>
              <p:cNvPr id="27" name="直線箭頭接點 84">
                <a:extLst>
                  <a:ext uri="{FF2B5EF4-FFF2-40B4-BE49-F238E27FC236}">
                    <a16:creationId xmlns:a16="http://schemas.microsoft.com/office/drawing/2014/main" id="{4BDCB59C-7721-4FBC-92BF-D7E87A2C2E33}"/>
                  </a:ext>
                </a:extLst>
              </p:cNvPr>
              <p:cNvCxnSpPr>
                <a:cxnSpLocks/>
              </p:cNvCxnSpPr>
              <p:nvPr/>
            </p:nvCxnSpPr>
            <p:spPr>
              <a:xfrm>
                <a:off x="3081246" y="3474037"/>
                <a:ext cx="8764626" cy="0"/>
              </a:xfrm>
              <a:prstGeom prst="straightConnector1">
                <a:avLst/>
              </a:prstGeom>
              <a:noFill/>
              <a:ln w="57150" cap="rnd" cmpd="sng" algn="ctr">
                <a:solidFill>
                  <a:sysClr val="windowText" lastClr="000000"/>
                </a:solidFill>
                <a:prstDash val="solid"/>
                <a:headEnd type="none" w="med" len="med"/>
                <a:tailEnd type="none" w="med" len="med"/>
              </a:ln>
              <a:effectLst/>
            </p:spPr>
          </p:cxnSp>
          <p:grpSp>
            <p:nvGrpSpPr>
              <p:cNvPr id="28" name="群組 27">
                <a:extLst>
                  <a:ext uri="{FF2B5EF4-FFF2-40B4-BE49-F238E27FC236}">
                    <a16:creationId xmlns:a16="http://schemas.microsoft.com/office/drawing/2014/main" id="{6FC84936-B8DF-4C00-A93E-8D71B7173544}"/>
                  </a:ext>
                </a:extLst>
              </p:cNvPr>
              <p:cNvGrpSpPr/>
              <p:nvPr/>
            </p:nvGrpSpPr>
            <p:grpSpPr>
              <a:xfrm>
                <a:off x="11761274" y="3372690"/>
                <a:ext cx="239382" cy="202694"/>
                <a:chOff x="6819768" y="3347940"/>
                <a:chExt cx="203027" cy="202694"/>
              </a:xfrm>
            </p:grpSpPr>
            <p:sp>
              <p:nvSpPr>
                <p:cNvPr id="60" name="直角三角形 26">
                  <a:extLst>
                    <a:ext uri="{FF2B5EF4-FFF2-40B4-BE49-F238E27FC236}">
                      <a16:creationId xmlns:a16="http://schemas.microsoft.com/office/drawing/2014/main" id="{866B76B4-CC62-497E-A8B6-6EB1F6C04088}"/>
                    </a:ext>
                  </a:extLst>
                </p:cNvPr>
                <p:cNvSpPr/>
                <p:nvPr/>
              </p:nvSpPr>
              <p:spPr>
                <a:xfrm>
                  <a:off x="6819768" y="3347940"/>
                  <a:ext cx="203027" cy="103900"/>
                </a:xfrm>
                <a:custGeom>
                  <a:avLst/>
                  <a:gdLst>
                    <a:gd name="connsiteX0" fmla="*/ 0 w 556130"/>
                    <a:gd name="connsiteY0" fmla="*/ 351023 h 351023"/>
                    <a:gd name="connsiteX1" fmla="*/ 0 w 556130"/>
                    <a:gd name="connsiteY1" fmla="*/ 0 h 351023"/>
                    <a:gd name="connsiteX2" fmla="*/ 556130 w 556130"/>
                    <a:gd name="connsiteY2" fmla="*/ 351023 h 351023"/>
                    <a:gd name="connsiteX3" fmla="*/ 0 w 556130"/>
                    <a:gd name="connsiteY3" fmla="*/ 351023 h 351023"/>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Lst>
                  <a:ahLst/>
                  <a:cxnLst>
                    <a:cxn ang="0">
                      <a:pos x="connsiteX0" y="connsiteY0"/>
                    </a:cxn>
                    <a:cxn ang="0">
                      <a:pos x="connsiteX1" y="connsiteY1"/>
                    </a:cxn>
                    <a:cxn ang="0">
                      <a:pos x="connsiteX2" y="connsiteY2"/>
                    </a:cxn>
                    <a:cxn ang="0">
                      <a:pos x="connsiteX3" y="connsiteY3"/>
                    </a:cxn>
                  </a:cxnLst>
                  <a:rect l="l" t="t" r="r" b="b"/>
                  <a:pathLst>
                    <a:path w="556130" h="358707">
                      <a:moveTo>
                        <a:pt x="130628" y="358707"/>
                      </a:moveTo>
                      <a:cubicBezTo>
                        <a:pt x="133189" y="185349"/>
                        <a:pt x="43543" y="119569"/>
                        <a:pt x="0" y="0"/>
                      </a:cubicBezTo>
                      <a:lnTo>
                        <a:pt x="556130" y="351023"/>
                      </a:lnTo>
                      <a:lnTo>
                        <a:pt x="130628" y="358707"/>
                      </a:lnTo>
                      <a:close/>
                    </a:path>
                  </a:pathLst>
                </a:custGeom>
                <a:solidFill>
                  <a:sysClr val="windowText" lastClr="000000"/>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61" name="直角三角形 26">
                  <a:extLst>
                    <a:ext uri="{FF2B5EF4-FFF2-40B4-BE49-F238E27FC236}">
                      <a16:creationId xmlns:a16="http://schemas.microsoft.com/office/drawing/2014/main" id="{588F9A08-C1C6-4AA1-86F6-832CD859AF46}"/>
                    </a:ext>
                  </a:extLst>
                </p:cNvPr>
                <p:cNvSpPr/>
                <p:nvPr/>
              </p:nvSpPr>
              <p:spPr>
                <a:xfrm flipV="1">
                  <a:off x="6819768" y="3446734"/>
                  <a:ext cx="203027" cy="103900"/>
                </a:xfrm>
                <a:custGeom>
                  <a:avLst/>
                  <a:gdLst>
                    <a:gd name="connsiteX0" fmla="*/ 0 w 556130"/>
                    <a:gd name="connsiteY0" fmla="*/ 351023 h 351023"/>
                    <a:gd name="connsiteX1" fmla="*/ 0 w 556130"/>
                    <a:gd name="connsiteY1" fmla="*/ 0 h 351023"/>
                    <a:gd name="connsiteX2" fmla="*/ 556130 w 556130"/>
                    <a:gd name="connsiteY2" fmla="*/ 351023 h 351023"/>
                    <a:gd name="connsiteX3" fmla="*/ 0 w 556130"/>
                    <a:gd name="connsiteY3" fmla="*/ 351023 h 351023"/>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 name="connsiteX0" fmla="*/ 130628 w 556130"/>
                    <a:gd name="connsiteY0" fmla="*/ 358707 h 358707"/>
                    <a:gd name="connsiteX1" fmla="*/ 0 w 556130"/>
                    <a:gd name="connsiteY1" fmla="*/ 0 h 358707"/>
                    <a:gd name="connsiteX2" fmla="*/ 556130 w 556130"/>
                    <a:gd name="connsiteY2" fmla="*/ 351023 h 358707"/>
                    <a:gd name="connsiteX3" fmla="*/ 130628 w 556130"/>
                    <a:gd name="connsiteY3" fmla="*/ 358707 h 358707"/>
                  </a:gdLst>
                  <a:ahLst/>
                  <a:cxnLst>
                    <a:cxn ang="0">
                      <a:pos x="connsiteX0" y="connsiteY0"/>
                    </a:cxn>
                    <a:cxn ang="0">
                      <a:pos x="connsiteX1" y="connsiteY1"/>
                    </a:cxn>
                    <a:cxn ang="0">
                      <a:pos x="connsiteX2" y="connsiteY2"/>
                    </a:cxn>
                    <a:cxn ang="0">
                      <a:pos x="connsiteX3" y="connsiteY3"/>
                    </a:cxn>
                  </a:cxnLst>
                  <a:rect l="l" t="t" r="r" b="b"/>
                  <a:pathLst>
                    <a:path w="556130" h="358707">
                      <a:moveTo>
                        <a:pt x="130628" y="358707"/>
                      </a:moveTo>
                      <a:cubicBezTo>
                        <a:pt x="133189" y="185349"/>
                        <a:pt x="43543" y="119569"/>
                        <a:pt x="0" y="0"/>
                      </a:cubicBezTo>
                      <a:lnTo>
                        <a:pt x="556130" y="351023"/>
                      </a:lnTo>
                      <a:lnTo>
                        <a:pt x="130628" y="358707"/>
                      </a:lnTo>
                      <a:close/>
                    </a:path>
                  </a:pathLst>
                </a:custGeom>
                <a:solidFill>
                  <a:sysClr val="windowText" lastClr="000000"/>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grpSp>
          <p:cxnSp>
            <p:nvCxnSpPr>
              <p:cNvPr id="29" name="直線接點 28">
                <a:extLst>
                  <a:ext uri="{FF2B5EF4-FFF2-40B4-BE49-F238E27FC236}">
                    <a16:creationId xmlns:a16="http://schemas.microsoft.com/office/drawing/2014/main" id="{E40FD3D9-E65C-417B-A99F-C761CEECA58E}"/>
                  </a:ext>
                </a:extLst>
              </p:cNvPr>
              <p:cNvCxnSpPr/>
              <p:nvPr/>
            </p:nvCxnSpPr>
            <p:spPr>
              <a:xfrm>
                <a:off x="4026554" y="3082762"/>
                <a:ext cx="0" cy="782550"/>
              </a:xfrm>
              <a:prstGeom prst="line">
                <a:avLst/>
              </a:prstGeom>
              <a:noFill/>
              <a:ln w="38100" cap="rnd" cmpd="sng" algn="ctr">
                <a:solidFill>
                  <a:sysClr val="windowText" lastClr="000000"/>
                </a:solidFill>
                <a:prstDash val="solid"/>
              </a:ln>
              <a:effectLst/>
            </p:spPr>
          </p:cxnSp>
          <p:cxnSp>
            <p:nvCxnSpPr>
              <p:cNvPr id="30" name="直線接點 29">
                <a:extLst>
                  <a:ext uri="{FF2B5EF4-FFF2-40B4-BE49-F238E27FC236}">
                    <a16:creationId xmlns:a16="http://schemas.microsoft.com/office/drawing/2014/main" id="{9044FE89-7FF2-4FE0-A692-4B62B12F6B38}"/>
                  </a:ext>
                </a:extLst>
              </p:cNvPr>
              <p:cNvCxnSpPr/>
              <p:nvPr/>
            </p:nvCxnSpPr>
            <p:spPr>
              <a:xfrm>
                <a:off x="5675227" y="3082762"/>
                <a:ext cx="0" cy="782550"/>
              </a:xfrm>
              <a:prstGeom prst="line">
                <a:avLst/>
              </a:prstGeom>
              <a:noFill/>
              <a:ln w="38100" cap="rnd" cmpd="sng" algn="ctr">
                <a:solidFill>
                  <a:sysClr val="windowText" lastClr="000000"/>
                </a:solidFill>
                <a:prstDash val="solid"/>
              </a:ln>
              <a:effectLst/>
            </p:spPr>
          </p:cxnSp>
          <p:cxnSp>
            <p:nvCxnSpPr>
              <p:cNvPr id="31" name="直線接點 30">
                <a:extLst>
                  <a:ext uri="{FF2B5EF4-FFF2-40B4-BE49-F238E27FC236}">
                    <a16:creationId xmlns:a16="http://schemas.microsoft.com/office/drawing/2014/main" id="{EB046F56-5958-4EFC-94C4-72053C5C71F2}"/>
                  </a:ext>
                </a:extLst>
              </p:cNvPr>
              <p:cNvCxnSpPr/>
              <p:nvPr/>
            </p:nvCxnSpPr>
            <p:spPr>
              <a:xfrm>
                <a:off x="7323900" y="3082762"/>
                <a:ext cx="0" cy="782550"/>
              </a:xfrm>
              <a:prstGeom prst="line">
                <a:avLst/>
              </a:prstGeom>
              <a:noFill/>
              <a:ln w="38100" cap="rnd" cmpd="sng" algn="ctr">
                <a:solidFill>
                  <a:sysClr val="windowText" lastClr="000000"/>
                </a:solidFill>
                <a:prstDash val="solid"/>
              </a:ln>
              <a:effectLst/>
            </p:spPr>
          </p:cxnSp>
          <p:cxnSp>
            <p:nvCxnSpPr>
              <p:cNvPr id="32" name="直線接點 31">
                <a:extLst>
                  <a:ext uri="{FF2B5EF4-FFF2-40B4-BE49-F238E27FC236}">
                    <a16:creationId xmlns:a16="http://schemas.microsoft.com/office/drawing/2014/main" id="{D49D5420-8514-4F2F-841F-9940A689AE9D}"/>
                  </a:ext>
                </a:extLst>
              </p:cNvPr>
              <p:cNvCxnSpPr/>
              <p:nvPr/>
            </p:nvCxnSpPr>
            <p:spPr>
              <a:xfrm>
                <a:off x="8972573" y="3082762"/>
                <a:ext cx="0" cy="782550"/>
              </a:xfrm>
              <a:prstGeom prst="line">
                <a:avLst/>
              </a:prstGeom>
              <a:noFill/>
              <a:ln w="38100" cap="rnd" cmpd="sng" algn="ctr">
                <a:solidFill>
                  <a:sysClr val="windowText" lastClr="000000"/>
                </a:solidFill>
                <a:prstDash val="solid"/>
              </a:ln>
              <a:effectLst/>
            </p:spPr>
          </p:cxnSp>
          <p:cxnSp>
            <p:nvCxnSpPr>
              <p:cNvPr id="33" name="直線接點 32">
                <a:extLst>
                  <a:ext uri="{FF2B5EF4-FFF2-40B4-BE49-F238E27FC236}">
                    <a16:creationId xmlns:a16="http://schemas.microsoft.com/office/drawing/2014/main" id="{943B7B8F-43B8-4A88-A36E-8DC83B7DCB5E}"/>
                  </a:ext>
                </a:extLst>
              </p:cNvPr>
              <p:cNvCxnSpPr/>
              <p:nvPr/>
            </p:nvCxnSpPr>
            <p:spPr>
              <a:xfrm>
                <a:off x="10621246" y="3082762"/>
                <a:ext cx="0" cy="782550"/>
              </a:xfrm>
              <a:prstGeom prst="line">
                <a:avLst/>
              </a:prstGeom>
              <a:noFill/>
              <a:ln w="38100" cap="rnd" cmpd="sng" algn="ctr">
                <a:solidFill>
                  <a:sysClr val="windowText" lastClr="000000"/>
                </a:solidFill>
                <a:prstDash val="solid"/>
              </a:ln>
              <a:effectLst/>
            </p:spPr>
          </p:cxnSp>
          <p:sp>
            <p:nvSpPr>
              <p:cNvPr id="35" name="文字方塊 34"/>
              <p:cNvSpPr txBox="1"/>
              <p:nvPr/>
            </p:nvSpPr>
            <p:spPr>
              <a:xfrm>
                <a:off x="8250481" y="6048732"/>
                <a:ext cx="3123779" cy="830997"/>
              </a:xfrm>
              <a:prstGeom prst="rect">
                <a:avLst/>
              </a:prstGeom>
              <a:noFill/>
            </p:spPr>
            <p:txBody>
              <a:bodyPr wrap="square" rtlCol="0">
                <a:spAutoFit/>
              </a:bodyPr>
              <a:lstStyle/>
              <a:p>
                <a:r>
                  <a:rPr lang="zh-TW" altLang="en-US" sz="2400" dirty="0">
                    <a:solidFill>
                      <a:srgbClr val="FF0000"/>
                    </a:solidFill>
                    <a:latin typeface="+mn-ea"/>
                    <a:ea typeface="+mn-ea"/>
                  </a:rPr>
                  <a:t>高三課程結束後辦理</a:t>
                </a:r>
                <a:endParaRPr lang="en-US" altLang="zh-TW" sz="2400" dirty="0">
                  <a:solidFill>
                    <a:srgbClr val="FF0000"/>
                  </a:solidFill>
                  <a:latin typeface="+mn-ea"/>
                  <a:ea typeface="+mn-ea"/>
                </a:endParaRPr>
              </a:p>
              <a:p>
                <a:r>
                  <a:rPr lang="zh-TW" altLang="en-US" sz="2400" dirty="0">
                    <a:solidFill>
                      <a:srgbClr val="FF0000"/>
                    </a:solidFill>
                    <a:latin typeface="+mn-ea"/>
                    <a:ea typeface="+mn-ea"/>
                  </a:rPr>
                  <a:t>高中階段學習更完整</a:t>
                </a:r>
              </a:p>
            </p:txBody>
          </p:sp>
          <p:grpSp>
            <p:nvGrpSpPr>
              <p:cNvPr id="36" name="群組 35"/>
              <p:cNvGrpSpPr/>
              <p:nvPr/>
            </p:nvGrpSpPr>
            <p:grpSpPr>
              <a:xfrm>
                <a:off x="4326094" y="2937794"/>
                <a:ext cx="5892021" cy="523220"/>
                <a:chOff x="4342841" y="1441583"/>
                <a:chExt cx="5892021" cy="523220"/>
              </a:xfrm>
            </p:grpSpPr>
            <p:sp>
              <p:nvSpPr>
                <p:cNvPr id="56" name="文字方塊 55">
                  <a:extLst>
                    <a:ext uri="{FF2B5EF4-FFF2-40B4-BE49-F238E27FC236}">
                      <a16:creationId xmlns:a16="http://schemas.microsoft.com/office/drawing/2014/main" id="{6F9175E1-64F3-444B-9E35-B956EA79D74D}"/>
                    </a:ext>
                  </a:extLst>
                </p:cNvPr>
                <p:cNvSpPr txBox="1"/>
                <p:nvPr/>
              </p:nvSpPr>
              <p:spPr>
                <a:xfrm>
                  <a:off x="4342841"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３月</a:t>
                  </a:r>
                </a:p>
              </p:txBody>
            </p:sp>
            <p:sp>
              <p:nvSpPr>
                <p:cNvPr id="57" name="文字方塊 56">
                  <a:extLst>
                    <a:ext uri="{FF2B5EF4-FFF2-40B4-BE49-F238E27FC236}">
                      <a16:creationId xmlns:a16="http://schemas.microsoft.com/office/drawing/2014/main" id="{A9E56616-2EFC-467D-A45C-C105D09A48D8}"/>
                    </a:ext>
                  </a:extLst>
                </p:cNvPr>
                <p:cNvSpPr txBox="1"/>
                <p:nvPr/>
              </p:nvSpPr>
              <p:spPr>
                <a:xfrm>
                  <a:off x="6001107"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４月</a:t>
                  </a:r>
                </a:p>
              </p:txBody>
            </p:sp>
            <p:sp>
              <p:nvSpPr>
                <p:cNvPr id="58" name="文字方塊 57">
                  <a:extLst>
                    <a:ext uri="{FF2B5EF4-FFF2-40B4-BE49-F238E27FC236}">
                      <a16:creationId xmlns:a16="http://schemas.microsoft.com/office/drawing/2014/main" id="{E70523BB-E6E3-46A6-884D-720C21ED88DE}"/>
                    </a:ext>
                  </a:extLst>
                </p:cNvPr>
                <p:cNvSpPr txBox="1"/>
                <p:nvPr/>
              </p:nvSpPr>
              <p:spPr>
                <a:xfrm>
                  <a:off x="7659374"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５月</a:t>
                  </a:r>
                </a:p>
              </p:txBody>
            </p:sp>
            <p:sp>
              <p:nvSpPr>
                <p:cNvPr id="59" name="文字方塊 58">
                  <a:extLst>
                    <a:ext uri="{FF2B5EF4-FFF2-40B4-BE49-F238E27FC236}">
                      <a16:creationId xmlns:a16="http://schemas.microsoft.com/office/drawing/2014/main" id="{08DC4B5F-0096-491C-AC21-55751A530D05}"/>
                    </a:ext>
                  </a:extLst>
                </p:cNvPr>
                <p:cNvSpPr txBox="1"/>
                <p:nvPr/>
              </p:nvSpPr>
              <p:spPr>
                <a:xfrm>
                  <a:off x="9317640"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６月</a:t>
                  </a:r>
                </a:p>
              </p:txBody>
            </p:sp>
          </p:grpSp>
          <p:grpSp>
            <p:nvGrpSpPr>
              <p:cNvPr id="37" name="群組 36"/>
              <p:cNvGrpSpPr/>
              <p:nvPr/>
            </p:nvGrpSpPr>
            <p:grpSpPr>
              <a:xfrm>
                <a:off x="4326094" y="4569533"/>
                <a:ext cx="5892021" cy="523220"/>
                <a:chOff x="4342841" y="1441583"/>
                <a:chExt cx="5892021" cy="523220"/>
              </a:xfrm>
            </p:grpSpPr>
            <p:sp>
              <p:nvSpPr>
                <p:cNvPr id="52" name="文字方塊 51">
                  <a:extLst>
                    <a:ext uri="{FF2B5EF4-FFF2-40B4-BE49-F238E27FC236}">
                      <a16:creationId xmlns:a16="http://schemas.microsoft.com/office/drawing/2014/main" id="{6F9175E1-64F3-444B-9E35-B956EA79D74D}"/>
                    </a:ext>
                  </a:extLst>
                </p:cNvPr>
                <p:cNvSpPr txBox="1"/>
                <p:nvPr/>
              </p:nvSpPr>
              <p:spPr>
                <a:xfrm>
                  <a:off x="4342841"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３月</a:t>
                  </a:r>
                </a:p>
              </p:txBody>
            </p:sp>
            <p:sp>
              <p:nvSpPr>
                <p:cNvPr id="53" name="文字方塊 52">
                  <a:extLst>
                    <a:ext uri="{FF2B5EF4-FFF2-40B4-BE49-F238E27FC236}">
                      <a16:creationId xmlns:a16="http://schemas.microsoft.com/office/drawing/2014/main" id="{A9E56616-2EFC-467D-A45C-C105D09A48D8}"/>
                    </a:ext>
                  </a:extLst>
                </p:cNvPr>
                <p:cNvSpPr txBox="1"/>
                <p:nvPr/>
              </p:nvSpPr>
              <p:spPr>
                <a:xfrm>
                  <a:off x="6001107"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４月</a:t>
                  </a:r>
                </a:p>
              </p:txBody>
            </p:sp>
            <p:sp>
              <p:nvSpPr>
                <p:cNvPr id="54" name="文字方塊 53">
                  <a:extLst>
                    <a:ext uri="{FF2B5EF4-FFF2-40B4-BE49-F238E27FC236}">
                      <a16:creationId xmlns:a16="http://schemas.microsoft.com/office/drawing/2014/main" id="{E70523BB-E6E3-46A6-884D-720C21ED88DE}"/>
                    </a:ext>
                  </a:extLst>
                </p:cNvPr>
                <p:cNvSpPr txBox="1"/>
                <p:nvPr/>
              </p:nvSpPr>
              <p:spPr>
                <a:xfrm>
                  <a:off x="7659374"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５月</a:t>
                  </a:r>
                </a:p>
              </p:txBody>
            </p:sp>
            <p:sp>
              <p:nvSpPr>
                <p:cNvPr id="55" name="文字方塊 54">
                  <a:extLst>
                    <a:ext uri="{FF2B5EF4-FFF2-40B4-BE49-F238E27FC236}">
                      <a16:creationId xmlns:a16="http://schemas.microsoft.com/office/drawing/2014/main" id="{08DC4B5F-0096-491C-AC21-55751A530D05}"/>
                    </a:ext>
                  </a:extLst>
                </p:cNvPr>
                <p:cNvSpPr txBox="1"/>
                <p:nvPr/>
              </p:nvSpPr>
              <p:spPr>
                <a:xfrm>
                  <a:off x="9317640" y="144158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2800" b="0" i="0" u="none" strike="noStrike" kern="0" cap="none" spc="0" normalizeH="0" baseline="0" noProof="0" dirty="0">
                      <a:ln>
                        <a:noFill/>
                      </a:ln>
                      <a:solidFill>
                        <a:prstClr val="black"/>
                      </a:solidFill>
                      <a:effectLst/>
                      <a:uLnTx/>
                      <a:uFillTx/>
                      <a:latin typeface="+mn-ea"/>
                      <a:ea typeface="+mn-ea"/>
                    </a:rPr>
                    <a:t>６月</a:t>
                  </a:r>
                </a:p>
              </p:txBody>
            </p:sp>
          </p:grpSp>
          <p:grpSp>
            <p:nvGrpSpPr>
              <p:cNvPr id="38" name="群組 37"/>
              <p:cNvGrpSpPr/>
              <p:nvPr/>
            </p:nvGrpSpPr>
            <p:grpSpPr>
              <a:xfrm>
                <a:off x="4316734" y="3622785"/>
                <a:ext cx="3018924" cy="796931"/>
                <a:chOff x="3837676" y="2069347"/>
                <a:chExt cx="3018924" cy="796931"/>
              </a:xfrm>
            </p:grpSpPr>
            <p:sp>
              <p:nvSpPr>
                <p:cNvPr id="46" name="圓角矩形 259">
                  <a:extLst>
                    <a:ext uri="{FF2B5EF4-FFF2-40B4-BE49-F238E27FC236}">
                      <a16:creationId xmlns:a16="http://schemas.microsoft.com/office/drawing/2014/main" id="{0FCBDA19-D92B-44AD-8AE8-0BC98FF738CF}"/>
                    </a:ext>
                  </a:extLst>
                </p:cNvPr>
                <p:cNvSpPr/>
                <p:nvPr/>
              </p:nvSpPr>
              <p:spPr>
                <a:xfrm>
                  <a:off x="3837676" y="2085131"/>
                  <a:ext cx="636846" cy="781146"/>
                </a:xfrm>
                <a:prstGeom prst="roundRect">
                  <a:avLst/>
                </a:prstGeom>
                <a:gradFill flip="none" rotWithShape="1">
                  <a:gsLst>
                    <a:gs pos="29000">
                      <a:srgbClr val="86CFC3"/>
                    </a:gs>
                    <a:gs pos="100000">
                      <a:srgbClr val="5A8B83"/>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47" name="文字方塊 46">
                  <a:extLst>
                    <a:ext uri="{FF2B5EF4-FFF2-40B4-BE49-F238E27FC236}">
                      <a16:creationId xmlns:a16="http://schemas.microsoft.com/office/drawing/2014/main" id="{F6CBE914-BDE9-4397-A5E0-EA6B11DECE61}"/>
                    </a:ext>
                  </a:extLst>
                </p:cNvPr>
                <p:cNvSpPr txBox="1"/>
                <p:nvPr/>
              </p:nvSpPr>
              <p:spPr>
                <a:xfrm>
                  <a:off x="3864050" y="2069347"/>
                  <a:ext cx="553998" cy="770877"/>
                </a:xfrm>
                <a:prstGeom prst="rect">
                  <a:avLst/>
                </a:prstGeom>
                <a:noFill/>
              </p:spPr>
              <p:txBody>
                <a:bodyPr vert="eaVert"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TW" altLang="en-US" sz="2400" b="0"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n-ea"/>
                      <a:ea typeface="+mn-ea"/>
                    </a:rPr>
                    <a:t>繁星</a:t>
                  </a:r>
                </a:p>
              </p:txBody>
            </p:sp>
            <p:sp>
              <p:nvSpPr>
                <p:cNvPr id="48" name="圓角矩形 270">
                  <a:extLst>
                    <a:ext uri="{FF2B5EF4-FFF2-40B4-BE49-F238E27FC236}">
                      <a16:creationId xmlns:a16="http://schemas.microsoft.com/office/drawing/2014/main" id="{8135DE7F-BF2C-4893-ACB8-1A5CC23F281D}"/>
                    </a:ext>
                  </a:extLst>
                </p:cNvPr>
                <p:cNvSpPr/>
                <p:nvPr/>
              </p:nvSpPr>
              <p:spPr>
                <a:xfrm>
                  <a:off x="5608894" y="2085132"/>
                  <a:ext cx="1247706" cy="781146"/>
                </a:xfrm>
                <a:prstGeom prst="roundRect">
                  <a:avLst/>
                </a:prstGeom>
                <a:gradFill flip="none" rotWithShape="1">
                  <a:gsLst>
                    <a:gs pos="29000">
                      <a:srgbClr val="BF85FF"/>
                    </a:gs>
                    <a:gs pos="100000">
                      <a:srgbClr val="7030A0"/>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49" name="文字方塊 48">
                  <a:extLst>
                    <a:ext uri="{FF2B5EF4-FFF2-40B4-BE49-F238E27FC236}">
                      <a16:creationId xmlns:a16="http://schemas.microsoft.com/office/drawing/2014/main" id="{A3AE9F32-67A9-4ECF-942E-892BBC68D2FD}"/>
                    </a:ext>
                  </a:extLst>
                </p:cNvPr>
                <p:cNvSpPr txBox="1"/>
                <p:nvPr/>
              </p:nvSpPr>
              <p:spPr>
                <a:xfrm>
                  <a:off x="5628081" y="2131994"/>
                  <a:ext cx="1228519" cy="646331"/>
                </a:xfrm>
                <a:prstGeom prst="rect">
                  <a:avLst/>
                </a:prstGeom>
                <a:noFill/>
              </p:spPr>
              <p:txBody>
                <a:bodyPr vert="horz" wrap="square" rtlCol="0" anchor="ctr">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1" sz="1800" b="0" i="0" u="none" strike="noStrike" kern="0" cap="none" spc="0" normalizeH="0" baseline="0">
                      <a:ln>
                        <a:noFill/>
                      </a:ln>
                      <a:solidFill>
                        <a:prstClr val="white"/>
                      </a:solidFill>
                      <a:effectLst>
                        <a:outerShdw blurRad="50800" dist="38100" dir="2700000" algn="tl" rotWithShape="0">
                          <a:prstClr val="black">
                            <a:alpha val="40000"/>
                          </a:prstClr>
                        </a:outerShdw>
                      </a:effectLst>
                      <a:uLnTx/>
                      <a:uFillTx/>
                      <a:latin typeface="+mn-ea"/>
                      <a:ea typeface="+mn-ea"/>
                    </a:defRPr>
                  </a:lvl1pPr>
                </a:lstStyle>
                <a:p>
                  <a:r>
                    <a:rPr lang="zh-TW" altLang="en-US" dirty="0"/>
                    <a:t>個人申請</a:t>
                  </a:r>
                  <a:endParaRPr lang="en-US" altLang="zh-TW" dirty="0"/>
                </a:p>
                <a:p>
                  <a:r>
                    <a:rPr lang="zh-TW" altLang="en-US" dirty="0"/>
                    <a:t>二階甄試</a:t>
                  </a:r>
                </a:p>
              </p:txBody>
            </p:sp>
            <p:sp>
              <p:nvSpPr>
                <p:cNvPr id="50" name="圓角矩形 280">
                  <a:extLst>
                    <a:ext uri="{FF2B5EF4-FFF2-40B4-BE49-F238E27FC236}">
                      <a16:creationId xmlns:a16="http://schemas.microsoft.com/office/drawing/2014/main" id="{ACE1C780-7D37-423E-9872-A55E720F5701}"/>
                    </a:ext>
                  </a:extLst>
                </p:cNvPr>
                <p:cNvSpPr/>
                <p:nvPr/>
              </p:nvSpPr>
              <p:spPr>
                <a:xfrm>
                  <a:off x="4500875" y="2079941"/>
                  <a:ext cx="1073624" cy="786335"/>
                </a:xfrm>
                <a:prstGeom prst="roundRect">
                  <a:avLst/>
                </a:prstGeom>
                <a:gradFill flip="none" rotWithShape="1">
                  <a:gsLst>
                    <a:gs pos="29000">
                      <a:srgbClr val="BF85FF"/>
                    </a:gs>
                    <a:gs pos="100000">
                      <a:srgbClr val="7030A0"/>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51" name="文字方塊 50">
                  <a:extLst>
                    <a:ext uri="{FF2B5EF4-FFF2-40B4-BE49-F238E27FC236}">
                      <a16:creationId xmlns:a16="http://schemas.microsoft.com/office/drawing/2014/main" id="{88B41CF6-1051-41B7-B0F8-2377927FCD6A}"/>
                    </a:ext>
                  </a:extLst>
                </p:cNvPr>
                <p:cNvSpPr txBox="1"/>
                <p:nvPr/>
              </p:nvSpPr>
              <p:spPr>
                <a:xfrm>
                  <a:off x="4485748" y="2131994"/>
                  <a:ext cx="1097424" cy="646331"/>
                </a:xfrm>
                <a:prstGeom prst="rect">
                  <a:avLst/>
                </a:prstGeom>
                <a:noFill/>
              </p:spPr>
              <p:txBody>
                <a:bodyPr vert="horz" wrap="square" rtlCol="0" anchor="ctr">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1" sz="2400" b="0" i="0" u="none" strike="noStrike" kern="0" cap="none" spc="0" normalizeH="0" baseline="0">
                      <a:ln>
                        <a:noFill/>
                      </a:ln>
                      <a:solidFill>
                        <a:prstClr val="white"/>
                      </a:solidFill>
                      <a:effectLst>
                        <a:outerShdw blurRad="50800" dist="38100" dir="2700000" algn="tl" rotWithShape="0">
                          <a:prstClr val="black">
                            <a:alpha val="40000"/>
                          </a:prstClr>
                        </a:outerShdw>
                      </a:effectLst>
                      <a:uLnTx/>
                      <a:uFillTx/>
                      <a:latin typeface="+mn-ea"/>
                      <a:ea typeface="+mn-ea"/>
                    </a:defRPr>
                  </a:lvl1pPr>
                </a:lstStyle>
                <a:p>
                  <a:r>
                    <a:rPr lang="zh-TW" altLang="en-US" sz="1800" dirty="0"/>
                    <a:t>個人申請</a:t>
                  </a:r>
                  <a:endParaRPr lang="en-US" altLang="zh-TW" sz="1800" dirty="0"/>
                </a:p>
                <a:p>
                  <a:r>
                    <a:rPr lang="zh-TW" altLang="en-US" sz="1800" dirty="0"/>
                    <a:t>一階檢篩</a:t>
                  </a:r>
                </a:p>
              </p:txBody>
            </p:sp>
          </p:grpSp>
          <p:grpSp>
            <p:nvGrpSpPr>
              <p:cNvPr id="39" name="群組 38"/>
              <p:cNvGrpSpPr/>
              <p:nvPr/>
            </p:nvGrpSpPr>
            <p:grpSpPr>
              <a:xfrm>
                <a:off x="5807968" y="5200212"/>
                <a:ext cx="3576192" cy="795023"/>
                <a:chOff x="3685674" y="2078522"/>
                <a:chExt cx="3576192" cy="795023"/>
              </a:xfrm>
            </p:grpSpPr>
            <p:sp>
              <p:nvSpPr>
                <p:cNvPr id="40" name="圓角矩形 259">
                  <a:extLst>
                    <a:ext uri="{FF2B5EF4-FFF2-40B4-BE49-F238E27FC236}">
                      <a16:creationId xmlns:a16="http://schemas.microsoft.com/office/drawing/2014/main" id="{0FCBDA19-D92B-44AD-8AE8-0BC98FF738CF}"/>
                    </a:ext>
                  </a:extLst>
                </p:cNvPr>
                <p:cNvSpPr/>
                <p:nvPr/>
              </p:nvSpPr>
              <p:spPr>
                <a:xfrm>
                  <a:off x="3685674" y="2092567"/>
                  <a:ext cx="636846" cy="773711"/>
                </a:xfrm>
                <a:prstGeom prst="roundRect">
                  <a:avLst/>
                </a:prstGeom>
                <a:gradFill flip="none" rotWithShape="1">
                  <a:gsLst>
                    <a:gs pos="29000">
                      <a:srgbClr val="86CFC3"/>
                    </a:gs>
                    <a:gs pos="100000">
                      <a:srgbClr val="5A8B83"/>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41" name="文字方塊 40">
                  <a:extLst>
                    <a:ext uri="{FF2B5EF4-FFF2-40B4-BE49-F238E27FC236}">
                      <a16:creationId xmlns:a16="http://schemas.microsoft.com/office/drawing/2014/main" id="{F6CBE914-BDE9-4397-A5E0-EA6B11DECE61}"/>
                    </a:ext>
                  </a:extLst>
                </p:cNvPr>
                <p:cNvSpPr txBox="1"/>
                <p:nvPr/>
              </p:nvSpPr>
              <p:spPr>
                <a:xfrm>
                  <a:off x="3712048" y="2102668"/>
                  <a:ext cx="553998" cy="770877"/>
                </a:xfrm>
                <a:prstGeom prst="rect">
                  <a:avLst/>
                </a:prstGeom>
                <a:noFill/>
              </p:spPr>
              <p:txBody>
                <a:bodyPr vert="eaVert"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TW" altLang="en-US" sz="2400" b="0"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n-ea"/>
                      <a:ea typeface="+mn-ea"/>
                    </a:rPr>
                    <a:t>繁星</a:t>
                  </a:r>
                </a:p>
              </p:txBody>
            </p:sp>
            <p:sp>
              <p:nvSpPr>
                <p:cNvPr id="42" name="圓角矩形 270">
                  <a:extLst>
                    <a:ext uri="{FF2B5EF4-FFF2-40B4-BE49-F238E27FC236}">
                      <a16:creationId xmlns:a16="http://schemas.microsoft.com/office/drawing/2014/main" id="{8135DE7F-BF2C-4893-ACB8-1A5CC23F281D}"/>
                    </a:ext>
                  </a:extLst>
                </p:cNvPr>
                <p:cNvSpPr/>
                <p:nvPr/>
              </p:nvSpPr>
              <p:spPr>
                <a:xfrm>
                  <a:off x="6014148" y="2085132"/>
                  <a:ext cx="1244097" cy="781146"/>
                </a:xfrm>
                <a:prstGeom prst="roundRect">
                  <a:avLst/>
                </a:prstGeom>
                <a:gradFill flip="none" rotWithShape="1">
                  <a:gsLst>
                    <a:gs pos="29000">
                      <a:srgbClr val="BF85FF"/>
                    </a:gs>
                    <a:gs pos="100000">
                      <a:srgbClr val="7030A0"/>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43" name="文字方塊 42">
                  <a:extLst>
                    <a:ext uri="{FF2B5EF4-FFF2-40B4-BE49-F238E27FC236}">
                      <a16:creationId xmlns:a16="http://schemas.microsoft.com/office/drawing/2014/main" id="{A3AE9F32-67A9-4ECF-942E-892BBC68D2FD}"/>
                    </a:ext>
                  </a:extLst>
                </p:cNvPr>
                <p:cNvSpPr txBox="1"/>
                <p:nvPr/>
              </p:nvSpPr>
              <p:spPr>
                <a:xfrm>
                  <a:off x="5969204" y="2155006"/>
                  <a:ext cx="1292662" cy="646331"/>
                </a:xfrm>
                <a:prstGeom prst="rect">
                  <a:avLst/>
                </a:prstGeom>
                <a:noFill/>
              </p:spPr>
              <p:txBody>
                <a:bodyPr vert="horz" wrap="square" rtlCol="0" anchor="ctr">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1" sz="1800" b="0" i="0" u="none" strike="noStrike" kern="0" cap="none" spc="0" normalizeH="0" baseline="0">
                      <a:ln>
                        <a:noFill/>
                      </a:ln>
                      <a:solidFill>
                        <a:prstClr val="white"/>
                      </a:solidFill>
                      <a:effectLst>
                        <a:outerShdw blurRad="50800" dist="38100" dir="2700000" algn="tl" rotWithShape="0">
                          <a:prstClr val="black">
                            <a:alpha val="40000"/>
                          </a:prstClr>
                        </a:outerShdw>
                      </a:effectLst>
                      <a:uLnTx/>
                      <a:uFillTx/>
                      <a:latin typeface="+mn-ea"/>
                      <a:ea typeface="+mn-ea"/>
                    </a:defRPr>
                  </a:lvl1pPr>
                </a:lstStyle>
                <a:p>
                  <a:r>
                    <a:rPr lang="zh-TW" altLang="en-US" dirty="0"/>
                    <a:t>個人申請</a:t>
                  </a:r>
                  <a:endParaRPr lang="en-US" altLang="zh-TW" dirty="0"/>
                </a:p>
                <a:p>
                  <a:r>
                    <a:rPr lang="zh-TW" altLang="en-US" dirty="0"/>
                    <a:t>二階甄試</a:t>
                  </a:r>
                </a:p>
              </p:txBody>
            </p:sp>
            <p:sp>
              <p:nvSpPr>
                <p:cNvPr id="44" name="圓角矩形 280">
                  <a:extLst>
                    <a:ext uri="{FF2B5EF4-FFF2-40B4-BE49-F238E27FC236}">
                      <a16:creationId xmlns:a16="http://schemas.microsoft.com/office/drawing/2014/main" id="{ACE1C780-7D37-423E-9872-A55E720F5701}"/>
                    </a:ext>
                  </a:extLst>
                </p:cNvPr>
                <p:cNvSpPr/>
                <p:nvPr/>
              </p:nvSpPr>
              <p:spPr>
                <a:xfrm>
                  <a:off x="4852929" y="2078522"/>
                  <a:ext cx="1113494" cy="787756"/>
                </a:xfrm>
                <a:prstGeom prst="roundRect">
                  <a:avLst/>
                </a:prstGeom>
                <a:gradFill flip="none" rotWithShape="1">
                  <a:gsLst>
                    <a:gs pos="29000">
                      <a:srgbClr val="BF85FF"/>
                    </a:gs>
                    <a:gs pos="100000">
                      <a:srgbClr val="7030A0"/>
                    </a:gs>
                  </a:gsLst>
                  <a:lin ang="2700000" scaled="1"/>
                  <a:tileRect/>
                </a:gradFill>
                <a:ln w="19050" cap="rnd"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45" name="文字方塊 44">
                  <a:extLst>
                    <a:ext uri="{FF2B5EF4-FFF2-40B4-BE49-F238E27FC236}">
                      <a16:creationId xmlns:a16="http://schemas.microsoft.com/office/drawing/2014/main" id="{88B41CF6-1051-41B7-B0F8-2377927FCD6A}"/>
                    </a:ext>
                  </a:extLst>
                </p:cNvPr>
                <p:cNvSpPr txBox="1"/>
                <p:nvPr/>
              </p:nvSpPr>
              <p:spPr>
                <a:xfrm>
                  <a:off x="4837802" y="2167544"/>
                  <a:ext cx="1097424" cy="646331"/>
                </a:xfrm>
                <a:prstGeom prst="rect">
                  <a:avLst/>
                </a:prstGeom>
                <a:noFill/>
              </p:spPr>
              <p:txBody>
                <a:bodyPr vert="horz" wrap="square" rtlCol="0" anchor="ctr">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1" sz="2400" b="0" i="0" u="none" strike="noStrike" kern="0" cap="none" spc="0" normalizeH="0" baseline="0">
                      <a:ln>
                        <a:noFill/>
                      </a:ln>
                      <a:solidFill>
                        <a:prstClr val="white"/>
                      </a:solidFill>
                      <a:effectLst>
                        <a:outerShdw blurRad="50800" dist="38100" dir="2700000" algn="tl" rotWithShape="0">
                          <a:prstClr val="black">
                            <a:alpha val="40000"/>
                          </a:prstClr>
                        </a:outerShdw>
                      </a:effectLst>
                      <a:uLnTx/>
                      <a:uFillTx/>
                      <a:latin typeface="+mn-ea"/>
                      <a:ea typeface="+mn-ea"/>
                    </a:defRPr>
                  </a:lvl1pPr>
                </a:lstStyle>
                <a:p>
                  <a:r>
                    <a:rPr lang="zh-TW" altLang="en-US" sz="1800" dirty="0"/>
                    <a:t>個人申請</a:t>
                  </a:r>
                  <a:endParaRPr lang="en-US" altLang="zh-TW" sz="1800" dirty="0"/>
                </a:p>
                <a:p>
                  <a:r>
                    <a:rPr lang="zh-TW" altLang="en-US" sz="1800" dirty="0"/>
                    <a:t>一階檢篩</a:t>
                  </a:r>
                </a:p>
              </p:txBody>
            </p:sp>
          </p:grpSp>
          <p:cxnSp>
            <p:nvCxnSpPr>
              <p:cNvPr id="14" name="直線接點 13"/>
              <p:cNvCxnSpPr/>
              <p:nvPr/>
            </p:nvCxnSpPr>
            <p:spPr bwMode="auto">
              <a:xfrm>
                <a:off x="8105244" y="4151582"/>
                <a:ext cx="0" cy="2016224"/>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向上箭號 33"/>
              <p:cNvSpPr/>
              <p:nvPr/>
            </p:nvSpPr>
            <p:spPr bwMode="auto">
              <a:xfrm>
                <a:off x="7954247" y="6140335"/>
                <a:ext cx="301993" cy="399261"/>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800" b="1" i="0" u="none" strike="noStrike" cap="none" normalizeH="0" baseline="0">
                  <a:ln>
                    <a:noFill/>
                  </a:ln>
                  <a:solidFill>
                    <a:schemeClr val="tx1"/>
                  </a:solidFill>
                  <a:effectLst/>
                  <a:latin typeface="+mn-ea"/>
                  <a:ea typeface="+mn-ea"/>
                </a:endParaRPr>
              </a:p>
            </p:txBody>
          </p:sp>
        </p:grpSp>
        <p:sp>
          <p:nvSpPr>
            <p:cNvPr id="80" name="文字方塊 79">
              <a:extLst>
                <a:ext uri="{FF2B5EF4-FFF2-40B4-BE49-F238E27FC236}">
                  <a16:creationId xmlns:a16="http://schemas.microsoft.com/office/drawing/2014/main" id="{08DC4B5F-0096-491C-AC21-55751A530D05}"/>
                </a:ext>
              </a:extLst>
            </p:cNvPr>
            <p:cNvSpPr txBox="1"/>
            <p:nvPr/>
          </p:nvSpPr>
          <p:spPr>
            <a:xfrm>
              <a:off x="10554896" y="1340768"/>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sz="2800" b="0" kern="0" dirty="0">
                  <a:solidFill>
                    <a:prstClr val="black"/>
                  </a:solidFill>
                  <a:latin typeface="+mn-ea"/>
                  <a:ea typeface="+mn-ea"/>
                </a:rPr>
                <a:t>7</a:t>
              </a:r>
              <a:r>
                <a:rPr kumimoji="1" lang="zh-TW" altLang="en-US" sz="2800" b="0" i="0" u="none" strike="noStrike" kern="0" cap="none" spc="0" normalizeH="0" baseline="0" noProof="0" dirty="0">
                  <a:ln>
                    <a:noFill/>
                  </a:ln>
                  <a:solidFill>
                    <a:prstClr val="black"/>
                  </a:solidFill>
                  <a:effectLst/>
                  <a:uLnTx/>
                  <a:uFillTx/>
                  <a:latin typeface="+mn-ea"/>
                  <a:ea typeface="+mn-ea"/>
                </a:rPr>
                <a:t>月</a:t>
              </a:r>
            </a:p>
          </p:txBody>
        </p:sp>
        <p:sp>
          <p:nvSpPr>
            <p:cNvPr id="81" name="文字方塊 80">
              <a:extLst>
                <a:ext uri="{FF2B5EF4-FFF2-40B4-BE49-F238E27FC236}">
                  <a16:creationId xmlns:a16="http://schemas.microsoft.com/office/drawing/2014/main" id="{08DC4B5F-0096-491C-AC21-55751A530D05}"/>
                </a:ext>
              </a:extLst>
            </p:cNvPr>
            <p:cNvSpPr txBox="1"/>
            <p:nvPr/>
          </p:nvSpPr>
          <p:spPr>
            <a:xfrm>
              <a:off x="10587260" y="2831153"/>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sz="2800" b="0" kern="0" dirty="0">
                  <a:solidFill>
                    <a:prstClr val="black"/>
                  </a:solidFill>
                  <a:latin typeface="+mn-ea"/>
                  <a:ea typeface="+mn-ea"/>
                </a:rPr>
                <a:t>7</a:t>
              </a:r>
              <a:r>
                <a:rPr kumimoji="1" lang="zh-TW" altLang="en-US" sz="2800" b="0" i="0" u="none" strike="noStrike" kern="0" cap="none" spc="0" normalizeH="0" baseline="0" noProof="0" dirty="0">
                  <a:ln>
                    <a:noFill/>
                  </a:ln>
                  <a:solidFill>
                    <a:prstClr val="black"/>
                  </a:solidFill>
                  <a:effectLst/>
                  <a:uLnTx/>
                  <a:uFillTx/>
                  <a:latin typeface="+mn-ea"/>
                  <a:ea typeface="+mn-ea"/>
                </a:rPr>
                <a:t>月</a:t>
              </a:r>
            </a:p>
          </p:txBody>
        </p:sp>
        <p:sp>
          <p:nvSpPr>
            <p:cNvPr id="82" name="文字方塊 81">
              <a:extLst>
                <a:ext uri="{FF2B5EF4-FFF2-40B4-BE49-F238E27FC236}">
                  <a16:creationId xmlns:a16="http://schemas.microsoft.com/office/drawing/2014/main" id="{08DC4B5F-0096-491C-AC21-55751A530D05}"/>
                </a:ext>
              </a:extLst>
            </p:cNvPr>
            <p:cNvSpPr txBox="1"/>
            <p:nvPr/>
          </p:nvSpPr>
          <p:spPr>
            <a:xfrm>
              <a:off x="10587260" y="4474829"/>
              <a:ext cx="9172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sz="2800" b="0" kern="0" dirty="0">
                  <a:solidFill>
                    <a:prstClr val="black"/>
                  </a:solidFill>
                  <a:latin typeface="+mn-ea"/>
                  <a:ea typeface="+mn-ea"/>
                </a:rPr>
                <a:t>7</a:t>
              </a:r>
              <a:r>
                <a:rPr kumimoji="1" lang="zh-TW" altLang="en-US" sz="2800" b="0" i="0" u="none" strike="noStrike" kern="0" cap="none" spc="0" normalizeH="0" baseline="0" noProof="0" dirty="0">
                  <a:ln>
                    <a:noFill/>
                  </a:ln>
                  <a:solidFill>
                    <a:prstClr val="black"/>
                  </a:solidFill>
                  <a:effectLst/>
                  <a:uLnTx/>
                  <a:uFillTx/>
                  <a:latin typeface="+mn-ea"/>
                  <a:ea typeface="+mn-ea"/>
                </a:rPr>
                <a:t>月</a:t>
              </a:r>
            </a:p>
          </p:txBody>
        </p:sp>
        <p:sp>
          <p:nvSpPr>
            <p:cNvPr id="84" name="圓角矩形 280">
              <a:extLst>
                <a:ext uri="{FF2B5EF4-FFF2-40B4-BE49-F238E27FC236}">
                  <a16:creationId xmlns:a16="http://schemas.microsoft.com/office/drawing/2014/main" id="{ACE1C780-7D37-423E-9872-A55E720F5701}"/>
                </a:ext>
              </a:extLst>
            </p:cNvPr>
            <p:cNvSpPr/>
            <p:nvPr/>
          </p:nvSpPr>
          <p:spPr>
            <a:xfrm>
              <a:off x="10360516" y="1987844"/>
              <a:ext cx="1113494" cy="787756"/>
            </a:xfrm>
            <a:prstGeom prst="roundRect">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85" name="文字方塊 84">
              <a:extLst>
                <a:ext uri="{FF2B5EF4-FFF2-40B4-BE49-F238E27FC236}">
                  <a16:creationId xmlns:a16="http://schemas.microsoft.com/office/drawing/2014/main" id="{88B41CF6-1051-41B7-B0F8-2377927FCD6A}"/>
                </a:ext>
              </a:extLst>
            </p:cNvPr>
            <p:cNvSpPr txBox="1"/>
            <p:nvPr/>
          </p:nvSpPr>
          <p:spPr>
            <a:xfrm>
              <a:off x="10345389" y="2076866"/>
              <a:ext cx="1097424" cy="646331"/>
            </a:xfrm>
            <a:prstGeom prst="rect">
              <a:avLst/>
            </a:prstGeom>
            <a:noFill/>
          </p:spPr>
          <p:txBody>
            <a:bodyPr vert="horz" wrap="square" rtlCol="0" anchor="ctr">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1" sz="2400" b="0" i="0" u="none" strike="noStrike" kern="0" cap="none" spc="0" normalizeH="0" baseline="0">
                  <a:ln>
                    <a:noFill/>
                  </a:ln>
                  <a:solidFill>
                    <a:prstClr val="white"/>
                  </a:solidFill>
                  <a:effectLst>
                    <a:outerShdw blurRad="50800" dist="38100" dir="2700000" algn="tl" rotWithShape="0">
                      <a:prstClr val="black">
                        <a:alpha val="40000"/>
                      </a:prstClr>
                    </a:outerShdw>
                  </a:effectLst>
                  <a:uLnTx/>
                  <a:uFillTx/>
                  <a:latin typeface="+mn-ea"/>
                  <a:ea typeface="+mn-ea"/>
                </a:defRPr>
              </a:lvl1pPr>
            </a:lstStyle>
            <a:p>
              <a:r>
                <a:rPr lang="zh-TW" altLang="en-US" sz="1800" dirty="0"/>
                <a:t>考試入學分發</a:t>
              </a:r>
            </a:p>
          </p:txBody>
        </p:sp>
        <p:sp>
          <p:nvSpPr>
            <p:cNvPr id="86" name="圓角矩形 280">
              <a:extLst>
                <a:ext uri="{FF2B5EF4-FFF2-40B4-BE49-F238E27FC236}">
                  <a16:creationId xmlns:a16="http://schemas.microsoft.com/office/drawing/2014/main" id="{ACE1C780-7D37-423E-9872-A55E720F5701}"/>
                </a:ext>
              </a:extLst>
            </p:cNvPr>
            <p:cNvSpPr/>
            <p:nvPr/>
          </p:nvSpPr>
          <p:spPr>
            <a:xfrm>
              <a:off x="10359599" y="3501008"/>
              <a:ext cx="1113494" cy="787756"/>
            </a:xfrm>
            <a:prstGeom prst="roundRect">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87" name="文字方塊 86">
              <a:extLst>
                <a:ext uri="{FF2B5EF4-FFF2-40B4-BE49-F238E27FC236}">
                  <a16:creationId xmlns:a16="http://schemas.microsoft.com/office/drawing/2014/main" id="{88B41CF6-1051-41B7-B0F8-2377927FCD6A}"/>
                </a:ext>
              </a:extLst>
            </p:cNvPr>
            <p:cNvSpPr txBox="1"/>
            <p:nvPr/>
          </p:nvSpPr>
          <p:spPr>
            <a:xfrm>
              <a:off x="10344472" y="3590030"/>
              <a:ext cx="1097424" cy="646331"/>
            </a:xfrm>
            <a:prstGeom prst="rect">
              <a:avLst/>
            </a:prstGeom>
            <a:noFill/>
          </p:spPr>
          <p:txBody>
            <a:bodyPr vert="horz" wrap="square" rtlCol="0" anchor="ctr">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1" sz="2400" b="0" i="0" u="none" strike="noStrike" kern="0" cap="none" spc="0" normalizeH="0" baseline="0">
                  <a:ln>
                    <a:noFill/>
                  </a:ln>
                  <a:solidFill>
                    <a:prstClr val="white"/>
                  </a:solidFill>
                  <a:effectLst>
                    <a:outerShdw blurRad="50800" dist="38100" dir="2700000" algn="tl" rotWithShape="0">
                      <a:prstClr val="black">
                        <a:alpha val="40000"/>
                      </a:prstClr>
                    </a:outerShdw>
                  </a:effectLst>
                  <a:uLnTx/>
                  <a:uFillTx/>
                  <a:latin typeface="+mn-ea"/>
                  <a:ea typeface="+mn-ea"/>
                </a:defRPr>
              </a:lvl1pPr>
            </a:lstStyle>
            <a:p>
              <a:r>
                <a:rPr lang="zh-TW" altLang="en-US" sz="1800" dirty="0"/>
                <a:t>考試入學分發</a:t>
              </a:r>
            </a:p>
          </p:txBody>
        </p:sp>
        <p:sp>
          <p:nvSpPr>
            <p:cNvPr id="88" name="圓角矩形 280">
              <a:extLst>
                <a:ext uri="{FF2B5EF4-FFF2-40B4-BE49-F238E27FC236}">
                  <a16:creationId xmlns:a16="http://schemas.microsoft.com/office/drawing/2014/main" id="{ACE1C780-7D37-423E-9872-A55E720F5701}"/>
                </a:ext>
              </a:extLst>
            </p:cNvPr>
            <p:cNvSpPr/>
            <p:nvPr/>
          </p:nvSpPr>
          <p:spPr>
            <a:xfrm>
              <a:off x="10359599" y="5161524"/>
              <a:ext cx="1113494" cy="787756"/>
            </a:xfrm>
            <a:prstGeom prst="roundRect">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TW" altLang="en-US" sz="2800" b="0" i="0" u="none" strike="noStrike" kern="0" cap="none" spc="0" normalizeH="0" baseline="0" noProof="0">
                <a:ln>
                  <a:noFill/>
                </a:ln>
                <a:solidFill>
                  <a:prstClr val="white"/>
                </a:solidFill>
                <a:effectLst/>
                <a:uLnTx/>
                <a:uFillTx/>
                <a:latin typeface="+mn-ea"/>
                <a:ea typeface="+mn-ea"/>
                <a:cs typeface="+mn-cs"/>
              </a:endParaRPr>
            </a:p>
          </p:txBody>
        </p:sp>
        <p:sp>
          <p:nvSpPr>
            <p:cNvPr id="89" name="文字方塊 88">
              <a:extLst>
                <a:ext uri="{FF2B5EF4-FFF2-40B4-BE49-F238E27FC236}">
                  <a16:creationId xmlns:a16="http://schemas.microsoft.com/office/drawing/2014/main" id="{88B41CF6-1051-41B7-B0F8-2377927FCD6A}"/>
                </a:ext>
              </a:extLst>
            </p:cNvPr>
            <p:cNvSpPr txBox="1"/>
            <p:nvPr/>
          </p:nvSpPr>
          <p:spPr>
            <a:xfrm>
              <a:off x="10344472" y="5250546"/>
              <a:ext cx="1097424" cy="646331"/>
            </a:xfrm>
            <a:prstGeom prst="rect">
              <a:avLst/>
            </a:prstGeom>
            <a:noFill/>
          </p:spPr>
          <p:txBody>
            <a:bodyPr vert="horz" wrap="square" rtlCol="0" anchor="ctr">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1" sz="2400" b="0" i="0" u="none" strike="noStrike" kern="0" cap="none" spc="0" normalizeH="0" baseline="0">
                  <a:ln>
                    <a:noFill/>
                  </a:ln>
                  <a:solidFill>
                    <a:prstClr val="white"/>
                  </a:solidFill>
                  <a:effectLst>
                    <a:outerShdw blurRad="50800" dist="38100" dir="2700000" algn="tl" rotWithShape="0">
                      <a:prstClr val="black">
                        <a:alpha val="40000"/>
                      </a:prstClr>
                    </a:outerShdw>
                  </a:effectLst>
                  <a:uLnTx/>
                  <a:uFillTx/>
                  <a:latin typeface="+mn-ea"/>
                  <a:ea typeface="+mn-ea"/>
                </a:defRPr>
              </a:lvl1pPr>
            </a:lstStyle>
            <a:p>
              <a:r>
                <a:rPr lang="zh-TW" altLang="en-US" sz="1800" dirty="0"/>
                <a:t>考試入學分發</a:t>
              </a:r>
            </a:p>
          </p:txBody>
        </p:sp>
      </p:grpSp>
    </p:spTree>
    <p:extLst>
      <p:ext uri="{BB962C8B-B14F-4D97-AF65-F5344CB8AC3E}">
        <p14:creationId xmlns:p14="http://schemas.microsoft.com/office/powerpoint/2010/main" val="4101176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a:solidFill>
                  <a:prstClr val="black"/>
                </a:solidFill>
              </a:rPr>
              <a:t>              </a:t>
            </a:r>
            <a:fld id="{F1B1E62E-7A52-4CF6-BC8F-0959D58BFEC1}" type="slidenum">
              <a:rPr lang="en-US" altLang="zh-TW" smtClean="0">
                <a:solidFill>
                  <a:prstClr val="black"/>
                </a:solidFill>
              </a:rPr>
              <a:pPr>
                <a:defRPr/>
              </a:pPr>
              <a:t>7</a:t>
            </a:fld>
            <a:endParaRPr lang="en-US" altLang="zh-TW">
              <a:solidFill>
                <a:prstClr val="black"/>
              </a:solidFill>
            </a:endParaRPr>
          </a:p>
        </p:txBody>
      </p:sp>
      <p:sp>
        <p:nvSpPr>
          <p:cNvPr id="27" name="矩形 26"/>
          <p:cNvSpPr/>
          <p:nvPr/>
        </p:nvSpPr>
        <p:spPr>
          <a:xfrm>
            <a:off x="160147" y="7389440"/>
            <a:ext cx="11346297" cy="5581015"/>
          </a:xfrm>
          <a:prstGeom prst="rect">
            <a:avLst/>
          </a:prstGeom>
        </p:spPr>
        <p:txBody>
          <a:bodyPr wrap="square">
            <a:spAutoFit/>
          </a:bodyPr>
          <a:lstStyle/>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（一）</a:t>
            </a:r>
            <a:r>
              <a:rPr lang="zh-TW" altLang="en-US" sz="2600" dirty="0">
                <a:solidFill>
                  <a:srgbClr val="FF0000"/>
                </a:solidFill>
                <a:latin typeface="微軟正黑體" panose="020B0604030504040204" pitchFamily="34" charset="-120"/>
                <a:ea typeface="微軟正黑體" panose="020B0604030504040204" pitchFamily="34" charset="-120"/>
              </a:rPr>
              <a:t>簡化準備備審資料的負擔</a:t>
            </a:r>
            <a:r>
              <a:rPr lang="zh-TW" altLang="en-US" sz="2600" dirty="0">
                <a:latin typeface="微軟正黑體" panose="020B0604030504040204" pitchFamily="34" charset="-120"/>
                <a:ea typeface="微軟正黑體" panose="020B0604030504040204" pitchFamily="34" charset="-120"/>
              </a:rPr>
              <a:t>：建置高中學習歷程資料庫，協助學生收錄多元學習歷程並自主上傳，同時提高上傳資料的公信力，以利大學提高審查品質。</a:t>
            </a:r>
          </a:p>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（二）</a:t>
            </a:r>
            <a:r>
              <a:rPr lang="zh-TW" altLang="en-US" sz="2600" dirty="0">
                <a:solidFill>
                  <a:srgbClr val="FF0000"/>
                </a:solidFill>
                <a:latin typeface="微軟正黑體" panose="020B0604030504040204" pitchFamily="34" charset="-120"/>
                <a:ea typeface="微軟正黑體" panose="020B0604030504040204" pitchFamily="34" charset="-120"/>
              </a:rPr>
              <a:t>推動各大學招生專業化發展</a:t>
            </a:r>
            <a:r>
              <a:rPr lang="zh-TW" altLang="en-US" sz="2600" dirty="0">
                <a:latin typeface="微軟正黑體" panose="020B0604030504040204" pitchFamily="34" charset="-120"/>
                <a:ea typeface="微軟正黑體" panose="020B0604030504040204" pitchFamily="34" charset="-120"/>
              </a:rPr>
              <a:t>：提高大學適性選才能量，優化簡化甄選措施提高招生作業效率。目前已有</a:t>
            </a:r>
            <a:r>
              <a:rPr lang="en-US" altLang="zh-TW" sz="2600" dirty="0">
                <a:latin typeface="微軟正黑體" panose="020B0604030504040204" pitchFamily="34" charset="-120"/>
                <a:ea typeface="微軟正黑體" panose="020B0604030504040204" pitchFamily="34" charset="-120"/>
              </a:rPr>
              <a:t>30</a:t>
            </a:r>
            <a:r>
              <a:rPr lang="zh-TW" altLang="en-US" sz="2600" dirty="0">
                <a:latin typeface="微軟正黑體" panose="020B0604030504040204" pitchFamily="34" charset="-120"/>
                <a:ea typeface="微軟正黑體" panose="020B0604030504040204" pitchFamily="34" charset="-120"/>
              </a:rPr>
              <a:t>校辦理；</a:t>
            </a:r>
            <a:r>
              <a:rPr lang="en-US" altLang="zh-TW" sz="2600" dirty="0">
                <a:latin typeface="微軟正黑體" panose="020B0604030504040204" pitchFamily="34" charset="-120"/>
                <a:ea typeface="微軟正黑體" panose="020B0604030504040204" pitchFamily="34" charset="-120"/>
              </a:rPr>
              <a:t>108</a:t>
            </a:r>
            <a:r>
              <a:rPr lang="zh-TW" altLang="en-US" sz="2600" dirty="0">
                <a:latin typeface="微軟正黑體" panose="020B0604030504040204" pitchFamily="34" charset="-120"/>
                <a:ea typeface="微軟正黑體" panose="020B0604030504040204" pitchFamily="34" charset="-120"/>
              </a:rPr>
              <a:t>年度將擴大至全部學校參與。</a:t>
            </a:r>
          </a:p>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（三）</a:t>
            </a:r>
            <a:r>
              <a:rPr lang="zh-TW" altLang="en-US" sz="2600" dirty="0">
                <a:solidFill>
                  <a:srgbClr val="FF0000"/>
                </a:solidFill>
                <a:latin typeface="微軟正黑體" panose="020B0604030504040204" pitchFamily="34" charset="-120"/>
                <a:ea typeface="微軟正黑體" panose="020B0604030504040204" pitchFamily="34" charset="-120"/>
              </a:rPr>
              <a:t>針對考科發展試卷架構並提升命題技術</a:t>
            </a:r>
            <a:r>
              <a:rPr lang="zh-TW" altLang="en-US" sz="2600" dirty="0">
                <a:latin typeface="微軟正黑體" panose="020B0604030504040204" pitchFamily="34" charset="-120"/>
                <a:ea typeface="微軟正黑體" panose="020B0604030504040204" pitchFamily="34" charset="-120"/>
              </a:rPr>
              <a:t>：補助大考中心呼應新課綱核心素養與學習內涵，，且配合考招新制銜接期程，將提前於</a:t>
            </a:r>
            <a:r>
              <a:rPr lang="en-US" altLang="zh-TW" sz="2600" dirty="0">
                <a:latin typeface="微軟正黑體" panose="020B0604030504040204" pitchFamily="34" charset="-120"/>
                <a:ea typeface="微軟正黑體" panose="020B0604030504040204" pitchFamily="34" charset="-120"/>
              </a:rPr>
              <a:t>108</a:t>
            </a:r>
            <a:r>
              <a:rPr lang="zh-TW" altLang="en-US" sz="2600" dirty="0">
                <a:latin typeface="微軟正黑體" panose="020B0604030504040204" pitchFamily="34" charset="-120"/>
                <a:ea typeface="微軟正黑體" panose="020B0604030504040204" pitchFamily="34" charset="-120"/>
              </a:rPr>
              <a:t>年度下半年公布</a:t>
            </a:r>
            <a:r>
              <a:rPr lang="en-US" altLang="zh-TW" sz="2600" dirty="0">
                <a:latin typeface="微軟正黑體" panose="020B0604030504040204" pitchFamily="34" charset="-120"/>
                <a:ea typeface="微軟正黑體" panose="020B0604030504040204" pitchFamily="34" charset="-120"/>
              </a:rPr>
              <a:t>111</a:t>
            </a:r>
            <a:r>
              <a:rPr lang="zh-TW" altLang="en-US" sz="2600" dirty="0">
                <a:latin typeface="微軟正黑體" panose="020B0604030504040204" pitchFamily="34" charset="-120"/>
                <a:ea typeface="微軟正黑體" panose="020B0604030504040204" pitchFamily="34" charset="-120"/>
              </a:rPr>
              <a:t>學年度全部考科說明，且規劃</a:t>
            </a:r>
            <a:r>
              <a:rPr lang="en-US" altLang="zh-TW" sz="2600" dirty="0">
                <a:latin typeface="微軟正黑體" panose="020B0604030504040204" pitchFamily="34" charset="-120"/>
                <a:ea typeface="微軟正黑體" panose="020B0604030504040204" pitchFamily="34" charset="-120"/>
              </a:rPr>
              <a:t>109</a:t>
            </a:r>
            <a:r>
              <a:rPr lang="zh-TW" altLang="en-US" sz="2600" dirty="0">
                <a:latin typeface="微軟正黑體" panose="020B0604030504040204" pitchFamily="34" charset="-120"/>
                <a:ea typeface="微軟正黑體" panose="020B0604030504040204" pitchFamily="34" charset="-120"/>
              </a:rPr>
              <a:t>及</a:t>
            </a:r>
            <a:r>
              <a:rPr lang="en-US" altLang="zh-TW" sz="2600" dirty="0">
                <a:latin typeface="微軟正黑體" panose="020B0604030504040204" pitchFamily="34" charset="-120"/>
                <a:ea typeface="微軟正黑體" panose="020B0604030504040204" pitchFamily="34" charset="-120"/>
              </a:rPr>
              <a:t>110</a:t>
            </a:r>
            <a:r>
              <a:rPr lang="zh-TW" altLang="en-US" sz="2600" dirty="0">
                <a:latin typeface="微軟正黑體" panose="020B0604030504040204" pitchFamily="34" charset="-120"/>
                <a:ea typeface="微軟正黑體" panose="020B0604030504040204" pitchFamily="34" charset="-120"/>
              </a:rPr>
              <a:t>年辦理全國性新制考試全流程預試。</a:t>
            </a:r>
            <a:endParaRPr lang="en-US" altLang="zh-TW" sz="2600" dirty="0">
              <a:latin typeface="微軟正黑體" panose="020B0604030504040204" pitchFamily="34" charset="-120"/>
              <a:ea typeface="微軟正黑體" panose="020B0604030504040204" pitchFamily="34" charset="-120"/>
            </a:endParaRPr>
          </a:p>
          <a:p>
            <a:pPr marL="990600" indent="-990600" algn="just">
              <a:lnSpc>
                <a:spcPts val="2800"/>
              </a:lnSpc>
              <a:spcBef>
                <a:spcPts val="1200"/>
              </a:spcBef>
            </a:pPr>
            <a:r>
              <a:rPr lang="zh-TW" altLang="en-US" sz="2600" dirty="0">
                <a:latin typeface="微軟正黑體" panose="020B0604030504040204" pitchFamily="34" charset="-120"/>
                <a:ea typeface="微軟正黑體" panose="020B0604030504040204" pitchFamily="34" charset="-120"/>
              </a:rPr>
              <a:t>（四）</a:t>
            </a:r>
            <a:r>
              <a:rPr lang="zh-TW" altLang="en-US" sz="2600" dirty="0">
                <a:solidFill>
                  <a:srgbClr val="FF0000"/>
                </a:solidFill>
                <a:latin typeface="微軟正黑體" panose="020B0604030504040204" pitchFamily="34" charset="-120"/>
                <a:ea typeface="微軟正黑體" panose="020B0604030504040204" pitchFamily="34" charset="-120"/>
              </a:rPr>
              <a:t>提前公布參採學習歷程內容與方式</a:t>
            </a:r>
            <a:r>
              <a:rPr lang="zh-TW" altLang="en-US" sz="2600" dirty="0">
                <a:latin typeface="微軟正黑體" panose="020B0604030504040204" pitchFamily="34" charset="-120"/>
                <a:ea typeface="微軟正黑體" panose="020B0604030504040204" pitchFamily="34" charset="-120"/>
              </a:rPr>
              <a:t>：為利高中師生家長瞭解</a:t>
            </a:r>
            <a:r>
              <a:rPr lang="en-US" altLang="zh-TW" sz="2600" dirty="0">
                <a:latin typeface="微軟正黑體" panose="020B0604030504040204" pitchFamily="34" charset="-120"/>
                <a:ea typeface="微軟正黑體" panose="020B0604030504040204" pitchFamily="34" charset="-120"/>
              </a:rPr>
              <a:t>108</a:t>
            </a:r>
            <a:r>
              <a:rPr lang="zh-TW" altLang="en-US" sz="2600" dirty="0">
                <a:latin typeface="微軟正黑體" panose="020B0604030504040204" pitchFamily="34" charset="-120"/>
                <a:ea typeface="微軟正黑體" panose="020B0604030504040204" pitchFamily="34" charset="-120"/>
              </a:rPr>
              <a:t>新課綱架構下大學校系招生參採學習歷程項目重點，作為輔導學生適性選修課程以銜接升讀大學階段教育，請招聯會應促各大學校系於方案實施二年前參採學習歷程內容與方式。</a:t>
            </a:r>
          </a:p>
        </p:txBody>
      </p:sp>
      <p:sp>
        <p:nvSpPr>
          <p:cNvPr id="6" name="矩形 5"/>
          <p:cNvSpPr/>
          <p:nvPr/>
        </p:nvSpPr>
        <p:spPr bwMode="auto">
          <a:xfrm>
            <a:off x="-168696" y="908720"/>
            <a:ext cx="12745416" cy="93610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a:ln>
                <a:noFill/>
              </a:ln>
              <a:solidFill>
                <a:schemeClr val="tx1"/>
              </a:solidFill>
              <a:effectLst/>
              <a:latin typeface="Arial" charset="0"/>
            </a:endParaRPr>
          </a:p>
        </p:txBody>
      </p:sp>
      <p:grpSp>
        <p:nvGrpSpPr>
          <p:cNvPr id="60" name="群組 59"/>
          <p:cNvGrpSpPr/>
          <p:nvPr/>
        </p:nvGrpSpPr>
        <p:grpSpPr>
          <a:xfrm>
            <a:off x="263352" y="0"/>
            <a:ext cx="11089232" cy="1875425"/>
            <a:chOff x="1149897" y="4367791"/>
            <a:chExt cx="9960812" cy="2106930"/>
          </a:xfrm>
        </p:grpSpPr>
        <p:grpSp>
          <p:nvGrpSpPr>
            <p:cNvPr id="61" name="群組 60"/>
            <p:cNvGrpSpPr/>
            <p:nvPr/>
          </p:nvGrpSpPr>
          <p:grpSpPr>
            <a:xfrm>
              <a:off x="1149897" y="4895348"/>
              <a:ext cx="9960812" cy="1579373"/>
              <a:chOff x="2036221" y="3856475"/>
              <a:chExt cx="8240489" cy="2801861"/>
            </a:xfrm>
          </p:grpSpPr>
          <p:sp>
            <p:nvSpPr>
              <p:cNvPr id="65" name="L-圖案 64"/>
              <p:cNvSpPr/>
              <p:nvPr/>
            </p:nvSpPr>
            <p:spPr>
              <a:xfrm rot="5400000">
                <a:off x="2749756" y="4559521"/>
                <a:ext cx="1171068" cy="2501767"/>
              </a:xfrm>
              <a:prstGeom prst="corner">
                <a:avLst>
                  <a:gd name="adj1" fmla="val 16120"/>
                  <a:gd name="adj2" fmla="val 161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6" name="手繪多邊形 65"/>
              <p:cNvSpPr/>
              <p:nvPr/>
            </p:nvSpPr>
            <p:spPr>
              <a:xfrm>
                <a:off x="2036221" y="5325697"/>
                <a:ext cx="2315566" cy="933620"/>
              </a:xfrm>
              <a:custGeom>
                <a:avLst/>
                <a:gdLst>
                  <a:gd name="connsiteX0" fmla="*/ 0 w 2279569"/>
                  <a:gd name="connsiteY0" fmla="*/ 0 h 1951987"/>
                  <a:gd name="connsiteX1" fmla="*/ 2279569 w 2279569"/>
                  <a:gd name="connsiteY1" fmla="*/ 0 h 1951987"/>
                  <a:gd name="connsiteX2" fmla="*/ 2279569 w 2279569"/>
                  <a:gd name="connsiteY2" fmla="*/ 1951987 h 1951987"/>
                  <a:gd name="connsiteX3" fmla="*/ 0 w 2279569"/>
                  <a:gd name="connsiteY3" fmla="*/ 1951987 h 1951987"/>
                  <a:gd name="connsiteX4" fmla="*/ 0 w 2279569"/>
                  <a:gd name="connsiteY4" fmla="*/ 0 h 1951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69" h="1951987">
                    <a:moveTo>
                      <a:pt x="0" y="0"/>
                    </a:moveTo>
                    <a:lnTo>
                      <a:pt x="2279569" y="0"/>
                    </a:lnTo>
                    <a:lnTo>
                      <a:pt x="2279569" y="1951987"/>
                    </a:lnTo>
                    <a:lnTo>
                      <a:pt x="0" y="19519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lvl="0" algn="ctr" defTabSz="1422400">
                  <a:spcBef>
                    <a:spcPct val="0"/>
                  </a:spcBef>
                  <a:spcAft>
                    <a:spcPts val="0"/>
                  </a:spcAft>
                </a:pPr>
                <a:r>
                  <a:rPr lang="zh-TW" altLang="en-US" sz="2400" dirty="0">
                    <a:latin typeface="微軟正黑體" panose="020B0604030504040204" pitchFamily="34" charset="-120"/>
                    <a:ea typeface="微軟正黑體" panose="020B0604030504040204" pitchFamily="34" charset="-120"/>
                  </a:rPr>
                  <a:t>公布考招新方案</a:t>
                </a:r>
                <a:endParaRPr lang="zh-TW" altLang="en-US" sz="2400" b="1" kern="1200" dirty="0">
                  <a:latin typeface="微軟正黑體" panose="020B0604030504040204" pitchFamily="34" charset="-120"/>
                  <a:ea typeface="微軟正黑體" panose="020B0604030504040204" pitchFamily="34" charset="-120"/>
                </a:endParaRPr>
              </a:p>
            </p:txBody>
          </p:sp>
          <p:sp>
            <p:nvSpPr>
              <p:cNvPr id="67" name="等腰三角形 66"/>
              <p:cNvSpPr/>
              <p:nvPr/>
            </p:nvSpPr>
            <p:spPr>
              <a:xfrm>
                <a:off x="4165035" y="4541543"/>
                <a:ext cx="426152" cy="426152"/>
              </a:xfrm>
              <a:prstGeom prst="triangle">
                <a:avLst>
                  <a:gd name="adj" fmla="val 10000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8" name="L-圖案 67"/>
              <p:cNvSpPr/>
              <p:nvPr/>
            </p:nvSpPr>
            <p:spPr>
              <a:xfrm rot="5400000">
                <a:off x="5287969" y="4112569"/>
                <a:ext cx="1645561" cy="2501767"/>
              </a:xfrm>
              <a:prstGeom prst="corner">
                <a:avLst>
                  <a:gd name="adj1" fmla="val 16120"/>
                  <a:gd name="adj2" fmla="val 161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9" name="手繪多邊形 68"/>
              <p:cNvSpPr/>
              <p:nvPr/>
            </p:nvSpPr>
            <p:spPr>
              <a:xfrm>
                <a:off x="4966151" y="4678533"/>
                <a:ext cx="2258609" cy="1979803"/>
              </a:xfrm>
              <a:custGeom>
                <a:avLst/>
                <a:gdLst>
                  <a:gd name="connsiteX0" fmla="*/ 0 w 2258609"/>
                  <a:gd name="connsiteY0" fmla="*/ 0 h 1979803"/>
                  <a:gd name="connsiteX1" fmla="*/ 2258609 w 2258609"/>
                  <a:gd name="connsiteY1" fmla="*/ 0 h 1979803"/>
                  <a:gd name="connsiteX2" fmla="*/ 2258609 w 2258609"/>
                  <a:gd name="connsiteY2" fmla="*/ 1979803 h 1979803"/>
                  <a:gd name="connsiteX3" fmla="*/ 0 w 2258609"/>
                  <a:gd name="connsiteY3" fmla="*/ 1979803 h 1979803"/>
                  <a:gd name="connsiteX4" fmla="*/ 0 w 2258609"/>
                  <a:gd name="connsiteY4" fmla="*/ 0 h 197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609" h="1979803">
                    <a:moveTo>
                      <a:pt x="0" y="0"/>
                    </a:moveTo>
                    <a:lnTo>
                      <a:pt x="2258609" y="0"/>
                    </a:lnTo>
                    <a:lnTo>
                      <a:pt x="2258609" y="1979803"/>
                    </a:lnTo>
                    <a:lnTo>
                      <a:pt x="0" y="19798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t" anchorCtr="0">
                <a:noAutofit/>
              </a:bodyPr>
              <a:lstStyle/>
              <a:p>
                <a:pPr algn="ctr" defTabSz="1289050">
                  <a:spcBef>
                    <a:spcPct val="0"/>
                  </a:spcBef>
                </a:pPr>
                <a:r>
                  <a:rPr lang="zh-TW" altLang="en-US" sz="2400" b="1" dirty="0">
                    <a:latin typeface="微軟正黑體" panose="020B0604030504040204" pitchFamily="34" charset="-120"/>
                    <a:ea typeface="微軟正黑體" panose="020B0604030504040204" pitchFamily="34" charset="-120"/>
                  </a:rPr>
                  <a:t>現況微調</a:t>
                </a:r>
                <a:endParaRPr lang="en-US" altLang="zh-TW" sz="2400" b="1" dirty="0">
                  <a:latin typeface="微軟正黑體" panose="020B0604030504040204" pitchFamily="34" charset="-120"/>
                  <a:ea typeface="微軟正黑體" panose="020B0604030504040204" pitchFamily="34" charset="-120"/>
                </a:endParaRPr>
              </a:p>
              <a:p>
                <a:pPr algn="ctr" defTabSz="1289050">
                  <a:spcBef>
                    <a:spcPct val="0"/>
                  </a:spcBef>
                </a:pPr>
                <a:r>
                  <a:rPr lang="zh-TW" altLang="en-US" sz="2400" dirty="0">
                    <a:latin typeface="微軟正黑體" panose="020B0604030504040204" pitchFamily="34" charset="-120"/>
                    <a:ea typeface="微軟正黑體" panose="020B0604030504040204" pitchFamily="34" charset="-120"/>
                  </a:rPr>
                  <a:t>分階段銜接</a:t>
                </a:r>
                <a:endParaRPr lang="en-US" altLang="zh-TW" sz="2400" b="1" dirty="0">
                  <a:latin typeface="微軟正黑體" panose="020B0604030504040204" pitchFamily="34" charset="-120"/>
                  <a:ea typeface="微軟正黑體" panose="020B0604030504040204" pitchFamily="34" charset="-120"/>
                </a:endParaRPr>
              </a:p>
            </p:txBody>
          </p:sp>
          <p:sp>
            <p:nvSpPr>
              <p:cNvPr id="70" name="等腰三角形 69"/>
              <p:cNvSpPr/>
              <p:nvPr/>
            </p:nvSpPr>
            <p:spPr>
              <a:xfrm>
                <a:off x="6940494" y="3857346"/>
                <a:ext cx="426152" cy="426152"/>
              </a:xfrm>
              <a:prstGeom prst="triangle">
                <a:avLst>
                  <a:gd name="adj" fmla="val 10000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1" name="L-圖案 70"/>
              <p:cNvSpPr/>
              <p:nvPr/>
            </p:nvSpPr>
            <p:spPr>
              <a:xfrm rot="5400000">
                <a:off x="7936600" y="3555200"/>
                <a:ext cx="1899217" cy="2501767"/>
              </a:xfrm>
              <a:prstGeom prst="corner">
                <a:avLst>
                  <a:gd name="adj1" fmla="val 16120"/>
                  <a:gd name="adj2" fmla="val 161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72" name="手繪多邊形 71"/>
              <p:cNvSpPr/>
              <p:nvPr/>
            </p:nvSpPr>
            <p:spPr>
              <a:xfrm>
                <a:off x="7633843" y="4041439"/>
                <a:ext cx="2642867" cy="1979803"/>
              </a:xfrm>
              <a:custGeom>
                <a:avLst/>
                <a:gdLst>
                  <a:gd name="connsiteX0" fmla="*/ 0 w 2258609"/>
                  <a:gd name="connsiteY0" fmla="*/ 0 h 1979803"/>
                  <a:gd name="connsiteX1" fmla="*/ 2258609 w 2258609"/>
                  <a:gd name="connsiteY1" fmla="*/ 0 h 1979803"/>
                  <a:gd name="connsiteX2" fmla="*/ 2258609 w 2258609"/>
                  <a:gd name="connsiteY2" fmla="*/ 1979803 h 1979803"/>
                  <a:gd name="connsiteX3" fmla="*/ 0 w 2258609"/>
                  <a:gd name="connsiteY3" fmla="*/ 1979803 h 1979803"/>
                  <a:gd name="connsiteX4" fmla="*/ 0 w 2258609"/>
                  <a:gd name="connsiteY4" fmla="*/ 0 h 197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609" h="1979803">
                    <a:moveTo>
                      <a:pt x="0" y="0"/>
                    </a:moveTo>
                    <a:lnTo>
                      <a:pt x="2258609" y="0"/>
                    </a:lnTo>
                    <a:lnTo>
                      <a:pt x="2258609" y="1979803"/>
                    </a:lnTo>
                    <a:lnTo>
                      <a:pt x="0" y="19798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t" anchorCtr="0">
                <a:noAutofit/>
              </a:bodyPr>
              <a:lstStyle/>
              <a:p>
                <a:pPr lvl="0" algn="ctr" defTabSz="1289050">
                  <a:spcBef>
                    <a:spcPct val="0"/>
                  </a:spcBef>
                </a:pPr>
                <a:r>
                  <a:rPr lang="zh-TW" altLang="en-US" sz="2400" b="1" kern="1200" dirty="0">
                    <a:latin typeface="微軟正黑體" panose="020B0604030504040204" pitchFamily="34" charset="-120"/>
                    <a:ea typeface="微軟正黑體" panose="020B0604030504040204" pitchFamily="34" charset="-120"/>
                  </a:rPr>
                  <a:t>正式實施</a:t>
                </a:r>
                <a:endParaRPr lang="en-US" altLang="zh-TW" sz="2400" b="1" kern="1200" dirty="0">
                  <a:latin typeface="微軟正黑體" panose="020B0604030504040204" pitchFamily="34" charset="-120"/>
                  <a:ea typeface="微軟正黑體" panose="020B0604030504040204" pitchFamily="34" charset="-120"/>
                </a:endParaRPr>
              </a:p>
              <a:p>
                <a:pPr lvl="0" algn="ctr" defTabSz="1289050">
                  <a:spcBef>
                    <a:spcPct val="0"/>
                  </a:spcBef>
                </a:pPr>
                <a:r>
                  <a:rPr lang="zh-TW" altLang="en-US" sz="2400" b="1" kern="1200" dirty="0">
                    <a:latin typeface="微軟正黑體" panose="020B0604030504040204" pitchFamily="34" charset="-120"/>
                    <a:ea typeface="微軟正黑體" panose="020B0604030504040204" pitchFamily="34" charset="-120"/>
                  </a:rPr>
                  <a:t>配合</a:t>
                </a:r>
                <a:r>
                  <a:rPr lang="en-US" altLang="zh-TW" sz="2400" b="1" kern="1200" dirty="0">
                    <a:latin typeface="微軟正黑體" panose="020B0604030504040204" pitchFamily="34" charset="-120"/>
                    <a:ea typeface="微軟正黑體" panose="020B0604030504040204" pitchFamily="34" charset="-120"/>
                  </a:rPr>
                  <a:t>108</a:t>
                </a:r>
                <a:r>
                  <a:rPr lang="zh-TW" altLang="en-US" sz="2400" b="1" kern="1200" dirty="0">
                    <a:latin typeface="微軟正黑體" panose="020B0604030504040204" pitchFamily="34" charset="-120"/>
                    <a:ea typeface="微軟正黑體" panose="020B0604030504040204" pitchFamily="34" charset="-120"/>
                  </a:rPr>
                  <a:t>入學新生</a:t>
                </a:r>
                <a:endParaRPr lang="en-US" altLang="zh-TW" sz="2400" b="1" kern="1200" dirty="0">
                  <a:latin typeface="微軟正黑體" panose="020B0604030504040204" pitchFamily="34" charset="-120"/>
                  <a:ea typeface="微軟正黑體" panose="020B0604030504040204" pitchFamily="34" charset="-120"/>
                </a:endParaRPr>
              </a:p>
            </p:txBody>
          </p:sp>
        </p:grpSp>
        <p:sp>
          <p:nvSpPr>
            <p:cNvPr id="62" name="文字方塊 61"/>
            <p:cNvSpPr txBox="1"/>
            <p:nvPr/>
          </p:nvSpPr>
          <p:spPr>
            <a:xfrm>
              <a:off x="2072450" y="5140866"/>
              <a:ext cx="1295430" cy="523220"/>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106</a:t>
              </a:r>
              <a:endParaRPr lang="zh-TW" altLang="en-US" sz="2800" dirty="0">
                <a:latin typeface="微軟正黑體" panose="020B0604030504040204" pitchFamily="34" charset="-120"/>
                <a:ea typeface="微軟正黑體" panose="020B0604030504040204" pitchFamily="34" charset="-120"/>
              </a:endParaRPr>
            </a:p>
          </p:txBody>
        </p:sp>
        <p:sp>
          <p:nvSpPr>
            <p:cNvPr id="63" name="文字方塊 62"/>
            <p:cNvSpPr txBox="1"/>
            <p:nvPr/>
          </p:nvSpPr>
          <p:spPr>
            <a:xfrm>
              <a:off x="4982390" y="4754329"/>
              <a:ext cx="2065136" cy="523220"/>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107~110</a:t>
              </a:r>
              <a:endParaRPr lang="zh-TW" altLang="en-US" sz="2800" dirty="0">
                <a:latin typeface="微軟正黑體" panose="020B0604030504040204" pitchFamily="34" charset="-120"/>
                <a:ea typeface="微軟正黑體" panose="020B0604030504040204" pitchFamily="34" charset="-120"/>
              </a:endParaRPr>
            </a:p>
          </p:txBody>
        </p:sp>
        <p:sp>
          <p:nvSpPr>
            <p:cNvPr id="64" name="文字方塊 63"/>
            <p:cNvSpPr txBox="1"/>
            <p:nvPr/>
          </p:nvSpPr>
          <p:spPr>
            <a:xfrm>
              <a:off x="9048328" y="4367791"/>
              <a:ext cx="1295430" cy="523220"/>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111</a:t>
              </a:r>
              <a:endParaRPr lang="zh-TW" altLang="en-US" sz="2800" dirty="0">
                <a:latin typeface="微軟正黑體" panose="020B0604030504040204" pitchFamily="34" charset="-120"/>
                <a:ea typeface="微軟正黑體" panose="020B0604030504040204" pitchFamily="34" charset="-120"/>
              </a:endParaRPr>
            </a:p>
          </p:txBody>
        </p:sp>
      </p:grpSp>
      <p:grpSp>
        <p:nvGrpSpPr>
          <p:cNvPr id="86" name="群組 85"/>
          <p:cNvGrpSpPr/>
          <p:nvPr/>
        </p:nvGrpSpPr>
        <p:grpSpPr>
          <a:xfrm>
            <a:off x="160147" y="1970822"/>
            <a:ext cx="11768501" cy="4640471"/>
            <a:chOff x="263352" y="1627852"/>
            <a:chExt cx="11593288" cy="4594320"/>
          </a:xfrm>
        </p:grpSpPr>
        <p:grpSp>
          <p:nvGrpSpPr>
            <p:cNvPr id="87" name="群組 86"/>
            <p:cNvGrpSpPr/>
            <p:nvPr/>
          </p:nvGrpSpPr>
          <p:grpSpPr>
            <a:xfrm>
              <a:off x="263352" y="1627852"/>
              <a:ext cx="11593288" cy="4594320"/>
              <a:chOff x="263352" y="1627852"/>
              <a:chExt cx="11593288" cy="4594320"/>
            </a:xfrm>
          </p:grpSpPr>
          <p:sp>
            <p:nvSpPr>
              <p:cNvPr id="100" name="Freeform 12"/>
              <p:cNvSpPr>
                <a:spLocks/>
              </p:cNvSpPr>
              <p:nvPr/>
            </p:nvSpPr>
            <p:spPr bwMode="auto">
              <a:xfrm>
                <a:off x="6107350" y="3928674"/>
                <a:ext cx="2083280" cy="2173750"/>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rgbClr val="F87A0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dirty="0">
                  <a:ln>
                    <a:noFill/>
                  </a:ln>
                  <a:solidFill>
                    <a:prstClr val="black"/>
                  </a:solidFill>
                  <a:effectLst/>
                  <a:uLnTx/>
                  <a:uFillTx/>
                  <a:latin typeface="Calibri" pitchFamily="34" charset="0"/>
                  <a:ea typeface="宋体" charset="-122"/>
                </a:endParaRPr>
              </a:p>
            </p:txBody>
          </p:sp>
          <p:sp>
            <p:nvSpPr>
              <p:cNvPr id="101" name="Freeform 13"/>
              <p:cNvSpPr>
                <a:spLocks/>
              </p:cNvSpPr>
              <p:nvPr/>
            </p:nvSpPr>
            <p:spPr bwMode="auto">
              <a:xfrm>
                <a:off x="3893116" y="3928674"/>
                <a:ext cx="2083280" cy="2173750"/>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rgbClr val="74AF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black"/>
                  </a:solidFill>
                  <a:effectLst/>
                  <a:uLnTx/>
                  <a:uFillTx/>
                  <a:latin typeface="Calibri" pitchFamily="34" charset="0"/>
                  <a:ea typeface="宋体" charset="-122"/>
                </a:endParaRPr>
              </a:p>
            </p:txBody>
          </p:sp>
          <p:sp>
            <p:nvSpPr>
              <p:cNvPr id="102" name="Freeform 14"/>
              <p:cNvSpPr>
                <a:spLocks/>
              </p:cNvSpPr>
              <p:nvPr/>
            </p:nvSpPr>
            <p:spPr bwMode="auto">
              <a:xfrm>
                <a:off x="6107350" y="1627852"/>
                <a:ext cx="2083280" cy="2169027"/>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rgbClr val="2DB2A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black"/>
                  </a:solidFill>
                  <a:effectLst/>
                  <a:uLnTx/>
                  <a:uFillTx/>
                  <a:latin typeface="Calibri" pitchFamily="34" charset="0"/>
                  <a:ea typeface="宋体" charset="-122"/>
                </a:endParaRPr>
              </a:p>
            </p:txBody>
          </p:sp>
          <p:sp>
            <p:nvSpPr>
              <p:cNvPr id="103" name="Freeform 15"/>
              <p:cNvSpPr>
                <a:spLocks/>
              </p:cNvSpPr>
              <p:nvPr/>
            </p:nvSpPr>
            <p:spPr bwMode="auto">
              <a:xfrm>
                <a:off x="3893116" y="1627852"/>
                <a:ext cx="2083280" cy="2169027"/>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rgbClr val="0E647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prstClr val="black"/>
                  </a:solidFill>
                  <a:effectLst/>
                  <a:uLnTx/>
                  <a:uFillTx/>
                  <a:latin typeface="Calibri" pitchFamily="34" charset="0"/>
                  <a:ea typeface="宋体" charset="-122"/>
                </a:endParaRPr>
              </a:p>
            </p:txBody>
          </p:sp>
          <p:sp>
            <p:nvSpPr>
              <p:cNvPr id="104" name="Freeform 16"/>
              <p:cNvSpPr>
                <a:spLocks/>
              </p:cNvSpPr>
              <p:nvPr/>
            </p:nvSpPr>
            <p:spPr bwMode="auto">
              <a:xfrm>
                <a:off x="5476044" y="3272341"/>
                <a:ext cx="500351" cy="524538"/>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rgbClr val="0E647C">
                  <a:lumMod val="75000"/>
                </a:srgbClr>
              </a:solidFill>
              <a:ln>
                <a:noFill/>
              </a:ln>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Arial Black" panose="020B0A04020102020204" pitchFamily="34" charset="0"/>
                  <a:ea typeface="微软雅黑" pitchFamily="34" charset="-122"/>
                </a:endParaRPr>
              </a:p>
            </p:txBody>
          </p:sp>
          <p:sp>
            <p:nvSpPr>
              <p:cNvPr id="105" name="Freeform 17"/>
              <p:cNvSpPr>
                <a:spLocks/>
              </p:cNvSpPr>
              <p:nvPr/>
            </p:nvSpPr>
            <p:spPr bwMode="auto">
              <a:xfrm>
                <a:off x="6107349" y="3272341"/>
                <a:ext cx="500351" cy="524538"/>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rgbClr val="2DB2A4">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Arial Black" panose="020B0A04020102020204" pitchFamily="34" charset="0"/>
                  <a:ea typeface="宋体" charset="-122"/>
                </a:endParaRPr>
              </a:p>
            </p:txBody>
          </p:sp>
          <p:sp>
            <p:nvSpPr>
              <p:cNvPr id="106" name="Freeform 18"/>
              <p:cNvSpPr>
                <a:spLocks/>
              </p:cNvSpPr>
              <p:nvPr/>
            </p:nvSpPr>
            <p:spPr bwMode="auto">
              <a:xfrm>
                <a:off x="5476044" y="3928674"/>
                <a:ext cx="500351" cy="524538"/>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rgbClr val="74AF47">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Arial Black" panose="020B0A04020102020204" pitchFamily="34" charset="0"/>
                  <a:ea typeface="宋体" charset="-122"/>
                </a:endParaRPr>
              </a:p>
            </p:txBody>
          </p:sp>
          <p:sp>
            <p:nvSpPr>
              <p:cNvPr id="107" name="Freeform 19"/>
              <p:cNvSpPr>
                <a:spLocks/>
              </p:cNvSpPr>
              <p:nvPr/>
            </p:nvSpPr>
            <p:spPr bwMode="auto">
              <a:xfrm>
                <a:off x="6107349" y="3928674"/>
                <a:ext cx="500351" cy="524538"/>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rgbClr val="F87A08">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latin typeface="Arial Black" panose="020B0A04020102020204" pitchFamily="34" charset="0"/>
                  <a:ea typeface="宋体" charset="-122"/>
                </a:endParaRPr>
              </a:p>
            </p:txBody>
          </p:sp>
          <p:sp>
            <p:nvSpPr>
              <p:cNvPr id="108" name="矩形 107"/>
              <p:cNvSpPr/>
              <p:nvPr/>
            </p:nvSpPr>
            <p:spPr>
              <a:xfrm>
                <a:off x="5712978" y="3413972"/>
                <a:ext cx="172849" cy="365659"/>
              </a:xfrm>
              <a:prstGeom prst="rect">
                <a:avLst/>
              </a:prstGeom>
            </p:spPr>
            <p:txBody>
              <a:bodyPr wrap="square" lIns="0" tIns="0" rIns="0" bIns="0">
                <a:spAutoFit/>
              </a:bodyPr>
              <a:lstStyle/>
              <a:p>
                <a:pPr algn="r"/>
                <a:r>
                  <a:rPr lang="en-US" altLang="zh-CN" sz="2400" b="0" dirty="0">
                    <a:solidFill>
                      <a:prstClr val="white"/>
                    </a:solidFill>
                    <a:latin typeface="Arial Black" panose="020B0A04020102020204" pitchFamily="34" charset="0"/>
                    <a:ea typeface="微软雅黑" pitchFamily="34" charset="-122"/>
                  </a:rPr>
                  <a:t>1</a:t>
                </a:r>
                <a:endParaRPr lang="zh-CN" altLang="en-US" sz="2400" b="0" dirty="0">
                  <a:solidFill>
                    <a:prstClr val="white"/>
                  </a:solidFill>
                  <a:latin typeface="Arial Black" panose="020B0A04020102020204" pitchFamily="34" charset="0"/>
                  <a:ea typeface="微软雅黑" pitchFamily="34" charset="-122"/>
                </a:endParaRPr>
              </a:p>
            </p:txBody>
          </p:sp>
          <p:sp>
            <p:nvSpPr>
              <p:cNvPr id="109" name="矩形 108"/>
              <p:cNvSpPr/>
              <p:nvPr/>
            </p:nvSpPr>
            <p:spPr>
              <a:xfrm>
                <a:off x="6185381" y="3413972"/>
                <a:ext cx="172849" cy="365659"/>
              </a:xfrm>
              <a:prstGeom prst="rect">
                <a:avLst/>
              </a:prstGeom>
            </p:spPr>
            <p:txBody>
              <a:bodyPr wrap="square" lIns="0" tIns="0" rIns="0" bIns="0">
                <a:spAutoFit/>
              </a:bodyPr>
              <a:lstStyle/>
              <a:p>
                <a:pPr algn="r"/>
                <a:r>
                  <a:rPr lang="en-US" altLang="zh-CN" sz="2400" b="0" dirty="0">
                    <a:solidFill>
                      <a:prstClr val="white"/>
                    </a:solidFill>
                    <a:latin typeface="Arial Black" panose="020B0A04020102020204" pitchFamily="34" charset="0"/>
                    <a:ea typeface="微软雅黑" pitchFamily="34" charset="-122"/>
                  </a:rPr>
                  <a:t>2</a:t>
                </a:r>
                <a:endParaRPr lang="zh-CN" altLang="en-US" sz="2400" b="0" dirty="0">
                  <a:solidFill>
                    <a:prstClr val="white"/>
                  </a:solidFill>
                  <a:latin typeface="Arial Black" panose="020B0A04020102020204" pitchFamily="34" charset="0"/>
                  <a:ea typeface="微软雅黑" pitchFamily="34" charset="-122"/>
                </a:endParaRPr>
              </a:p>
            </p:txBody>
          </p:sp>
          <p:sp>
            <p:nvSpPr>
              <p:cNvPr id="110" name="矩形 109"/>
              <p:cNvSpPr/>
              <p:nvPr/>
            </p:nvSpPr>
            <p:spPr>
              <a:xfrm>
                <a:off x="5712977" y="3954994"/>
                <a:ext cx="172850" cy="365659"/>
              </a:xfrm>
              <a:prstGeom prst="rect">
                <a:avLst/>
              </a:prstGeom>
            </p:spPr>
            <p:txBody>
              <a:bodyPr wrap="square" lIns="0" tIns="0" rIns="0" bIns="0">
                <a:spAutoFit/>
              </a:bodyPr>
              <a:lstStyle/>
              <a:p>
                <a:pPr algn="r"/>
                <a:r>
                  <a:rPr lang="en-US" altLang="zh-CN" sz="2400" b="0" dirty="0">
                    <a:solidFill>
                      <a:prstClr val="white"/>
                    </a:solidFill>
                    <a:latin typeface="Arial Black" panose="020B0A04020102020204" pitchFamily="34" charset="0"/>
                    <a:ea typeface="微软雅黑" pitchFamily="34" charset="-122"/>
                  </a:rPr>
                  <a:t>3</a:t>
                </a:r>
                <a:endParaRPr lang="zh-CN" altLang="en-US" sz="2400" b="0" dirty="0">
                  <a:solidFill>
                    <a:prstClr val="white"/>
                  </a:solidFill>
                  <a:latin typeface="Arial Black" panose="020B0A04020102020204" pitchFamily="34" charset="0"/>
                  <a:ea typeface="微软雅黑" pitchFamily="34" charset="-122"/>
                </a:endParaRPr>
              </a:p>
            </p:txBody>
          </p:sp>
          <p:sp>
            <p:nvSpPr>
              <p:cNvPr id="111" name="矩形 110"/>
              <p:cNvSpPr/>
              <p:nvPr/>
            </p:nvSpPr>
            <p:spPr>
              <a:xfrm>
                <a:off x="6185381" y="3954996"/>
                <a:ext cx="172849" cy="365659"/>
              </a:xfrm>
              <a:prstGeom prst="rect">
                <a:avLst/>
              </a:prstGeom>
            </p:spPr>
            <p:txBody>
              <a:bodyPr wrap="square" lIns="0" tIns="0" rIns="0" bIns="0">
                <a:spAutoFit/>
              </a:bodyPr>
              <a:lstStyle/>
              <a:p>
                <a:pPr algn="r"/>
                <a:r>
                  <a:rPr lang="en-US" altLang="zh-CN" sz="2400" b="0" dirty="0">
                    <a:solidFill>
                      <a:prstClr val="white"/>
                    </a:solidFill>
                    <a:latin typeface="Arial Black" panose="020B0A04020102020204" pitchFamily="34" charset="0"/>
                    <a:ea typeface="微软雅黑" pitchFamily="34" charset="-122"/>
                  </a:rPr>
                  <a:t>4</a:t>
                </a:r>
                <a:endParaRPr lang="zh-CN" altLang="en-US" sz="2400" b="0" dirty="0">
                  <a:solidFill>
                    <a:prstClr val="white"/>
                  </a:solidFill>
                  <a:latin typeface="Arial Black" panose="020B0A04020102020204" pitchFamily="34" charset="0"/>
                  <a:ea typeface="微软雅黑" pitchFamily="34" charset="-122"/>
                </a:endParaRPr>
              </a:p>
            </p:txBody>
          </p:sp>
          <p:sp>
            <p:nvSpPr>
              <p:cNvPr id="112" name="TextBox 14"/>
              <p:cNvSpPr txBox="1"/>
              <p:nvPr/>
            </p:nvSpPr>
            <p:spPr>
              <a:xfrm>
                <a:off x="263352" y="1716983"/>
                <a:ext cx="3157083" cy="152357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pPr marL="342900" indent="-342900">
                  <a:lnSpc>
                    <a:spcPts val="2400"/>
                  </a:lnSpc>
                  <a:spcBef>
                    <a:spcPts val="0"/>
                  </a:spcBef>
                  <a:buFont typeface="Wingdings" panose="05000000000000000000" pitchFamily="2" charset="2"/>
                  <a:buChar char="u"/>
                </a:pPr>
                <a:r>
                  <a:rPr lang="zh-TW" altLang="en-US" sz="1800" b="0" dirty="0">
                    <a:solidFill>
                      <a:schemeClr val="tx1">
                        <a:lumMod val="85000"/>
                        <a:lumOff val="15000"/>
                      </a:schemeClr>
                    </a:solidFill>
                    <a:latin typeface="微軟正黑體" panose="020B0604030504040204" pitchFamily="34" charset="-120"/>
                    <a:ea typeface="微軟正黑體" panose="020B0604030504040204" pitchFamily="34" charset="-120"/>
                  </a:rPr>
                  <a:t>建置高中學習歷程資料庫，協助學生收錄多元學習歷程並自主上傳</a:t>
                </a:r>
                <a:endParaRPr lang="en-US" altLang="zh-TW" sz="1800" b="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342900" indent="-342900">
                  <a:lnSpc>
                    <a:spcPts val="2400"/>
                  </a:lnSpc>
                  <a:spcBef>
                    <a:spcPts val="0"/>
                  </a:spcBef>
                  <a:buFont typeface="Wingdings" panose="05000000000000000000" pitchFamily="2" charset="2"/>
                  <a:buChar char="u"/>
                </a:pPr>
                <a:r>
                  <a:rPr lang="zh-TW" altLang="en-US" sz="1800" b="0" dirty="0">
                    <a:solidFill>
                      <a:schemeClr val="tx1">
                        <a:lumMod val="85000"/>
                        <a:lumOff val="15000"/>
                      </a:schemeClr>
                    </a:solidFill>
                    <a:latin typeface="微軟正黑體" panose="020B0604030504040204" pitchFamily="34" charset="-120"/>
                    <a:ea typeface="微軟正黑體" panose="020B0604030504040204" pitchFamily="34" charset="-120"/>
                  </a:rPr>
                  <a:t>提高上傳資料的公信力，以利大學提高審查品質</a:t>
                </a:r>
              </a:p>
            </p:txBody>
          </p:sp>
          <p:sp>
            <p:nvSpPr>
              <p:cNvPr id="113" name="TextBox 15"/>
              <p:cNvSpPr txBox="1"/>
              <p:nvPr/>
            </p:nvSpPr>
            <p:spPr>
              <a:xfrm>
                <a:off x="4199037" y="1899320"/>
                <a:ext cx="1448464" cy="1264570"/>
              </a:xfrm>
              <a:prstGeom prst="rect">
                <a:avLst/>
              </a:prstGeom>
              <a:noFill/>
            </p:spPr>
            <p:txBody>
              <a:bodyPr wrap="square" lIns="0" rIns="0" bIns="0" rtlCol="0">
                <a:spAutoFit/>
              </a:bodyPr>
              <a:lstStyle>
                <a:defPPr>
                  <a:defRPr lang="en-US"/>
                </a:defPPr>
                <a:lvl1pPr algn="ctr">
                  <a:defRPr sz="2400">
                    <a:solidFill>
                      <a:prstClr val="white"/>
                    </a:solidFill>
                    <a:latin typeface="微软雅黑" pitchFamily="34" charset="-122"/>
                    <a:ea typeface="微软雅黑" pitchFamily="34" charset="-122"/>
                  </a:defRPr>
                </a:lvl1pPr>
              </a:lstStyle>
              <a:p>
                <a:pPr>
                  <a:lnSpc>
                    <a:spcPts val="3200"/>
                  </a:lnSpc>
                </a:pPr>
                <a:r>
                  <a:rPr lang="zh-TW" altLang="en-US" sz="2800" dirty="0">
                    <a:solidFill>
                      <a:schemeClr val="bg1"/>
                    </a:solidFill>
                    <a:effectLst>
                      <a:outerShdw blurRad="50800" dist="38100" dir="2700000" algn="tl" rotWithShape="0">
                        <a:prstClr val="black">
                          <a:alpha val="40000"/>
                        </a:prstClr>
                      </a:outerShdw>
                    </a:effectLst>
                    <a:latin typeface="+mn-ea"/>
                    <a:ea typeface="+mn-ea"/>
                  </a:rPr>
                  <a:t>簡化準備備審資料的負擔</a:t>
                </a:r>
                <a:endParaRPr lang="zh-CN" altLang="en-US" sz="2800" dirty="0">
                  <a:solidFill>
                    <a:schemeClr val="bg1"/>
                  </a:solidFill>
                  <a:effectLst>
                    <a:outerShdw blurRad="50800" dist="38100" dir="2700000" algn="tl" rotWithShape="0">
                      <a:prstClr val="black">
                        <a:alpha val="40000"/>
                      </a:prstClr>
                    </a:outerShdw>
                  </a:effectLst>
                  <a:latin typeface="+mn-ea"/>
                  <a:ea typeface="+mn-ea"/>
                </a:endParaRPr>
              </a:p>
            </p:txBody>
          </p:sp>
          <p:sp>
            <p:nvSpPr>
              <p:cNvPr id="114" name="TextBox 16"/>
              <p:cNvSpPr txBox="1"/>
              <p:nvPr/>
            </p:nvSpPr>
            <p:spPr>
              <a:xfrm>
                <a:off x="6367886" y="1899320"/>
                <a:ext cx="1678703" cy="1264570"/>
              </a:xfrm>
              <a:prstGeom prst="rect">
                <a:avLst/>
              </a:prstGeom>
              <a:noFill/>
            </p:spPr>
            <p:txBody>
              <a:bodyPr wrap="square" lIns="0" rIns="0" bIns="0" rtlCol="0">
                <a:spAutoFit/>
              </a:bodyPr>
              <a:lstStyle>
                <a:defPPr>
                  <a:defRPr lang="en-US"/>
                </a:defPPr>
                <a:lvl1pPr algn="ctr">
                  <a:lnSpc>
                    <a:spcPts val="3600"/>
                  </a:lnSpc>
                  <a:defRPr sz="2800">
                    <a:solidFill>
                      <a:prstClr val="white"/>
                    </a:solidFill>
                    <a:latin typeface="+mn-ea"/>
                    <a:ea typeface="+mn-ea"/>
                  </a:defRPr>
                </a:lvl1pPr>
              </a:lstStyle>
              <a:p>
                <a:pPr>
                  <a:lnSpc>
                    <a:spcPts val="3200"/>
                  </a:lnSpc>
                </a:pPr>
                <a:r>
                  <a:rPr lang="zh-TW" altLang="en-US" dirty="0">
                    <a:solidFill>
                      <a:schemeClr val="bg1"/>
                    </a:solidFill>
                    <a:effectLst>
                      <a:outerShdw blurRad="50800" dist="38100" dir="2700000" algn="tl" rotWithShape="0">
                        <a:prstClr val="black">
                          <a:alpha val="40000"/>
                        </a:prstClr>
                      </a:outerShdw>
                    </a:effectLst>
                  </a:rPr>
                  <a:t>推動各大學招生專業化發展</a:t>
                </a:r>
                <a:endParaRPr lang="zh-CN" altLang="en-US" dirty="0">
                  <a:solidFill>
                    <a:schemeClr val="bg1"/>
                  </a:solidFill>
                  <a:effectLst>
                    <a:outerShdw blurRad="50800" dist="38100" dir="2700000" algn="tl" rotWithShape="0">
                      <a:prstClr val="black">
                        <a:alpha val="40000"/>
                      </a:prstClr>
                    </a:outerShdw>
                  </a:effectLst>
                </a:endParaRPr>
              </a:p>
            </p:txBody>
          </p:sp>
          <p:sp>
            <p:nvSpPr>
              <p:cNvPr id="115" name="TextBox 17"/>
              <p:cNvSpPr txBox="1"/>
              <p:nvPr/>
            </p:nvSpPr>
            <p:spPr>
              <a:xfrm>
                <a:off x="3947384" y="4275760"/>
                <a:ext cx="1848671" cy="1670857"/>
              </a:xfrm>
              <a:prstGeom prst="rect">
                <a:avLst/>
              </a:prstGeom>
              <a:noFill/>
            </p:spPr>
            <p:txBody>
              <a:bodyPr wrap="square" lIns="0" rIns="0" bIns="0" rtlCol="0">
                <a:spAutoFit/>
              </a:bodyPr>
              <a:lstStyle>
                <a:defPPr>
                  <a:defRPr lang="en-US"/>
                </a:defPPr>
                <a:lvl1pPr algn="ctr">
                  <a:lnSpc>
                    <a:spcPts val="3600"/>
                  </a:lnSpc>
                  <a:defRPr sz="2800">
                    <a:solidFill>
                      <a:prstClr val="white"/>
                    </a:solidFill>
                    <a:latin typeface="+mn-ea"/>
                    <a:ea typeface="+mn-ea"/>
                  </a:defRPr>
                </a:lvl1pPr>
              </a:lstStyle>
              <a:p>
                <a:pPr>
                  <a:lnSpc>
                    <a:spcPts val="3200"/>
                  </a:lnSpc>
                </a:pPr>
                <a:r>
                  <a:rPr lang="zh-TW" altLang="en-US" dirty="0">
                    <a:solidFill>
                      <a:schemeClr val="bg1"/>
                    </a:solidFill>
                    <a:effectLst>
                      <a:outerShdw blurRad="50800" dist="38100" dir="2700000" algn="tl" rotWithShape="0">
                        <a:prstClr val="black">
                          <a:alpha val="40000"/>
                        </a:prstClr>
                      </a:outerShdw>
                    </a:effectLst>
                  </a:rPr>
                  <a:t>針對考科</a:t>
                </a:r>
                <a:endParaRPr lang="en-US" altLang="zh-TW" dirty="0">
                  <a:solidFill>
                    <a:schemeClr val="bg1"/>
                  </a:solidFill>
                  <a:effectLst>
                    <a:outerShdw blurRad="50800" dist="38100" dir="2700000" algn="tl" rotWithShape="0">
                      <a:prstClr val="black">
                        <a:alpha val="40000"/>
                      </a:prstClr>
                    </a:outerShdw>
                  </a:effectLst>
                </a:endParaRPr>
              </a:p>
              <a:p>
                <a:pPr>
                  <a:lnSpc>
                    <a:spcPts val="3200"/>
                  </a:lnSpc>
                </a:pPr>
                <a:r>
                  <a:rPr lang="zh-TW" altLang="en-US" dirty="0">
                    <a:solidFill>
                      <a:schemeClr val="bg1"/>
                    </a:solidFill>
                    <a:effectLst>
                      <a:outerShdw blurRad="50800" dist="38100" dir="2700000" algn="tl" rotWithShape="0">
                        <a:prstClr val="black">
                          <a:alpha val="40000"/>
                        </a:prstClr>
                      </a:outerShdw>
                    </a:effectLst>
                  </a:rPr>
                  <a:t>發展試卷</a:t>
                </a:r>
                <a:endParaRPr lang="en-US" altLang="zh-TW" dirty="0">
                  <a:solidFill>
                    <a:schemeClr val="bg1"/>
                  </a:solidFill>
                  <a:effectLst>
                    <a:outerShdw blurRad="50800" dist="38100" dir="2700000" algn="tl" rotWithShape="0">
                      <a:prstClr val="black">
                        <a:alpha val="40000"/>
                      </a:prstClr>
                    </a:outerShdw>
                  </a:effectLst>
                </a:endParaRPr>
              </a:p>
              <a:p>
                <a:pPr>
                  <a:lnSpc>
                    <a:spcPts val="3200"/>
                  </a:lnSpc>
                </a:pPr>
                <a:r>
                  <a:rPr lang="zh-TW" altLang="en-US" dirty="0">
                    <a:solidFill>
                      <a:schemeClr val="bg1"/>
                    </a:solidFill>
                    <a:effectLst>
                      <a:outerShdw blurRad="50800" dist="38100" dir="2700000" algn="tl" rotWithShape="0">
                        <a:prstClr val="black">
                          <a:alpha val="40000"/>
                        </a:prstClr>
                      </a:outerShdw>
                    </a:effectLst>
                  </a:rPr>
                  <a:t>提升命題技術</a:t>
                </a:r>
                <a:endParaRPr lang="zh-CN" altLang="en-US" dirty="0">
                  <a:solidFill>
                    <a:schemeClr val="bg1"/>
                  </a:solidFill>
                  <a:effectLst>
                    <a:outerShdw blurRad="50800" dist="38100" dir="2700000" algn="tl" rotWithShape="0">
                      <a:prstClr val="black">
                        <a:alpha val="40000"/>
                      </a:prstClr>
                    </a:outerShdw>
                  </a:effectLst>
                </a:endParaRPr>
              </a:p>
            </p:txBody>
          </p:sp>
          <p:sp>
            <p:nvSpPr>
              <p:cNvPr id="116" name="TextBox 18"/>
              <p:cNvSpPr txBox="1"/>
              <p:nvPr/>
            </p:nvSpPr>
            <p:spPr>
              <a:xfrm>
                <a:off x="6463886" y="4252046"/>
                <a:ext cx="1534662" cy="1670857"/>
              </a:xfrm>
              <a:prstGeom prst="rect">
                <a:avLst/>
              </a:prstGeom>
              <a:noFill/>
            </p:spPr>
            <p:txBody>
              <a:bodyPr wrap="square" lIns="0" rIns="0" bIns="0" rtlCol="0">
                <a:spAutoFit/>
              </a:bodyPr>
              <a:lstStyle>
                <a:defPPr>
                  <a:defRPr lang="en-US"/>
                </a:defPPr>
                <a:lvl1pPr algn="ctr">
                  <a:lnSpc>
                    <a:spcPts val="3600"/>
                  </a:lnSpc>
                  <a:defRPr sz="2800">
                    <a:solidFill>
                      <a:prstClr val="white"/>
                    </a:solidFill>
                    <a:latin typeface="+mn-ea"/>
                    <a:ea typeface="+mn-ea"/>
                  </a:defRPr>
                </a:lvl1pPr>
              </a:lstStyle>
              <a:p>
                <a:pPr>
                  <a:lnSpc>
                    <a:spcPts val="3200"/>
                  </a:lnSpc>
                </a:pPr>
                <a:r>
                  <a:rPr lang="zh-TW" altLang="en-US" dirty="0">
                    <a:solidFill>
                      <a:schemeClr val="bg1"/>
                    </a:solidFill>
                    <a:effectLst>
                      <a:outerShdw blurRad="50800" dist="38100" dir="2700000" algn="tl" rotWithShape="0">
                        <a:prstClr val="black">
                          <a:alpha val="40000"/>
                        </a:prstClr>
                      </a:outerShdw>
                    </a:effectLst>
                  </a:rPr>
                  <a:t>提前公布參採學習歷程內容與方式</a:t>
                </a:r>
                <a:endParaRPr lang="zh-CN" altLang="en-US" dirty="0">
                  <a:solidFill>
                    <a:schemeClr val="bg1"/>
                  </a:solidFill>
                  <a:effectLst>
                    <a:outerShdw blurRad="50800" dist="38100" dir="2700000" algn="tl" rotWithShape="0">
                      <a:prstClr val="black">
                        <a:alpha val="40000"/>
                      </a:prstClr>
                    </a:outerShdw>
                  </a:effectLst>
                </a:endParaRPr>
              </a:p>
            </p:txBody>
          </p:sp>
          <p:sp>
            <p:nvSpPr>
              <p:cNvPr id="117" name="TextBox 19"/>
              <p:cNvSpPr txBox="1"/>
              <p:nvPr/>
            </p:nvSpPr>
            <p:spPr>
              <a:xfrm>
                <a:off x="8690720" y="1710082"/>
                <a:ext cx="3093912" cy="1218862"/>
              </a:xfrm>
              <a:prstGeom prst="rect">
                <a:avLst/>
              </a:prstGeom>
              <a:noFill/>
            </p:spPr>
            <p:txBody>
              <a:bodyPr wrap="square" lIns="0" tIns="0" rIns="0" bIns="0" rtlCol="0">
                <a:spAutoFit/>
              </a:bodyPr>
              <a:lstStyle>
                <a:defPPr>
                  <a:defRPr lang="en-US"/>
                </a:defPPr>
                <a:lvl1pPr algn="just">
                  <a:lnSpc>
                    <a:spcPts val="2600"/>
                  </a:lnSpc>
                  <a:spcBef>
                    <a:spcPts val="0"/>
                  </a:spcBef>
                  <a:defRPr sz="2000">
                    <a:solidFill>
                      <a:schemeClr val="tx1">
                        <a:lumMod val="65000"/>
                        <a:lumOff val="35000"/>
                      </a:schemeClr>
                    </a:solidFill>
                    <a:latin typeface="微軟正黑體" panose="020B0604030504040204" pitchFamily="34" charset="-120"/>
                    <a:ea typeface="微軟正黑體" panose="020B0604030504040204" pitchFamily="34" charset="-120"/>
                  </a:defRPr>
                </a:lvl1pPr>
              </a:lstStyle>
              <a:p>
                <a:pPr marL="342900" indent="-342900">
                  <a:lnSpc>
                    <a:spcPts val="2400"/>
                  </a:lnSpc>
                  <a:buFont typeface="Wingdings" panose="05000000000000000000" pitchFamily="2" charset="2"/>
                  <a:buChar char="u"/>
                </a:pPr>
                <a:r>
                  <a:rPr lang="zh-TW" altLang="en-US" sz="1800" b="0" dirty="0">
                    <a:solidFill>
                      <a:schemeClr val="tx1">
                        <a:lumMod val="85000"/>
                        <a:lumOff val="15000"/>
                      </a:schemeClr>
                    </a:solidFill>
                  </a:rPr>
                  <a:t>強化大學適性選才能量，優化簡化以提高招生作業效率。</a:t>
                </a:r>
                <a:endParaRPr lang="en-US" altLang="zh-TW" sz="1800" b="0" dirty="0">
                  <a:solidFill>
                    <a:schemeClr val="tx1">
                      <a:lumMod val="85000"/>
                      <a:lumOff val="15000"/>
                    </a:schemeClr>
                  </a:solidFill>
                </a:endParaRPr>
              </a:p>
              <a:p>
                <a:pPr marL="342900" indent="-342900">
                  <a:lnSpc>
                    <a:spcPts val="2400"/>
                  </a:lnSpc>
                  <a:buFont typeface="Wingdings" panose="05000000000000000000" pitchFamily="2" charset="2"/>
                  <a:buChar char="u"/>
                </a:pPr>
                <a:r>
                  <a:rPr lang="zh-TW" altLang="en-US" sz="1800" b="0" dirty="0">
                    <a:solidFill>
                      <a:schemeClr val="tx1">
                        <a:lumMod val="85000"/>
                        <a:lumOff val="15000"/>
                      </a:schemeClr>
                    </a:solidFill>
                  </a:rPr>
                  <a:t>目前已有</a:t>
                </a:r>
                <a:r>
                  <a:rPr lang="en-US" altLang="zh-TW" sz="1800" b="0" dirty="0">
                    <a:solidFill>
                      <a:schemeClr val="tx1">
                        <a:lumMod val="85000"/>
                        <a:lumOff val="15000"/>
                      </a:schemeClr>
                    </a:solidFill>
                  </a:rPr>
                  <a:t>30</a:t>
                </a:r>
                <a:r>
                  <a:rPr lang="zh-TW" altLang="en-US" sz="1800" b="0" dirty="0">
                    <a:solidFill>
                      <a:schemeClr val="tx1">
                        <a:lumMod val="85000"/>
                        <a:lumOff val="15000"/>
                      </a:schemeClr>
                    </a:solidFill>
                  </a:rPr>
                  <a:t>校辦理；</a:t>
                </a:r>
                <a:r>
                  <a:rPr lang="en-US" altLang="zh-TW" sz="1800" b="0" dirty="0">
                    <a:solidFill>
                      <a:schemeClr val="tx1">
                        <a:lumMod val="85000"/>
                        <a:lumOff val="15000"/>
                      </a:schemeClr>
                    </a:solidFill>
                  </a:rPr>
                  <a:t>108</a:t>
                </a:r>
                <a:r>
                  <a:rPr lang="zh-TW" altLang="en-US" sz="1800" b="0" dirty="0">
                    <a:solidFill>
                      <a:schemeClr val="tx1">
                        <a:lumMod val="85000"/>
                        <a:lumOff val="15000"/>
                      </a:schemeClr>
                    </a:solidFill>
                  </a:rPr>
                  <a:t>年度將擴大至全部學校參與。</a:t>
                </a:r>
              </a:p>
            </p:txBody>
          </p:sp>
          <p:sp>
            <p:nvSpPr>
              <p:cNvPr id="118" name="TextBox 20"/>
              <p:cNvSpPr txBox="1"/>
              <p:nvPr/>
            </p:nvSpPr>
            <p:spPr>
              <a:xfrm>
                <a:off x="263352" y="3784447"/>
                <a:ext cx="3157082" cy="2437725"/>
              </a:xfrm>
              <a:prstGeom prst="rect">
                <a:avLst/>
              </a:prstGeom>
              <a:noFill/>
            </p:spPr>
            <p:txBody>
              <a:bodyPr wrap="square" lIns="0" tIns="0" rIns="0" bIns="0" rtlCol="0">
                <a:spAutoFit/>
              </a:bodyPr>
              <a:lstStyle>
                <a:defPPr>
                  <a:defRPr lang="en-US"/>
                </a:defPPr>
                <a:lvl1pPr algn="just">
                  <a:lnSpc>
                    <a:spcPts val="2600"/>
                  </a:lnSpc>
                  <a:spcBef>
                    <a:spcPts val="0"/>
                  </a:spcBef>
                  <a:defRPr sz="2000">
                    <a:solidFill>
                      <a:schemeClr val="tx1">
                        <a:lumMod val="65000"/>
                        <a:lumOff val="35000"/>
                      </a:schemeClr>
                    </a:solidFill>
                    <a:latin typeface="微軟正黑體" panose="020B0604030504040204" pitchFamily="34" charset="-120"/>
                    <a:ea typeface="微軟正黑體" panose="020B0604030504040204" pitchFamily="34" charset="-120"/>
                  </a:defRPr>
                </a:lvl1pPr>
              </a:lstStyle>
              <a:p>
                <a:pPr marL="342900" indent="-342900">
                  <a:lnSpc>
                    <a:spcPts val="2400"/>
                  </a:lnSpc>
                  <a:buFont typeface="Wingdings" panose="05000000000000000000" pitchFamily="2" charset="2"/>
                  <a:buChar char="u"/>
                </a:pPr>
                <a:r>
                  <a:rPr lang="zh-TW" altLang="en-US" sz="1800" b="0" dirty="0">
                    <a:solidFill>
                      <a:schemeClr val="tx1">
                        <a:lumMod val="85000"/>
                        <a:lumOff val="15000"/>
                      </a:schemeClr>
                    </a:solidFill>
                  </a:rPr>
                  <a:t>呼應新課綱核心素養與學習內涵</a:t>
                </a:r>
                <a:endParaRPr lang="en-US" altLang="zh-TW" sz="1800" b="0" dirty="0">
                  <a:solidFill>
                    <a:schemeClr val="tx1">
                      <a:lumMod val="85000"/>
                      <a:lumOff val="15000"/>
                    </a:schemeClr>
                  </a:solidFill>
                </a:endParaRPr>
              </a:p>
              <a:p>
                <a:pPr marL="342900" indent="-342900">
                  <a:lnSpc>
                    <a:spcPts val="2400"/>
                  </a:lnSpc>
                  <a:buFont typeface="Wingdings" panose="05000000000000000000" pitchFamily="2" charset="2"/>
                  <a:buChar char="u"/>
                </a:pPr>
                <a:r>
                  <a:rPr lang="zh-TW" altLang="en-US" sz="1800" b="0" dirty="0">
                    <a:solidFill>
                      <a:schemeClr val="tx1">
                        <a:lumMod val="85000"/>
                        <a:lumOff val="15000"/>
                      </a:schemeClr>
                    </a:solidFill>
                  </a:rPr>
                  <a:t>新式答案卷</a:t>
                </a:r>
                <a:r>
                  <a:rPr lang="en-US" altLang="zh-TW" sz="1800" b="0" dirty="0">
                    <a:solidFill>
                      <a:schemeClr val="tx1">
                        <a:lumMod val="85000"/>
                        <a:lumOff val="15000"/>
                      </a:schemeClr>
                    </a:solidFill>
                  </a:rPr>
                  <a:t>(</a:t>
                </a:r>
                <a:r>
                  <a:rPr lang="zh-TW" altLang="en-US" sz="1800" b="0" dirty="0">
                    <a:solidFill>
                      <a:schemeClr val="tx1">
                        <a:lumMod val="85000"/>
                        <a:lumOff val="15000"/>
                      </a:schemeClr>
                    </a:solidFill>
                  </a:rPr>
                  <a:t>卷卡合一</a:t>
                </a:r>
                <a:r>
                  <a:rPr lang="en-US" altLang="zh-TW" sz="1800" b="0" dirty="0">
                    <a:solidFill>
                      <a:schemeClr val="tx1">
                        <a:lumMod val="85000"/>
                        <a:lumOff val="15000"/>
                      </a:schemeClr>
                    </a:solidFill>
                  </a:rPr>
                  <a:t>)</a:t>
                </a:r>
                <a:r>
                  <a:rPr lang="zh-TW" altLang="en-US" sz="1800" b="0" dirty="0">
                    <a:solidFill>
                      <a:schemeClr val="tx1">
                        <a:lumMod val="85000"/>
                        <a:lumOff val="15000"/>
                      </a:schemeClr>
                    </a:solidFill>
                  </a:rPr>
                  <a:t>配合混合題型題組設計作答方式</a:t>
                </a:r>
                <a:endParaRPr lang="en-US" altLang="zh-TW" sz="1800" b="0" dirty="0">
                  <a:solidFill>
                    <a:schemeClr val="tx1">
                      <a:lumMod val="85000"/>
                      <a:lumOff val="15000"/>
                    </a:schemeClr>
                  </a:solidFill>
                </a:endParaRPr>
              </a:p>
              <a:p>
                <a:pPr marL="342900" indent="-342900">
                  <a:lnSpc>
                    <a:spcPts val="2400"/>
                  </a:lnSpc>
                  <a:buFont typeface="Wingdings" panose="05000000000000000000" pitchFamily="2" charset="2"/>
                  <a:buChar char="u"/>
                </a:pPr>
                <a:r>
                  <a:rPr lang="zh-TW" altLang="en-US" sz="1800" b="0" dirty="0">
                    <a:solidFill>
                      <a:schemeClr val="tx1">
                        <a:lumMod val="85000"/>
                        <a:lumOff val="15000"/>
                      </a:schemeClr>
                    </a:solidFill>
                  </a:rPr>
                  <a:t>提前於</a:t>
                </a:r>
                <a:r>
                  <a:rPr lang="en-US" altLang="zh-TW" sz="1800" b="0" dirty="0">
                    <a:solidFill>
                      <a:schemeClr val="tx1">
                        <a:lumMod val="85000"/>
                        <a:lumOff val="15000"/>
                      </a:schemeClr>
                    </a:solidFill>
                  </a:rPr>
                  <a:t>108</a:t>
                </a:r>
                <a:r>
                  <a:rPr lang="zh-TW" altLang="en-US" sz="1800" b="0" dirty="0">
                    <a:solidFill>
                      <a:schemeClr val="tx1">
                        <a:lumMod val="85000"/>
                        <a:lumOff val="15000"/>
                      </a:schemeClr>
                    </a:solidFill>
                  </a:rPr>
                  <a:t>年度下半年公布</a:t>
                </a:r>
                <a:r>
                  <a:rPr lang="en-US" altLang="zh-TW" sz="1800" b="0" dirty="0">
                    <a:solidFill>
                      <a:schemeClr val="tx1">
                        <a:lumMod val="85000"/>
                        <a:lumOff val="15000"/>
                      </a:schemeClr>
                    </a:solidFill>
                  </a:rPr>
                  <a:t>111</a:t>
                </a:r>
                <a:r>
                  <a:rPr lang="zh-TW" altLang="en-US" sz="1800" b="0" dirty="0">
                    <a:solidFill>
                      <a:schemeClr val="tx1">
                        <a:lumMod val="85000"/>
                        <a:lumOff val="15000"/>
                      </a:schemeClr>
                    </a:solidFill>
                  </a:rPr>
                  <a:t>學年度全部考科說明；逐步公布參考練習卷；規劃辦理試辦考試</a:t>
                </a:r>
                <a:endParaRPr lang="en-US" altLang="zh-TW" sz="1800" b="0" dirty="0">
                  <a:solidFill>
                    <a:schemeClr val="tx1">
                      <a:lumMod val="85000"/>
                      <a:lumOff val="15000"/>
                    </a:schemeClr>
                  </a:solidFill>
                </a:endParaRPr>
              </a:p>
            </p:txBody>
          </p:sp>
          <p:sp>
            <p:nvSpPr>
              <p:cNvPr id="119" name="TextBox 21"/>
              <p:cNvSpPr txBox="1"/>
              <p:nvPr/>
            </p:nvSpPr>
            <p:spPr>
              <a:xfrm>
                <a:off x="8690720" y="3784446"/>
                <a:ext cx="3165920" cy="2437725"/>
              </a:xfrm>
              <a:prstGeom prst="rect">
                <a:avLst/>
              </a:prstGeom>
              <a:noFill/>
            </p:spPr>
            <p:txBody>
              <a:bodyPr wrap="square" lIns="0" tIns="0" rIns="0" bIns="0" rtlCol="0">
                <a:spAutoFit/>
              </a:bodyPr>
              <a:lstStyle>
                <a:defPPr>
                  <a:defRPr lang="en-US"/>
                </a:defPPr>
                <a:lvl1pPr algn="just">
                  <a:lnSpc>
                    <a:spcPts val="2600"/>
                  </a:lnSpc>
                  <a:spcBef>
                    <a:spcPts val="0"/>
                  </a:spcBef>
                  <a:defRPr sz="2000">
                    <a:solidFill>
                      <a:schemeClr val="tx1">
                        <a:lumMod val="65000"/>
                        <a:lumOff val="35000"/>
                      </a:schemeClr>
                    </a:solidFill>
                    <a:latin typeface="微軟正黑體" panose="020B0604030504040204" pitchFamily="34" charset="-120"/>
                    <a:ea typeface="微軟正黑體" panose="020B0604030504040204" pitchFamily="34" charset="-120"/>
                  </a:defRPr>
                </a:lvl1pPr>
              </a:lstStyle>
              <a:p>
                <a:pPr marL="342900" indent="-342900">
                  <a:lnSpc>
                    <a:spcPts val="2400"/>
                  </a:lnSpc>
                  <a:buFont typeface="Wingdings" panose="05000000000000000000" pitchFamily="2" charset="2"/>
                  <a:buChar char="u"/>
                </a:pPr>
                <a:r>
                  <a:rPr lang="zh-TW" altLang="en-US" sz="1800" b="0" dirty="0">
                    <a:solidFill>
                      <a:schemeClr val="tx1">
                        <a:lumMod val="85000"/>
                        <a:lumOff val="15000"/>
                      </a:schemeClr>
                    </a:solidFill>
                  </a:rPr>
                  <a:t>以利高中師生家長瞭解大學校系招生參採學習歷程項目重點</a:t>
                </a:r>
                <a:endParaRPr lang="en-US" altLang="zh-TW" sz="1800" b="0" dirty="0">
                  <a:solidFill>
                    <a:schemeClr val="tx1">
                      <a:lumMod val="85000"/>
                      <a:lumOff val="15000"/>
                    </a:schemeClr>
                  </a:solidFill>
                </a:endParaRPr>
              </a:p>
              <a:p>
                <a:pPr marL="342900" indent="-342900">
                  <a:lnSpc>
                    <a:spcPts val="2400"/>
                  </a:lnSpc>
                  <a:buFont typeface="Wingdings" panose="05000000000000000000" pitchFamily="2" charset="2"/>
                  <a:buChar char="u"/>
                </a:pPr>
                <a:r>
                  <a:rPr lang="zh-TW" altLang="en-US" sz="1800" b="0" dirty="0">
                    <a:solidFill>
                      <a:schemeClr val="tx1">
                        <a:lumMod val="85000"/>
                        <a:lumOff val="15000"/>
                      </a:schemeClr>
                    </a:solidFill>
                  </a:rPr>
                  <a:t>作為輔導學生適性選修課程以銜接升讀大學階段教育</a:t>
                </a:r>
                <a:endParaRPr lang="en-US" altLang="zh-TW" sz="1800" b="0" dirty="0">
                  <a:solidFill>
                    <a:schemeClr val="tx1">
                      <a:lumMod val="85000"/>
                      <a:lumOff val="15000"/>
                    </a:schemeClr>
                  </a:solidFill>
                </a:endParaRPr>
              </a:p>
              <a:p>
                <a:pPr marL="342900" indent="-342900">
                  <a:lnSpc>
                    <a:spcPts val="2400"/>
                  </a:lnSpc>
                  <a:buFont typeface="Wingdings" panose="05000000000000000000" pitchFamily="2" charset="2"/>
                  <a:buChar char="u"/>
                </a:pPr>
                <a:r>
                  <a:rPr lang="zh-TW" altLang="en-US" sz="1800" b="0" dirty="0">
                    <a:solidFill>
                      <a:schemeClr val="tx1">
                        <a:lumMod val="85000"/>
                        <a:lumOff val="15000"/>
                      </a:schemeClr>
                    </a:solidFill>
                  </a:rPr>
                  <a:t>招聯會正要求各大學校系於方案實施二</a:t>
                </a:r>
                <a:r>
                  <a:rPr lang="zh-TW" altLang="en-US" sz="1800" b="0">
                    <a:solidFill>
                      <a:schemeClr val="tx1">
                        <a:lumMod val="85000"/>
                        <a:lumOff val="15000"/>
                      </a:schemeClr>
                    </a:solidFill>
                  </a:rPr>
                  <a:t>年前公告參</a:t>
                </a:r>
                <a:r>
                  <a:rPr lang="zh-TW" altLang="en-US" sz="1800" b="0" dirty="0">
                    <a:solidFill>
                      <a:schemeClr val="tx1">
                        <a:lumMod val="85000"/>
                        <a:lumOff val="15000"/>
                      </a:schemeClr>
                    </a:solidFill>
                  </a:rPr>
                  <a:t>採學習歷程內容與方式。</a:t>
                </a:r>
                <a:endParaRPr lang="en-US" altLang="zh-CN" sz="1800" b="0" dirty="0">
                  <a:solidFill>
                    <a:schemeClr val="tx1">
                      <a:lumMod val="85000"/>
                      <a:lumOff val="15000"/>
                    </a:schemeClr>
                  </a:solidFill>
                </a:endParaRPr>
              </a:p>
            </p:txBody>
          </p:sp>
        </p:grpSp>
        <p:grpSp>
          <p:nvGrpSpPr>
            <p:cNvPr id="88" name="群組 87"/>
            <p:cNvGrpSpPr/>
            <p:nvPr/>
          </p:nvGrpSpPr>
          <p:grpSpPr>
            <a:xfrm>
              <a:off x="8256240" y="1627852"/>
              <a:ext cx="335388" cy="327764"/>
              <a:chOff x="5701688" y="5013924"/>
              <a:chExt cx="335388" cy="327764"/>
            </a:xfrm>
          </p:grpSpPr>
          <p:sp>
            <p:nvSpPr>
              <p:cNvPr id="98" name="Freeform 5"/>
              <p:cNvSpPr>
                <a:spLocks noEditPoints="1"/>
              </p:cNvSpPr>
              <p:nvPr/>
            </p:nvSpPr>
            <p:spPr bwMode="auto">
              <a:xfrm>
                <a:off x="5701688" y="5013924"/>
                <a:ext cx="335388" cy="327764"/>
              </a:xfrm>
              <a:custGeom>
                <a:avLst/>
                <a:gdLst>
                  <a:gd name="T0" fmla="*/ 88 w 88"/>
                  <a:gd name="T1" fmla="*/ 43 h 86"/>
                  <a:gd name="T2" fmla="*/ 84 w 88"/>
                  <a:gd name="T3" fmla="*/ 26 h 86"/>
                  <a:gd name="T4" fmla="*/ 75 w 88"/>
                  <a:gd name="T5" fmla="*/ 11 h 86"/>
                  <a:gd name="T6" fmla="*/ 60 w 88"/>
                  <a:gd name="T7" fmla="*/ 2 h 86"/>
                  <a:gd name="T8" fmla="*/ 43 w 88"/>
                  <a:gd name="T9" fmla="*/ 0 h 86"/>
                  <a:gd name="T10" fmla="*/ 36 w 88"/>
                  <a:gd name="T11" fmla="*/ 0 h 86"/>
                  <a:gd name="T12" fmla="*/ 19 w 88"/>
                  <a:gd name="T13" fmla="*/ 7 h 86"/>
                  <a:gd name="T14" fmla="*/ 8 w 88"/>
                  <a:gd name="T15" fmla="*/ 19 h 86"/>
                  <a:gd name="T16" fmla="*/ 2 w 88"/>
                  <a:gd name="T17" fmla="*/ 34 h 86"/>
                  <a:gd name="T18" fmla="*/ 0 w 88"/>
                  <a:gd name="T19" fmla="*/ 43 h 86"/>
                  <a:gd name="T20" fmla="*/ 4 w 88"/>
                  <a:gd name="T21" fmla="*/ 60 h 86"/>
                  <a:gd name="T22" fmla="*/ 13 w 88"/>
                  <a:gd name="T23" fmla="*/ 73 h 86"/>
                  <a:gd name="T24" fmla="*/ 26 w 88"/>
                  <a:gd name="T25" fmla="*/ 82 h 86"/>
                  <a:gd name="T26" fmla="*/ 43 w 88"/>
                  <a:gd name="T27" fmla="*/ 86 h 86"/>
                  <a:gd name="T28" fmla="*/ 52 w 88"/>
                  <a:gd name="T29" fmla="*/ 86 h 86"/>
                  <a:gd name="T30" fmla="*/ 67 w 88"/>
                  <a:gd name="T31" fmla="*/ 78 h 86"/>
                  <a:gd name="T32" fmla="*/ 81 w 88"/>
                  <a:gd name="T33" fmla="*/ 67 h 86"/>
                  <a:gd name="T34" fmla="*/ 86 w 88"/>
                  <a:gd name="T35" fmla="*/ 50 h 86"/>
                  <a:gd name="T36" fmla="*/ 88 w 88"/>
                  <a:gd name="T37" fmla="*/ 43 h 86"/>
                  <a:gd name="T38" fmla="*/ 6 w 88"/>
                  <a:gd name="T39" fmla="*/ 43 h 86"/>
                  <a:gd name="T40" fmla="*/ 8 w 88"/>
                  <a:gd name="T41" fmla="*/ 28 h 86"/>
                  <a:gd name="T42" fmla="*/ 17 w 88"/>
                  <a:gd name="T43" fmla="*/ 15 h 86"/>
                  <a:gd name="T44" fmla="*/ 28 w 88"/>
                  <a:gd name="T45" fmla="*/ 7 h 86"/>
                  <a:gd name="T46" fmla="*/ 43 w 88"/>
                  <a:gd name="T47" fmla="*/ 4 h 86"/>
                  <a:gd name="T48" fmla="*/ 51 w 88"/>
                  <a:gd name="T49" fmla="*/ 5 h 86"/>
                  <a:gd name="T50" fmla="*/ 66 w 88"/>
                  <a:gd name="T51" fmla="*/ 11 h 86"/>
                  <a:gd name="T52" fmla="*/ 75 w 88"/>
                  <a:gd name="T53" fmla="*/ 20 h 86"/>
                  <a:gd name="T54" fmla="*/ 81 w 88"/>
                  <a:gd name="T55" fmla="*/ 35 h 86"/>
                  <a:gd name="T56" fmla="*/ 82 w 88"/>
                  <a:gd name="T57" fmla="*/ 43 h 86"/>
                  <a:gd name="T58" fmla="*/ 79 w 88"/>
                  <a:gd name="T59" fmla="*/ 58 h 86"/>
                  <a:gd name="T60" fmla="*/ 71 w 88"/>
                  <a:gd name="T61" fmla="*/ 69 h 86"/>
                  <a:gd name="T62" fmla="*/ 58 w 88"/>
                  <a:gd name="T63" fmla="*/ 78 h 86"/>
                  <a:gd name="T64" fmla="*/ 43 w 88"/>
                  <a:gd name="T65" fmla="*/ 80 h 86"/>
                  <a:gd name="T66" fmla="*/ 36 w 88"/>
                  <a:gd name="T67" fmla="*/ 80 h 86"/>
                  <a:gd name="T68" fmla="*/ 23 w 88"/>
                  <a:gd name="T69" fmla="*/ 75 h 86"/>
                  <a:gd name="T70" fmla="*/ 11 w 88"/>
                  <a:gd name="T71" fmla="*/ 63 h 86"/>
                  <a:gd name="T72" fmla="*/ 6 w 88"/>
                  <a:gd name="T73" fmla="*/ 50 h 86"/>
                  <a:gd name="T74" fmla="*/ 6 w 88"/>
                  <a:gd name="T75"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6">
                    <a:moveTo>
                      <a:pt x="88" y="43"/>
                    </a:moveTo>
                    <a:lnTo>
                      <a:pt x="88" y="43"/>
                    </a:lnTo>
                    <a:lnTo>
                      <a:pt x="86" y="34"/>
                    </a:lnTo>
                    <a:lnTo>
                      <a:pt x="84" y="26"/>
                    </a:lnTo>
                    <a:lnTo>
                      <a:pt x="81" y="19"/>
                    </a:lnTo>
                    <a:lnTo>
                      <a:pt x="75" y="11"/>
                    </a:lnTo>
                    <a:lnTo>
                      <a:pt x="67" y="7"/>
                    </a:lnTo>
                    <a:lnTo>
                      <a:pt x="60" y="2"/>
                    </a:lnTo>
                    <a:lnTo>
                      <a:pt x="52" y="0"/>
                    </a:lnTo>
                    <a:lnTo>
                      <a:pt x="43" y="0"/>
                    </a:lnTo>
                    <a:lnTo>
                      <a:pt x="43" y="0"/>
                    </a:lnTo>
                    <a:lnTo>
                      <a:pt x="36" y="0"/>
                    </a:lnTo>
                    <a:lnTo>
                      <a:pt x="26" y="2"/>
                    </a:lnTo>
                    <a:lnTo>
                      <a:pt x="19" y="7"/>
                    </a:lnTo>
                    <a:lnTo>
                      <a:pt x="13" y="11"/>
                    </a:lnTo>
                    <a:lnTo>
                      <a:pt x="8" y="19"/>
                    </a:lnTo>
                    <a:lnTo>
                      <a:pt x="4" y="26"/>
                    </a:lnTo>
                    <a:lnTo>
                      <a:pt x="2" y="34"/>
                    </a:lnTo>
                    <a:lnTo>
                      <a:pt x="0" y="43"/>
                    </a:lnTo>
                    <a:lnTo>
                      <a:pt x="0" y="43"/>
                    </a:lnTo>
                    <a:lnTo>
                      <a:pt x="2" y="50"/>
                    </a:lnTo>
                    <a:lnTo>
                      <a:pt x="4" y="60"/>
                    </a:lnTo>
                    <a:lnTo>
                      <a:pt x="8" y="67"/>
                    </a:lnTo>
                    <a:lnTo>
                      <a:pt x="13" y="73"/>
                    </a:lnTo>
                    <a:lnTo>
                      <a:pt x="19" y="78"/>
                    </a:lnTo>
                    <a:lnTo>
                      <a:pt x="26" y="82"/>
                    </a:lnTo>
                    <a:lnTo>
                      <a:pt x="36" y="86"/>
                    </a:lnTo>
                    <a:lnTo>
                      <a:pt x="43" y="86"/>
                    </a:lnTo>
                    <a:lnTo>
                      <a:pt x="43" y="86"/>
                    </a:lnTo>
                    <a:lnTo>
                      <a:pt x="52" y="86"/>
                    </a:lnTo>
                    <a:lnTo>
                      <a:pt x="60" y="82"/>
                    </a:lnTo>
                    <a:lnTo>
                      <a:pt x="67" y="78"/>
                    </a:lnTo>
                    <a:lnTo>
                      <a:pt x="75" y="73"/>
                    </a:lnTo>
                    <a:lnTo>
                      <a:pt x="81" y="67"/>
                    </a:lnTo>
                    <a:lnTo>
                      <a:pt x="84" y="60"/>
                    </a:lnTo>
                    <a:lnTo>
                      <a:pt x="86" y="50"/>
                    </a:lnTo>
                    <a:lnTo>
                      <a:pt x="88" y="43"/>
                    </a:lnTo>
                    <a:lnTo>
                      <a:pt x="88" y="43"/>
                    </a:lnTo>
                    <a:close/>
                    <a:moveTo>
                      <a:pt x="6" y="43"/>
                    </a:moveTo>
                    <a:lnTo>
                      <a:pt x="6" y="43"/>
                    </a:lnTo>
                    <a:lnTo>
                      <a:pt x="6" y="35"/>
                    </a:lnTo>
                    <a:lnTo>
                      <a:pt x="8" y="28"/>
                    </a:lnTo>
                    <a:lnTo>
                      <a:pt x="11" y="20"/>
                    </a:lnTo>
                    <a:lnTo>
                      <a:pt x="17" y="15"/>
                    </a:lnTo>
                    <a:lnTo>
                      <a:pt x="23" y="11"/>
                    </a:lnTo>
                    <a:lnTo>
                      <a:pt x="28" y="7"/>
                    </a:lnTo>
                    <a:lnTo>
                      <a:pt x="36" y="5"/>
                    </a:lnTo>
                    <a:lnTo>
                      <a:pt x="43" y="4"/>
                    </a:lnTo>
                    <a:lnTo>
                      <a:pt x="43" y="4"/>
                    </a:lnTo>
                    <a:lnTo>
                      <a:pt x="51" y="5"/>
                    </a:lnTo>
                    <a:lnTo>
                      <a:pt x="58" y="7"/>
                    </a:lnTo>
                    <a:lnTo>
                      <a:pt x="66" y="11"/>
                    </a:lnTo>
                    <a:lnTo>
                      <a:pt x="71" y="15"/>
                    </a:lnTo>
                    <a:lnTo>
                      <a:pt x="75" y="20"/>
                    </a:lnTo>
                    <a:lnTo>
                      <a:pt x="79" y="28"/>
                    </a:lnTo>
                    <a:lnTo>
                      <a:pt x="81" y="35"/>
                    </a:lnTo>
                    <a:lnTo>
                      <a:pt x="82" y="43"/>
                    </a:lnTo>
                    <a:lnTo>
                      <a:pt x="82" y="43"/>
                    </a:lnTo>
                    <a:lnTo>
                      <a:pt x="81" y="50"/>
                    </a:lnTo>
                    <a:lnTo>
                      <a:pt x="79" y="58"/>
                    </a:lnTo>
                    <a:lnTo>
                      <a:pt x="75" y="63"/>
                    </a:lnTo>
                    <a:lnTo>
                      <a:pt x="71" y="69"/>
                    </a:lnTo>
                    <a:lnTo>
                      <a:pt x="66" y="75"/>
                    </a:lnTo>
                    <a:lnTo>
                      <a:pt x="58" y="78"/>
                    </a:lnTo>
                    <a:lnTo>
                      <a:pt x="51" y="80"/>
                    </a:lnTo>
                    <a:lnTo>
                      <a:pt x="43" y="80"/>
                    </a:lnTo>
                    <a:lnTo>
                      <a:pt x="43" y="80"/>
                    </a:lnTo>
                    <a:lnTo>
                      <a:pt x="36" y="80"/>
                    </a:lnTo>
                    <a:lnTo>
                      <a:pt x="28" y="78"/>
                    </a:lnTo>
                    <a:lnTo>
                      <a:pt x="23" y="75"/>
                    </a:lnTo>
                    <a:lnTo>
                      <a:pt x="17" y="69"/>
                    </a:lnTo>
                    <a:lnTo>
                      <a:pt x="11" y="63"/>
                    </a:lnTo>
                    <a:lnTo>
                      <a:pt x="8" y="58"/>
                    </a:lnTo>
                    <a:lnTo>
                      <a:pt x="6" y="50"/>
                    </a:lnTo>
                    <a:lnTo>
                      <a:pt x="6" y="43"/>
                    </a:lnTo>
                    <a:lnTo>
                      <a:pt x="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6"/>
              <p:cNvSpPr>
                <a:spLocks/>
              </p:cNvSpPr>
              <p:nvPr/>
            </p:nvSpPr>
            <p:spPr bwMode="auto">
              <a:xfrm>
                <a:off x="5800780" y="5078716"/>
                <a:ext cx="171506" cy="198183"/>
              </a:xfrm>
              <a:custGeom>
                <a:avLst/>
                <a:gdLst>
                  <a:gd name="T0" fmla="*/ 45 w 45"/>
                  <a:gd name="T1" fmla="*/ 24 h 52"/>
                  <a:gd name="T2" fmla="*/ 25 w 45"/>
                  <a:gd name="T3" fmla="*/ 11 h 52"/>
                  <a:gd name="T4" fmla="*/ 4 w 45"/>
                  <a:gd name="T5" fmla="*/ 0 h 52"/>
                  <a:gd name="T6" fmla="*/ 4 w 45"/>
                  <a:gd name="T7" fmla="*/ 0 h 52"/>
                  <a:gd name="T8" fmla="*/ 2 w 45"/>
                  <a:gd name="T9" fmla="*/ 0 h 52"/>
                  <a:gd name="T10" fmla="*/ 2 w 45"/>
                  <a:gd name="T11" fmla="*/ 0 h 52"/>
                  <a:gd name="T12" fmla="*/ 0 w 45"/>
                  <a:gd name="T13" fmla="*/ 2 h 52"/>
                  <a:gd name="T14" fmla="*/ 0 w 45"/>
                  <a:gd name="T15" fmla="*/ 26 h 52"/>
                  <a:gd name="T16" fmla="*/ 0 w 45"/>
                  <a:gd name="T17" fmla="*/ 48 h 52"/>
                  <a:gd name="T18" fmla="*/ 0 w 45"/>
                  <a:gd name="T19" fmla="*/ 48 h 52"/>
                  <a:gd name="T20" fmla="*/ 2 w 45"/>
                  <a:gd name="T21" fmla="*/ 50 h 52"/>
                  <a:gd name="T22" fmla="*/ 2 w 45"/>
                  <a:gd name="T23" fmla="*/ 50 h 52"/>
                  <a:gd name="T24" fmla="*/ 2 w 45"/>
                  <a:gd name="T25" fmla="*/ 52 h 52"/>
                  <a:gd name="T26" fmla="*/ 2 w 45"/>
                  <a:gd name="T27" fmla="*/ 52 h 52"/>
                  <a:gd name="T28" fmla="*/ 4 w 45"/>
                  <a:gd name="T29" fmla="*/ 50 h 52"/>
                  <a:gd name="T30" fmla="*/ 25 w 45"/>
                  <a:gd name="T31" fmla="*/ 39 h 52"/>
                  <a:gd name="T32" fmla="*/ 45 w 45"/>
                  <a:gd name="T33" fmla="*/ 28 h 52"/>
                  <a:gd name="T34" fmla="*/ 45 w 45"/>
                  <a:gd name="T35" fmla="*/ 28 h 52"/>
                  <a:gd name="T36" fmla="*/ 45 w 45"/>
                  <a:gd name="T37" fmla="*/ 26 h 52"/>
                  <a:gd name="T38" fmla="*/ 45 w 45"/>
                  <a:gd name="T39" fmla="*/ 26 h 52"/>
                  <a:gd name="T40" fmla="*/ 45 w 45"/>
                  <a:gd name="T41" fmla="*/ 24 h 52"/>
                  <a:gd name="T42" fmla="*/ 45 w 45"/>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52">
                    <a:moveTo>
                      <a:pt x="45" y="24"/>
                    </a:moveTo>
                    <a:lnTo>
                      <a:pt x="25" y="11"/>
                    </a:lnTo>
                    <a:lnTo>
                      <a:pt x="4" y="0"/>
                    </a:lnTo>
                    <a:lnTo>
                      <a:pt x="4" y="0"/>
                    </a:lnTo>
                    <a:lnTo>
                      <a:pt x="2" y="0"/>
                    </a:lnTo>
                    <a:lnTo>
                      <a:pt x="2" y="0"/>
                    </a:lnTo>
                    <a:lnTo>
                      <a:pt x="0" y="2"/>
                    </a:lnTo>
                    <a:lnTo>
                      <a:pt x="0" y="26"/>
                    </a:lnTo>
                    <a:lnTo>
                      <a:pt x="0" y="48"/>
                    </a:lnTo>
                    <a:lnTo>
                      <a:pt x="0" y="48"/>
                    </a:lnTo>
                    <a:lnTo>
                      <a:pt x="2" y="50"/>
                    </a:lnTo>
                    <a:lnTo>
                      <a:pt x="2" y="50"/>
                    </a:lnTo>
                    <a:lnTo>
                      <a:pt x="2" y="52"/>
                    </a:lnTo>
                    <a:lnTo>
                      <a:pt x="2" y="52"/>
                    </a:lnTo>
                    <a:lnTo>
                      <a:pt x="4" y="50"/>
                    </a:lnTo>
                    <a:lnTo>
                      <a:pt x="25" y="39"/>
                    </a:lnTo>
                    <a:lnTo>
                      <a:pt x="45" y="28"/>
                    </a:lnTo>
                    <a:lnTo>
                      <a:pt x="45" y="28"/>
                    </a:lnTo>
                    <a:lnTo>
                      <a:pt x="45" y="26"/>
                    </a:lnTo>
                    <a:lnTo>
                      <a:pt x="45" y="26"/>
                    </a:lnTo>
                    <a:lnTo>
                      <a:pt x="45" y="24"/>
                    </a:lnTo>
                    <a:lnTo>
                      <a:pt x="45" y="24"/>
                    </a:lnTo>
                    <a:close/>
                  </a:path>
                </a:pathLst>
              </a:custGeom>
              <a:solidFill>
                <a:srgbClr val="BD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9" name="群組 88"/>
            <p:cNvGrpSpPr/>
            <p:nvPr/>
          </p:nvGrpSpPr>
          <p:grpSpPr>
            <a:xfrm>
              <a:off x="8256240" y="3999766"/>
              <a:ext cx="335388" cy="327764"/>
              <a:chOff x="5701688" y="5013924"/>
              <a:chExt cx="335388" cy="327764"/>
            </a:xfrm>
          </p:grpSpPr>
          <p:sp>
            <p:nvSpPr>
              <p:cNvPr id="96" name="Freeform 5"/>
              <p:cNvSpPr>
                <a:spLocks noEditPoints="1"/>
              </p:cNvSpPr>
              <p:nvPr/>
            </p:nvSpPr>
            <p:spPr bwMode="auto">
              <a:xfrm>
                <a:off x="5701688" y="5013924"/>
                <a:ext cx="335388" cy="327764"/>
              </a:xfrm>
              <a:custGeom>
                <a:avLst/>
                <a:gdLst>
                  <a:gd name="T0" fmla="*/ 88 w 88"/>
                  <a:gd name="T1" fmla="*/ 43 h 86"/>
                  <a:gd name="T2" fmla="*/ 84 w 88"/>
                  <a:gd name="T3" fmla="*/ 26 h 86"/>
                  <a:gd name="T4" fmla="*/ 75 w 88"/>
                  <a:gd name="T5" fmla="*/ 11 h 86"/>
                  <a:gd name="T6" fmla="*/ 60 w 88"/>
                  <a:gd name="T7" fmla="*/ 2 h 86"/>
                  <a:gd name="T8" fmla="*/ 43 w 88"/>
                  <a:gd name="T9" fmla="*/ 0 h 86"/>
                  <a:gd name="T10" fmla="*/ 36 w 88"/>
                  <a:gd name="T11" fmla="*/ 0 h 86"/>
                  <a:gd name="T12" fmla="*/ 19 w 88"/>
                  <a:gd name="T13" fmla="*/ 7 h 86"/>
                  <a:gd name="T14" fmla="*/ 8 w 88"/>
                  <a:gd name="T15" fmla="*/ 19 h 86"/>
                  <a:gd name="T16" fmla="*/ 2 w 88"/>
                  <a:gd name="T17" fmla="*/ 34 h 86"/>
                  <a:gd name="T18" fmla="*/ 0 w 88"/>
                  <a:gd name="T19" fmla="*/ 43 h 86"/>
                  <a:gd name="T20" fmla="*/ 4 w 88"/>
                  <a:gd name="T21" fmla="*/ 60 h 86"/>
                  <a:gd name="T22" fmla="*/ 13 w 88"/>
                  <a:gd name="T23" fmla="*/ 73 h 86"/>
                  <a:gd name="T24" fmla="*/ 26 w 88"/>
                  <a:gd name="T25" fmla="*/ 82 h 86"/>
                  <a:gd name="T26" fmla="*/ 43 w 88"/>
                  <a:gd name="T27" fmla="*/ 86 h 86"/>
                  <a:gd name="T28" fmla="*/ 52 w 88"/>
                  <a:gd name="T29" fmla="*/ 86 h 86"/>
                  <a:gd name="T30" fmla="*/ 67 w 88"/>
                  <a:gd name="T31" fmla="*/ 78 h 86"/>
                  <a:gd name="T32" fmla="*/ 81 w 88"/>
                  <a:gd name="T33" fmla="*/ 67 h 86"/>
                  <a:gd name="T34" fmla="*/ 86 w 88"/>
                  <a:gd name="T35" fmla="*/ 50 h 86"/>
                  <a:gd name="T36" fmla="*/ 88 w 88"/>
                  <a:gd name="T37" fmla="*/ 43 h 86"/>
                  <a:gd name="T38" fmla="*/ 6 w 88"/>
                  <a:gd name="T39" fmla="*/ 43 h 86"/>
                  <a:gd name="T40" fmla="*/ 8 w 88"/>
                  <a:gd name="T41" fmla="*/ 28 h 86"/>
                  <a:gd name="T42" fmla="*/ 17 w 88"/>
                  <a:gd name="T43" fmla="*/ 15 h 86"/>
                  <a:gd name="T44" fmla="*/ 28 w 88"/>
                  <a:gd name="T45" fmla="*/ 7 h 86"/>
                  <a:gd name="T46" fmla="*/ 43 w 88"/>
                  <a:gd name="T47" fmla="*/ 4 h 86"/>
                  <a:gd name="T48" fmla="*/ 51 w 88"/>
                  <a:gd name="T49" fmla="*/ 5 h 86"/>
                  <a:gd name="T50" fmla="*/ 66 w 88"/>
                  <a:gd name="T51" fmla="*/ 11 h 86"/>
                  <a:gd name="T52" fmla="*/ 75 w 88"/>
                  <a:gd name="T53" fmla="*/ 20 h 86"/>
                  <a:gd name="T54" fmla="*/ 81 w 88"/>
                  <a:gd name="T55" fmla="*/ 35 h 86"/>
                  <a:gd name="T56" fmla="*/ 82 w 88"/>
                  <a:gd name="T57" fmla="*/ 43 h 86"/>
                  <a:gd name="T58" fmla="*/ 79 w 88"/>
                  <a:gd name="T59" fmla="*/ 58 h 86"/>
                  <a:gd name="T60" fmla="*/ 71 w 88"/>
                  <a:gd name="T61" fmla="*/ 69 h 86"/>
                  <a:gd name="T62" fmla="*/ 58 w 88"/>
                  <a:gd name="T63" fmla="*/ 78 h 86"/>
                  <a:gd name="T64" fmla="*/ 43 w 88"/>
                  <a:gd name="T65" fmla="*/ 80 h 86"/>
                  <a:gd name="T66" fmla="*/ 36 w 88"/>
                  <a:gd name="T67" fmla="*/ 80 h 86"/>
                  <a:gd name="T68" fmla="*/ 23 w 88"/>
                  <a:gd name="T69" fmla="*/ 75 h 86"/>
                  <a:gd name="T70" fmla="*/ 11 w 88"/>
                  <a:gd name="T71" fmla="*/ 63 h 86"/>
                  <a:gd name="T72" fmla="*/ 6 w 88"/>
                  <a:gd name="T73" fmla="*/ 50 h 86"/>
                  <a:gd name="T74" fmla="*/ 6 w 88"/>
                  <a:gd name="T75"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6">
                    <a:moveTo>
                      <a:pt x="88" y="43"/>
                    </a:moveTo>
                    <a:lnTo>
                      <a:pt x="88" y="43"/>
                    </a:lnTo>
                    <a:lnTo>
                      <a:pt x="86" y="34"/>
                    </a:lnTo>
                    <a:lnTo>
                      <a:pt x="84" y="26"/>
                    </a:lnTo>
                    <a:lnTo>
                      <a:pt x="81" y="19"/>
                    </a:lnTo>
                    <a:lnTo>
                      <a:pt x="75" y="11"/>
                    </a:lnTo>
                    <a:lnTo>
                      <a:pt x="67" y="7"/>
                    </a:lnTo>
                    <a:lnTo>
                      <a:pt x="60" y="2"/>
                    </a:lnTo>
                    <a:lnTo>
                      <a:pt x="52" y="0"/>
                    </a:lnTo>
                    <a:lnTo>
                      <a:pt x="43" y="0"/>
                    </a:lnTo>
                    <a:lnTo>
                      <a:pt x="43" y="0"/>
                    </a:lnTo>
                    <a:lnTo>
                      <a:pt x="36" y="0"/>
                    </a:lnTo>
                    <a:lnTo>
                      <a:pt x="26" y="2"/>
                    </a:lnTo>
                    <a:lnTo>
                      <a:pt x="19" y="7"/>
                    </a:lnTo>
                    <a:lnTo>
                      <a:pt x="13" y="11"/>
                    </a:lnTo>
                    <a:lnTo>
                      <a:pt x="8" y="19"/>
                    </a:lnTo>
                    <a:lnTo>
                      <a:pt x="4" y="26"/>
                    </a:lnTo>
                    <a:lnTo>
                      <a:pt x="2" y="34"/>
                    </a:lnTo>
                    <a:lnTo>
                      <a:pt x="0" y="43"/>
                    </a:lnTo>
                    <a:lnTo>
                      <a:pt x="0" y="43"/>
                    </a:lnTo>
                    <a:lnTo>
                      <a:pt x="2" y="50"/>
                    </a:lnTo>
                    <a:lnTo>
                      <a:pt x="4" y="60"/>
                    </a:lnTo>
                    <a:lnTo>
                      <a:pt x="8" y="67"/>
                    </a:lnTo>
                    <a:lnTo>
                      <a:pt x="13" y="73"/>
                    </a:lnTo>
                    <a:lnTo>
                      <a:pt x="19" y="78"/>
                    </a:lnTo>
                    <a:lnTo>
                      <a:pt x="26" y="82"/>
                    </a:lnTo>
                    <a:lnTo>
                      <a:pt x="36" y="86"/>
                    </a:lnTo>
                    <a:lnTo>
                      <a:pt x="43" y="86"/>
                    </a:lnTo>
                    <a:lnTo>
                      <a:pt x="43" y="86"/>
                    </a:lnTo>
                    <a:lnTo>
                      <a:pt x="52" y="86"/>
                    </a:lnTo>
                    <a:lnTo>
                      <a:pt x="60" y="82"/>
                    </a:lnTo>
                    <a:lnTo>
                      <a:pt x="67" y="78"/>
                    </a:lnTo>
                    <a:lnTo>
                      <a:pt x="75" y="73"/>
                    </a:lnTo>
                    <a:lnTo>
                      <a:pt x="81" y="67"/>
                    </a:lnTo>
                    <a:lnTo>
                      <a:pt x="84" y="60"/>
                    </a:lnTo>
                    <a:lnTo>
                      <a:pt x="86" y="50"/>
                    </a:lnTo>
                    <a:lnTo>
                      <a:pt x="88" y="43"/>
                    </a:lnTo>
                    <a:lnTo>
                      <a:pt x="88" y="43"/>
                    </a:lnTo>
                    <a:close/>
                    <a:moveTo>
                      <a:pt x="6" y="43"/>
                    </a:moveTo>
                    <a:lnTo>
                      <a:pt x="6" y="43"/>
                    </a:lnTo>
                    <a:lnTo>
                      <a:pt x="6" y="35"/>
                    </a:lnTo>
                    <a:lnTo>
                      <a:pt x="8" y="28"/>
                    </a:lnTo>
                    <a:lnTo>
                      <a:pt x="11" y="20"/>
                    </a:lnTo>
                    <a:lnTo>
                      <a:pt x="17" y="15"/>
                    </a:lnTo>
                    <a:lnTo>
                      <a:pt x="23" y="11"/>
                    </a:lnTo>
                    <a:lnTo>
                      <a:pt x="28" y="7"/>
                    </a:lnTo>
                    <a:lnTo>
                      <a:pt x="36" y="5"/>
                    </a:lnTo>
                    <a:lnTo>
                      <a:pt x="43" y="4"/>
                    </a:lnTo>
                    <a:lnTo>
                      <a:pt x="43" y="4"/>
                    </a:lnTo>
                    <a:lnTo>
                      <a:pt x="51" y="5"/>
                    </a:lnTo>
                    <a:lnTo>
                      <a:pt x="58" y="7"/>
                    </a:lnTo>
                    <a:lnTo>
                      <a:pt x="66" y="11"/>
                    </a:lnTo>
                    <a:lnTo>
                      <a:pt x="71" y="15"/>
                    </a:lnTo>
                    <a:lnTo>
                      <a:pt x="75" y="20"/>
                    </a:lnTo>
                    <a:lnTo>
                      <a:pt x="79" y="28"/>
                    </a:lnTo>
                    <a:lnTo>
                      <a:pt x="81" y="35"/>
                    </a:lnTo>
                    <a:lnTo>
                      <a:pt x="82" y="43"/>
                    </a:lnTo>
                    <a:lnTo>
                      <a:pt x="82" y="43"/>
                    </a:lnTo>
                    <a:lnTo>
                      <a:pt x="81" y="50"/>
                    </a:lnTo>
                    <a:lnTo>
                      <a:pt x="79" y="58"/>
                    </a:lnTo>
                    <a:lnTo>
                      <a:pt x="75" y="63"/>
                    </a:lnTo>
                    <a:lnTo>
                      <a:pt x="71" y="69"/>
                    </a:lnTo>
                    <a:lnTo>
                      <a:pt x="66" y="75"/>
                    </a:lnTo>
                    <a:lnTo>
                      <a:pt x="58" y="78"/>
                    </a:lnTo>
                    <a:lnTo>
                      <a:pt x="51" y="80"/>
                    </a:lnTo>
                    <a:lnTo>
                      <a:pt x="43" y="80"/>
                    </a:lnTo>
                    <a:lnTo>
                      <a:pt x="43" y="80"/>
                    </a:lnTo>
                    <a:lnTo>
                      <a:pt x="36" y="80"/>
                    </a:lnTo>
                    <a:lnTo>
                      <a:pt x="28" y="78"/>
                    </a:lnTo>
                    <a:lnTo>
                      <a:pt x="23" y="75"/>
                    </a:lnTo>
                    <a:lnTo>
                      <a:pt x="17" y="69"/>
                    </a:lnTo>
                    <a:lnTo>
                      <a:pt x="11" y="63"/>
                    </a:lnTo>
                    <a:lnTo>
                      <a:pt x="8" y="58"/>
                    </a:lnTo>
                    <a:lnTo>
                      <a:pt x="6" y="50"/>
                    </a:lnTo>
                    <a:lnTo>
                      <a:pt x="6" y="43"/>
                    </a:lnTo>
                    <a:lnTo>
                      <a:pt x="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6"/>
              <p:cNvSpPr>
                <a:spLocks/>
              </p:cNvSpPr>
              <p:nvPr/>
            </p:nvSpPr>
            <p:spPr bwMode="auto">
              <a:xfrm>
                <a:off x="5800780" y="5078716"/>
                <a:ext cx="171506" cy="198183"/>
              </a:xfrm>
              <a:custGeom>
                <a:avLst/>
                <a:gdLst>
                  <a:gd name="T0" fmla="*/ 45 w 45"/>
                  <a:gd name="T1" fmla="*/ 24 h 52"/>
                  <a:gd name="T2" fmla="*/ 25 w 45"/>
                  <a:gd name="T3" fmla="*/ 11 h 52"/>
                  <a:gd name="T4" fmla="*/ 4 w 45"/>
                  <a:gd name="T5" fmla="*/ 0 h 52"/>
                  <a:gd name="T6" fmla="*/ 4 w 45"/>
                  <a:gd name="T7" fmla="*/ 0 h 52"/>
                  <a:gd name="T8" fmla="*/ 2 w 45"/>
                  <a:gd name="T9" fmla="*/ 0 h 52"/>
                  <a:gd name="T10" fmla="*/ 2 w 45"/>
                  <a:gd name="T11" fmla="*/ 0 h 52"/>
                  <a:gd name="T12" fmla="*/ 0 w 45"/>
                  <a:gd name="T13" fmla="*/ 2 h 52"/>
                  <a:gd name="T14" fmla="*/ 0 w 45"/>
                  <a:gd name="T15" fmla="*/ 26 h 52"/>
                  <a:gd name="T16" fmla="*/ 0 w 45"/>
                  <a:gd name="T17" fmla="*/ 48 h 52"/>
                  <a:gd name="T18" fmla="*/ 0 w 45"/>
                  <a:gd name="T19" fmla="*/ 48 h 52"/>
                  <a:gd name="T20" fmla="*/ 2 w 45"/>
                  <a:gd name="T21" fmla="*/ 50 h 52"/>
                  <a:gd name="T22" fmla="*/ 2 w 45"/>
                  <a:gd name="T23" fmla="*/ 50 h 52"/>
                  <a:gd name="T24" fmla="*/ 2 w 45"/>
                  <a:gd name="T25" fmla="*/ 52 h 52"/>
                  <a:gd name="T26" fmla="*/ 2 w 45"/>
                  <a:gd name="T27" fmla="*/ 52 h 52"/>
                  <a:gd name="T28" fmla="*/ 4 w 45"/>
                  <a:gd name="T29" fmla="*/ 50 h 52"/>
                  <a:gd name="T30" fmla="*/ 25 w 45"/>
                  <a:gd name="T31" fmla="*/ 39 h 52"/>
                  <a:gd name="T32" fmla="*/ 45 w 45"/>
                  <a:gd name="T33" fmla="*/ 28 h 52"/>
                  <a:gd name="T34" fmla="*/ 45 w 45"/>
                  <a:gd name="T35" fmla="*/ 28 h 52"/>
                  <a:gd name="T36" fmla="*/ 45 w 45"/>
                  <a:gd name="T37" fmla="*/ 26 h 52"/>
                  <a:gd name="T38" fmla="*/ 45 w 45"/>
                  <a:gd name="T39" fmla="*/ 26 h 52"/>
                  <a:gd name="T40" fmla="*/ 45 w 45"/>
                  <a:gd name="T41" fmla="*/ 24 h 52"/>
                  <a:gd name="T42" fmla="*/ 45 w 45"/>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52">
                    <a:moveTo>
                      <a:pt x="45" y="24"/>
                    </a:moveTo>
                    <a:lnTo>
                      <a:pt x="25" y="11"/>
                    </a:lnTo>
                    <a:lnTo>
                      <a:pt x="4" y="0"/>
                    </a:lnTo>
                    <a:lnTo>
                      <a:pt x="4" y="0"/>
                    </a:lnTo>
                    <a:lnTo>
                      <a:pt x="2" y="0"/>
                    </a:lnTo>
                    <a:lnTo>
                      <a:pt x="2" y="0"/>
                    </a:lnTo>
                    <a:lnTo>
                      <a:pt x="0" y="2"/>
                    </a:lnTo>
                    <a:lnTo>
                      <a:pt x="0" y="26"/>
                    </a:lnTo>
                    <a:lnTo>
                      <a:pt x="0" y="48"/>
                    </a:lnTo>
                    <a:lnTo>
                      <a:pt x="0" y="48"/>
                    </a:lnTo>
                    <a:lnTo>
                      <a:pt x="2" y="50"/>
                    </a:lnTo>
                    <a:lnTo>
                      <a:pt x="2" y="50"/>
                    </a:lnTo>
                    <a:lnTo>
                      <a:pt x="2" y="52"/>
                    </a:lnTo>
                    <a:lnTo>
                      <a:pt x="2" y="52"/>
                    </a:lnTo>
                    <a:lnTo>
                      <a:pt x="4" y="50"/>
                    </a:lnTo>
                    <a:lnTo>
                      <a:pt x="25" y="39"/>
                    </a:lnTo>
                    <a:lnTo>
                      <a:pt x="45" y="28"/>
                    </a:lnTo>
                    <a:lnTo>
                      <a:pt x="45" y="28"/>
                    </a:lnTo>
                    <a:lnTo>
                      <a:pt x="45" y="26"/>
                    </a:lnTo>
                    <a:lnTo>
                      <a:pt x="45" y="26"/>
                    </a:lnTo>
                    <a:lnTo>
                      <a:pt x="45" y="24"/>
                    </a:lnTo>
                    <a:lnTo>
                      <a:pt x="45" y="24"/>
                    </a:lnTo>
                    <a:close/>
                  </a:path>
                </a:pathLst>
              </a:custGeom>
              <a:solidFill>
                <a:srgbClr val="BD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0" name="群組 89"/>
            <p:cNvGrpSpPr/>
            <p:nvPr/>
          </p:nvGrpSpPr>
          <p:grpSpPr>
            <a:xfrm flipH="1">
              <a:off x="3489081" y="1628800"/>
              <a:ext cx="335388" cy="327764"/>
              <a:chOff x="5701688" y="5013924"/>
              <a:chExt cx="335388" cy="327764"/>
            </a:xfrm>
          </p:grpSpPr>
          <p:sp>
            <p:nvSpPr>
              <p:cNvPr id="94" name="Freeform 5"/>
              <p:cNvSpPr>
                <a:spLocks noEditPoints="1"/>
              </p:cNvSpPr>
              <p:nvPr/>
            </p:nvSpPr>
            <p:spPr bwMode="auto">
              <a:xfrm>
                <a:off x="5701688" y="5013924"/>
                <a:ext cx="335388" cy="327764"/>
              </a:xfrm>
              <a:custGeom>
                <a:avLst/>
                <a:gdLst>
                  <a:gd name="T0" fmla="*/ 88 w 88"/>
                  <a:gd name="T1" fmla="*/ 43 h 86"/>
                  <a:gd name="T2" fmla="*/ 84 w 88"/>
                  <a:gd name="T3" fmla="*/ 26 h 86"/>
                  <a:gd name="T4" fmla="*/ 75 w 88"/>
                  <a:gd name="T5" fmla="*/ 11 h 86"/>
                  <a:gd name="T6" fmla="*/ 60 w 88"/>
                  <a:gd name="T7" fmla="*/ 2 h 86"/>
                  <a:gd name="T8" fmla="*/ 43 w 88"/>
                  <a:gd name="T9" fmla="*/ 0 h 86"/>
                  <a:gd name="T10" fmla="*/ 36 w 88"/>
                  <a:gd name="T11" fmla="*/ 0 h 86"/>
                  <a:gd name="T12" fmla="*/ 19 w 88"/>
                  <a:gd name="T13" fmla="*/ 7 h 86"/>
                  <a:gd name="T14" fmla="*/ 8 w 88"/>
                  <a:gd name="T15" fmla="*/ 19 h 86"/>
                  <a:gd name="T16" fmla="*/ 2 w 88"/>
                  <a:gd name="T17" fmla="*/ 34 h 86"/>
                  <a:gd name="T18" fmla="*/ 0 w 88"/>
                  <a:gd name="T19" fmla="*/ 43 h 86"/>
                  <a:gd name="T20" fmla="*/ 4 w 88"/>
                  <a:gd name="T21" fmla="*/ 60 h 86"/>
                  <a:gd name="T22" fmla="*/ 13 w 88"/>
                  <a:gd name="T23" fmla="*/ 73 h 86"/>
                  <a:gd name="T24" fmla="*/ 26 w 88"/>
                  <a:gd name="T25" fmla="*/ 82 h 86"/>
                  <a:gd name="T26" fmla="*/ 43 w 88"/>
                  <a:gd name="T27" fmla="*/ 86 h 86"/>
                  <a:gd name="T28" fmla="*/ 52 w 88"/>
                  <a:gd name="T29" fmla="*/ 86 h 86"/>
                  <a:gd name="T30" fmla="*/ 67 w 88"/>
                  <a:gd name="T31" fmla="*/ 78 h 86"/>
                  <a:gd name="T32" fmla="*/ 81 w 88"/>
                  <a:gd name="T33" fmla="*/ 67 h 86"/>
                  <a:gd name="T34" fmla="*/ 86 w 88"/>
                  <a:gd name="T35" fmla="*/ 50 h 86"/>
                  <a:gd name="T36" fmla="*/ 88 w 88"/>
                  <a:gd name="T37" fmla="*/ 43 h 86"/>
                  <a:gd name="T38" fmla="*/ 6 w 88"/>
                  <a:gd name="T39" fmla="*/ 43 h 86"/>
                  <a:gd name="T40" fmla="*/ 8 w 88"/>
                  <a:gd name="T41" fmla="*/ 28 h 86"/>
                  <a:gd name="T42" fmla="*/ 17 w 88"/>
                  <a:gd name="T43" fmla="*/ 15 h 86"/>
                  <a:gd name="T44" fmla="*/ 28 w 88"/>
                  <a:gd name="T45" fmla="*/ 7 h 86"/>
                  <a:gd name="T46" fmla="*/ 43 w 88"/>
                  <a:gd name="T47" fmla="*/ 4 h 86"/>
                  <a:gd name="T48" fmla="*/ 51 w 88"/>
                  <a:gd name="T49" fmla="*/ 5 h 86"/>
                  <a:gd name="T50" fmla="*/ 66 w 88"/>
                  <a:gd name="T51" fmla="*/ 11 h 86"/>
                  <a:gd name="T52" fmla="*/ 75 w 88"/>
                  <a:gd name="T53" fmla="*/ 20 h 86"/>
                  <a:gd name="T54" fmla="*/ 81 w 88"/>
                  <a:gd name="T55" fmla="*/ 35 h 86"/>
                  <a:gd name="T56" fmla="*/ 82 w 88"/>
                  <a:gd name="T57" fmla="*/ 43 h 86"/>
                  <a:gd name="T58" fmla="*/ 79 w 88"/>
                  <a:gd name="T59" fmla="*/ 58 h 86"/>
                  <a:gd name="T60" fmla="*/ 71 w 88"/>
                  <a:gd name="T61" fmla="*/ 69 h 86"/>
                  <a:gd name="T62" fmla="*/ 58 w 88"/>
                  <a:gd name="T63" fmla="*/ 78 h 86"/>
                  <a:gd name="T64" fmla="*/ 43 w 88"/>
                  <a:gd name="T65" fmla="*/ 80 h 86"/>
                  <a:gd name="T66" fmla="*/ 36 w 88"/>
                  <a:gd name="T67" fmla="*/ 80 h 86"/>
                  <a:gd name="T68" fmla="*/ 23 w 88"/>
                  <a:gd name="T69" fmla="*/ 75 h 86"/>
                  <a:gd name="T70" fmla="*/ 11 w 88"/>
                  <a:gd name="T71" fmla="*/ 63 h 86"/>
                  <a:gd name="T72" fmla="*/ 6 w 88"/>
                  <a:gd name="T73" fmla="*/ 50 h 86"/>
                  <a:gd name="T74" fmla="*/ 6 w 88"/>
                  <a:gd name="T75"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6">
                    <a:moveTo>
                      <a:pt x="88" y="43"/>
                    </a:moveTo>
                    <a:lnTo>
                      <a:pt x="88" y="43"/>
                    </a:lnTo>
                    <a:lnTo>
                      <a:pt x="86" y="34"/>
                    </a:lnTo>
                    <a:lnTo>
                      <a:pt x="84" y="26"/>
                    </a:lnTo>
                    <a:lnTo>
                      <a:pt x="81" y="19"/>
                    </a:lnTo>
                    <a:lnTo>
                      <a:pt x="75" y="11"/>
                    </a:lnTo>
                    <a:lnTo>
                      <a:pt x="67" y="7"/>
                    </a:lnTo>
                    <a:lnTo>
                      <a:pt x="60" y="2"/>
                    </a:lnTo>
                    <a:lnTo>
                      <a:pt x="52" y="0"/>
                    </a:lnTo>
                    <a:lnTo>
                      <a:pt x="43" y="0"/>
                    </a:lnTo>
                    <a:lnTo>
                      <a:pt x="43" y="0"/>
                    </a:lnTo>
                    <a:lnTo>
                      <a:pt x="36" y="0"/>
                    </a:lnTo>
                    <a:lnTo>
                      <a:pt x="26" y="2"/>
                    </a:lnTo>
                    <a:lnTo>
                      <a:pt x="19" y="7"/>
                    </a:lnTo>
                    <a:lnTo>
                      <a:pt x="13" y="11"/>
                    </a:lnTo>
                    <a:lnTo>
                      <a:pt x="8" y="19"/>
                    </a:lnTo>
                    <a:lnTo>
                      <a:pt x="4" y="26"/>
                    </a:lnTo>
                    <a:lnTo>
                      <a:pt x="2" y="34"/>
                    </a:lnTo>
                    <a:lnTo>
                      <a:pt x="0" y="43"/>
                    </a:lnTo>
                    <a:lnTo>
                      <a:pt x="0" y="43"/>
                    </a:lnTo>
                    <a:lnTo>
                      <a:pt x="2" y="50"/>
                    </a:lnTo>
                    <a:lnTo>
                      <a:pt x="4" y="60"/>
                    </a:lnTo>
                    <a:lnTo>
                      <a:pt x="8" y="67"/>
                    </a:lnTo>
                    <a:lnTo>
                      <a:pt x="13" y="73"/>
                    </a:lnTo>
                    <a:lnTo>
                      <a:pt x="19" y="78"/>
                    </a:lnTo>
                    <a:lnTo>
                      <a:pt x="26" y="82"/>
                    </a:lnTo>
                    <a:lnTo>
                      <a:pt x="36" y="86"/>
                    </a:lnTo>
                    <a:lnTo>
                      <a:pt x="43" y="86"/>
                    </a:lnTo>
                    <a:lnTo>
                      <a:pt x="43" y="86"/>
                    </a:lnTo>
                    <a:lnTo>
                      <a:pt x="52" y="86"/>
                    </a:lnTo>
                    <a:lnTo>
                      <a:pt x="60" y="82"/>
                    </a:lnTo>
                    <a:lnTo>
                      <a:pt x="67" y="78"/>
                    </a:lnTo>
                    <a:lnTo>
                      <a:pt x="75" y="73"/>
                    </a:lnTo>
                    <a:lnTo>
                      <a:pt x="81" y="67"/>
                    </a:lnTo>
                    <a:lnTo>
                      <a:pt x="84" y="60"/>
                    </a:lnTo>
                    <a:lnTo>
                      <a:pt x="86" y="50"/>
                    </a:lnTo>
                    <a:lnTo>
                      <a:pt x="88" y="43"/>
                    </a:lnTo>
                    <a:lnTo>
                      <a:pt x="88" y="43"/>
                    </a:lnTo>
                    <a:close/>
                    <a:moveTo>
                      <a:pt x="6" y="43"/>
                    </a:moveTo>
                    <a:lnTo>
                      <a:pt x="6" y="43"/>
                    </a:lnTo>
                    <a:lnTo>
                      <a:pt x="6" y="35"/>
                    </a:lnTo>
                    <a:lnTo>
                      <a:pt x="8" y="28"/>
                    </a:lnTo>
                    <a:lnTo>
                      <a:pt x="11" y="20"/>
                    </a:lnTo>
                    <a:lnTo>
                      <a:pt x="17" y="15"/>
                    </a:lnTo>
                    <a:lnTo>
                      <a:pt x="23" y="11"/>
                    </a:lnTo>
                    <a:lnTo>
                      <a:pt x="28" y="7"/>
                    </a:lnTo>
                    <a:lnTo>
                      <a:pt x="36" y="5"/>
                    </a:lnTo>
                    <a:lnTo>
                      <a:pt x="43" y="4"/>
                    </a:lnTo>
                    <a:lnTo>
                      <a:pt x="43" y="4"/>
                    </a:lnTo>
                    <a:lnTo>
                      <a:pt x="51" y="5"/>
                    </a:lnTo>
                    <a:lnTo>
                      <a:pt x="58" y="7"/>
                    </a:lnTo>
                    <a:lnTo>
                      <a:pt x="66" y="11"/>
                    </a:lnTo>
                    <a:lnTo>
                      <a:pt x="71" y="15"/>
                    </a:lnTo>
                    <a:lnTo>
                      <a:pt x="75" y="20"/>
                    </a:lnTo>
                    <a:lnTo>
                      <a:pt x="79" y="28"/>
                    </a:lnTo>
                    <a:lnTo>
                      <a:pt x="81" y="35"/>
                    </a:lnTo>
                    <a:lnTo>
                      <a:pt x="82" y="43"/>
                    </a:lnTo>
                    <a:lnTo>
                      <a:pt x="82" y="43"/>
                    </a:lnTo>
                    <a:lnTo>
                      <a:pt x="81" y="50"/>
                    </a:lnTo>
                    <a:lnTo>
                      <a:pt x="79" y="58"/>
                    </a:lnTo>
                    <a:lnTo>
                      <a:pt x="75" y="63"/>
                    </a:lnTo>
                    <a:lnTo>
                      <a:pt x="71" y="69"/>
                    </a:lnTo>
                    <a:lnTo>
                      <a:pt x="66" y="75"/>
                    </a:lnTo>
                    <a:lnTo>
                      <a:pt x="58" y="78"/>
                    </a:lnTo>
                    <a:lnTo>
                      <a:pt x="51" y="80"/>
                    </a:lnTo>
                    <a:lnTo>
                      <a:pt x="43" y="80"/>
                    </a:lnTo>
                    <a:lnTo>
                      <a:pt x="43" y="80"/>
                    </a:lnTo>
                    <a:lnTo>
                      <a:pt x="36" y="80"/>
                    </a:lnTo>
                    <a:lnTo>
                      <a:pt x="28" y="78"/>
                    </a:lnTo>
                    <a:lnTo>
                      <a:pt x="23" y="75"/>
                    </a:lnTo>
                    <a:lnTo>
                      <a:pt x="17" y="69"/>
                    </a:lnTo>
                    <a:lnTo>
                      <a:pt x="11" y="63"/>
                    </a:lnTo>
                    <a:lnTo>
                      <a:pt x="8" y="58"/>
                    </a:lnTo>
                    <a:lnTo>
                      <a:pt x="6" y="50"/>
                    </a:lnTo>
                    <a:lnTo>
                      <a:pt x="6" y="43"/>
                    </a:lnTo>
                    <a:lnTo>
                      <a:pt x="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6"/>
              <p:cNvSpPr>
                <a:spLocks/>
              </p:cNvSpPr>
              <p:nvPr/>
            </p:nvSpPr>
            <p:spPr bwMode="auto">
              <a:xfrm>
                <a:off x="5800780" y="5078716"/>
                <a:ext cx="171506" cy="198183"/>
              </a:xfrm>
              <a:custGeom>
                <a:avLst/>
                <a:gdLst>
                  <a:gd name="T0" fmla="*/ 45 w 45"/>
                  <a:gd name="T1" fmla="*/ 24 h 52"/>
                  <a:gd name="T2" fmla="*/ 25 w 45"/>
                  <a:gd name="T3" fmla="*/ 11 h 52"/>
                  <a:gd name="T4" fmla="*/ 4 w 45"/>
                  <a:gd name="T5" fmla="*/ 0 h 52"/>
                  <a:gd name="T6" fmla="*/ 4 w 45"/>
                  <a:gd name="T7" fmla="*/ 0 h 52"/>
                  <a:gd name="T8" fmla="*/ 2 w 45"/>
                  <a:gd name="T9" fmla="*/ 0 h 52"/>
                  <a:gd name="T10" fmla="*/ 2 w 45"/>
                  <a:gd name="T11" fmla="*/ 0 h 52"/>
                  <a:gd name="T12" fmla="*/ 0 w 45"/>
                  <a:gd name="T13" fmla="*/ 2 h 52"/>
                  <a:gd name="T14" fmla="*/ 0 w 45"/>
                  <a:gd name="T15" fmla="*/ 26 h 52"/>
                  <a:gd name="T16" fmla="*/ 0 w 45"/>
                  <a:gd name="T17" fmla="*/ 48 h 52"/>
                  <a:gd name="T18" fmla="*/ 0 w 45"/>
                  <a:gd name="T19" fmla="*/ 48 h 52"/>
                  <a:gd name="T20" fmla="*/ 2 w 45"/>
                  <a:gd name="T21" fmla="*/ 50 h 52"/>
                  <a:gd name="T22" fmla="*/ 2 w 45"/>
                  <a:gd name="T23" fmla="*/ 50 h 52"/>
                  <a:gd name="T24" fmla="*/ 2 w 45"/>
                  <a:gd name="T25" fmla="*/ 52 h 52"/>
                  <a:gd name="T26" fmla="*/ 2 w 45"/>
                  <a:gd name="T27" fmla="*/ 52 h 52"/>
                  <a:gd name="T28" fmla="*/ 4 w 45"/>
                  <a:gd name="T29" fmla="*/ 50 h 52"/>
                  <a:gd name="T30" fmla="*/ 25 w 45"/>
                  <a:gd name="T31" fmla="*/ 39 h 52"/>
                  <a:gd name="T32" fmla="*/ 45 w 45"/>
                  <a:gd name="T33" fmla="*/ 28 h 52"/>
                  <a:gd name="T34" fmla="*/ 45 w 45"/>
                  <a:gd name="T35" fmla="*/ 28 h 52"/>
                  <a:gd name="T36" fmla="*/ 45 w 45"/>
                  <a:gd name="T37" fmla="*/ 26 h 52"/>
                  <a:gd name="T38" fmla="*/ 45 w 45"/>
                  <a:gd name="T39" fmla="*/ 26 h 52"/>
                  <a:gd name="T40" fmla="*/ 45 w 45"/>
                  <a:gd name="T41" fmla="*/ 24 h 52"/>
                  <a:gd name="T42" fmla="*/ 45 w 45"/>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52">
                    <a:moveTo>
                      <a:pt x="45" y="24"/>
                    </a:moveTo>
                    <a:lnTo>
                      <a:pt x="25" y="11"/>
                    </a:lnTo>
                    <a:lnTo>
                      <a:pt x="4" y="0"/>
                    </a:lnTo>
                    <a:lnTo>
                      <a:pt x="4" y="0"/>
                    </a:lnTo>
                    <a:lnTo>
                      <a:pt x="2" y="0"/>
                    </a:lnTo>
                    <a:lnTo>
                      <a:pt x="2" y="0"/>
                    </a:lnTo>
                    <a:lnTo>
                      <a:pt x="0" y="2"/>
                    </a:lnTo>
                    <a:lnTo>
                      <a:pt x="0" y="26"/>
                    </a:lnTo>
                    <a:lnTo>
                      <a:pt x="0" y="48"/>
                    </a:lnTo>
                    <a:lnTo>
                      <a:pt x="0" y="48"/>
                    </a:lnTo>
                    <a:lnTo>
                      <a:pt x="2" y="50"/>
                    </a:lnTo>
                    <a:lnTo>
                      <a:pt x="2" y="50"/>
                    </a:lnTo>
                    <a:lnTo>
                      <a:pt x="2" y="52"/>
                    </a:lnTo>
                    <a:lnTo>
                      <a:pt x="2" y="52"/>
                    </a:lnTo>
                    <a:lnTo>
                      <a:pt x="4" y="50"/>
                    </a:lnTo>
                    <a:lnTo>
                      <a:pt x="25" y="39"/>
                    </a:lnTo>
                    <a:lnTo>
                      <a:pt x="45" y="28"/>
                    </a:lnTo>
                    <a:lnTo>
                      <a:pt x="45" y="28"/>
                    </a:lnTo>
                    <a:lnTo>
                      <a:pt x="45" y="26"/>
                    </a:lnTo>
                    <a:lnTo>
                      <a:pt x="45" y="26"/>
                    </a:lnTo>
                    <a:lnTo>
                      <a:pt x="45" y="24"/>
                    </a:lnTo>
                    <a:lnTo>
                      <a:pt x="45" y="24"/>
                    </a:lnTo>
                    <a:close/>
                  </a:path>
                </a:pathLst>
              </a:custGeom>
              <a:solidFill>
                <a:srgbClr val="BD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1" name="群組 90"/>
            <p:cNvGrpSpPr/>
            <p:nvPr/>
          </p:nvGrpSpPr>
          <p:grpSpPr>
            <a:xfrm flipH="1">
              <a:off x="3489081" y="4000714"/>
              <a:ext cx="335388" cy="327764"/>
              <a:chOff x="5701688" y="5013924"/>
              <a:chExt cx="335388" cy="327764"/>
            </a:xfrm>
          </p:grpSpPr>
          <p:sp>
            <p:nvSpPr>
              <p:cNvPr id="92" name="Freeform 5"/>
              <p:cNvSpPr>
                <a:spLocks noEditPoints="1"/>
              </p:cNvSpPr>
              <p:nvPr/>
            </p:nvSpPr>
            <p:spPr bwMode="auto">
              <a:xfrm>
                <a:off x="5701688" y="5013924"/>
                <a:ext cx="335388" cy="327764"/>
              </a:xfrm>
              <a:custGeom>
                <a:avLst/>
                <a:gdLst>
                  <a:gd name="T0" fmla="*/ 88 w 88"/>
                  <a:gd name="T1" fmla="*/ 43 h 86"/>
                  <a:gd name="T2" fmla="*/ 84 w 88"/>
                  <a:gd name="T3" fmla="*/ 26 h 86"/>
                  <a:gd name="T4" fmla="*/ 75 w 88"/>
                  <a:gd name="T5" fmla="*/ 11 h 86"/>
                  <a:gd name="T6" fmla="*/ 60 w 88"/>
                  <a:gd name="T7" fmla="*/ 2 h 86"/>
                  <a:gd name="T8" fmla="*/ 43 w 88"/>
                  <a:gd name="T9" fmla="*/ 0 h 86"/>
                  <a:gd name="T10" fmla="*/ 36 w 88"/>
                  <a:gd name="T11" fmla="*/ 0 h 86"/>
                  <a:gd name="T12" fmla="*/ 19 w 88"/>
                  <a:gd name="T13" fmla="*/ 7 h 86"/>
                  <a:gd name="T14" fmla="*/ 8 w 88"/>
                  <a:gd name="T15" fmla="*/ 19 h 86"/>
                  <a:gd name="T16" fmla="*/ 2 w 88"/>
                  <a:gd name="T17" fmla="*/ 34 h 86"/>
                  <a:gd name="T18" fmla="*/ 0 w 88"/>
                  <a:gd name="T19" fmla="*/ 43 h 86"/>
                  <a:gd name="T20" fmla="*/ 4 w 88"/>
                  <a:gd name="T21" fmla="*/ 60 h 86"/>
                  <a:gd name="T22" fmla="*/ 13 w 88"/>
                  <a:gd name="T23" fmla="*/ 73 h 86"/>
                  <a:gd name="T24" fmla="*/ 26 w 88"/>
                  <a:gd name="T25" fmla="*/ 82 h 86"/>
                  <a:gd name="T26" fmla="*/ 43 w 88"/>
                  <a:gd name="T27" fmla="*/ 86 h 86"/>
                  <a:gd name="T28" fmla="*/ 52 w 88"/>
                  <a:gd name="T29" fmla="*/ 86 h 86"/>
                  <a:gd name="T30" fmla="*/ 67 w 88"/>
                  <a:gd name="T31" fmla="*/ 78 h 86"/>
                  <a:gd name="T32" fmla="*/ 81 w 88"/>
                  <a:gd name="T33" fmla="*/ 67 h 86"/>
                  <a:gd name="T34" fmla="*/ 86 w 88"/>
                  <a:gd name="T35" fmla="*/ 50 h 86"/>
                  <a:gd name="T36" fmla="*/ 88 w 88"/>
                  <a:gd name="T37" fmla="*/ 43 h 86"/>
                  <a:gd name="T38" fmla="*/ 6 w 88"/>
                  <a:gd name="T39" fmla="*/ 43 h 86"/>
                  <a:gd name="T40" fmla="*/ 8 w 88"/>
                  <a:gd name="T41" fmla="*/ 28 h 86"/>
                  <a:gd name="T42" fmla="*/ 17 w 88"/>
                  <a:gd name="T43" fmla="*/ 15 h 86"/>
                  <a:gd name="T44" fmla="*/ 28 w 88"/>
                  <a:gd name="T45" fmla="*/ 7 h 86"/>
                  <a:gd name="T46" fmla="*/ 43 w 88"/>
                  <a:gd name="T47" fmla="*/ 4 h 86"/>
                  <a:gd name="T48" fmla="*/ 51 w 88"/>
                  <a:gd name="T49" fmla="*/ 5 h 86"/>
                  <a:gd name="T50" fmla="*/ 66 w 88"/>
                  <a:gd name="T51" fmla="*/ 11 h 86"/>
                  <a:gd name="T52" fmla="*/ 75 w 88"/>
                  <a:gd name="T53" fmla="*/ 20 h 86"/>
                  <a:gd name="T54" fmla="*/ 81 w 88"/>
                  <a:gd name="T55" fmla="*/ 35 h 86"/>
                  <a:gd name="T56" fmla="*/ 82 w 88"/>
                  <a:gd name="T57" fmla="*/ 43 h 86"/>
                  <a:gd name="T58" fmla="*/ 79 w 88"/>
                  <a:gd name="T59" fmla="*/ 58 h 86"/>
                  <a:gd name="T60" fmla="*/ 71 w 88"/>
                  <a:gd name="T61" fmla="*/ 69 h 86"/>
                  <a:gd name="T62" fmla="*/ 58 w 88"/>
                  <a:gd name="T63" fmla="*/ 78 h 86"/>
                  <a:gd name="T64" fmla="*/ 43 w 88"/>
                  <a:gd name="T65" fmla="*/ 80 h 86"/>
                  <a:gd name="T66" fmla="*/ 36 w 88"/>
                  <a:gd name="T67" fmla="*/ 80 h 86"/>
                  <a:gd name="T68" fmla="*/ 23 w 88"/>
                  <a:gd name="T69" fmla="*/ 75 h 86"/>
                  <a:gd name="T70" fmla="*/ 11 w 88"/>
                  <a:gd name="T71" fmla="*/ 63 h 86"/>
                  <a:gd name="T72" fmla="*/ 6 w 88"/>
                  <a:gd name="T73" fmla="*/ 50 h 86"/>
                  <a:gd name="T74" fmla="*/ 6 w 88"/>
                  <a:gd name="T75"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6">
                    <a:moveTo>
                      <a:pt x="88" y="43"/>
                    </a:moveTo>
                    <a:lnTo>
                      <a:pt x="88" y="43"/>
                    </a:lnTo>
                    <a:lnTo>
                      <a:pt x="86" y="34"/>
                    </a:lnTo>
                    <a:lnTo>
                      <a:pt x="84" y="26"/>
                    </a:lnTo>
                    <a:lnTo>
                      <a:pt x="81" y="19"/>
                    </a:lnTo>
                    <a:lnTo>
                      <a:pt x="75" y="11"/>
                    </a:lnTo>
                    <a:lnTo>
                      <a:pt x="67" y="7"/>
                    </a:lnTo>
                    <a:lnTo>
                      <a:pt x="60" y="2"/>
                    </a:lnTo>
                    <a:lnTo>
                      <a:pt x="52" y="0"/>
                    </a:lnTo>
                    <a:lnTo>
                      <a:pt x="43" y="0"/>
                    </a:lnTo>
                    <a:lnTo>
                      <a:pt x="43" y="0"/>
                    </a:lnTo>
                    <a:lnTo>
                      <a:pt x="36" y="0"/>
                    </a:lnTo>
                    <a:lnTo>
                      <a:pt x="26" y="2"/>
                    </a:lnTo>
                    <a:lnTo>
                      <a:pt x="19" y="7"/>
                    </a:lnTo>
                    <a:lnTo>
                      <a:pt x="13" y="11"/>
                    </a:lnTo>
                    <a:lnTo>
                      <a:pt x="8" y="19"/>
                    </a:lnTo>
                    <a:lnTo>
                      <a:pt x="4" y="26"/>
                    </a:lnTo>
                    <a:lnTo>
                      <a:pt x="2" y="34"/>
                    </a:lnTo>
                    <a:lnTo>
                      <a:pt x="0" y="43"/>
                    </a:lnTo>
                    <a:lnTo>
                      <a:pt x="0" y="43"/>
                    </a:lnTo>
                    <a:lnTo>
                      <a:pt x="2" y="50"/>
                    </a:lnTo>
                    <a:lnTo>
                      <a:pt x="4" y="60"/>
                    </a:lnTo>
                    <a:lnTo>
                      <a:pt x="8" y="67"/>
                    </a:lnTo>
                    <a:lnTo>
                      <a:pt x="13" y="73"/>
                    </a:lnTo>
                    <a:lnTo>
                      <a:pt x="19" y="78"/>
                    </a:lnTo>
                    <a:lnTo>
                      <a:pt x="26" y="82"/>
                    </a:lnTo>
                    <a:lnTo>
                      <a:pt x="36" y="86"/>
                    </a:lnTo>
                    <a:lnTo>
                      <a:pt x="43" y="86"/>
                    </a:lnTo>
                    <a:lnTo>
                      <a:pt x="43" y="86"/>
                    </a:lnTo>
                    <a:lnTo>
                      <a:pt x="52" y="86"/>
                    </a:lnTo>
                    <a:lnTo>
                      <a:pt x="60" y="82"/>
                    </a:lnTo>
                    <a:lnTo>
                      <a:pt x="67" y="78"/>
                    </a:lnTo>
                    <a:lnTo>
                      <a:pt x="75" y="73"/>
                    </a:lnTo>
                    <a:lnTo>
                      <a:pt x="81" y="67"/>
                    </a:lnTo>
                    <a:lnTo>
                      <a:pt x="84" y="60"/>
                    </a:lnTo>
                    <a:lnTo>
                      <a:pt x="86" y="50"/>
                    </a:lnTo>
                    <a:lnTo>
                      <a:pt x="88" y="43"/>
                    </a:lnTo>
                    <a:lnTo>
                      <a:pt x="88" y="43"/>
                    </a:lnTo>
                    <a:close/>
                    <a:moveTo>
                      <a:pt x="6" y="43"/>
                    </a:moveTo>
                    <a:lnTo>
                      <a:pt x="6" y="43"/>
                    </a:lnTo>
                    <a:lnTo>
                      <a:pt x="6" y="35"/>
                    </a:lnTo>
                    <a:lnTo>
                      <a:pt x="8" y="28"/>
                    </a:lnTo>
                    <a:lnTo>
                      <a:pt x="11" y="20"/>
                    </a:lnTo>
                    <a:lnTo>
                      <a:pt x="17" y="15"/>
                    </a:lnTo>
                    <a:lnTo>
                      <a:pt x="23" y="11"/>
                    </a:lnTo>
                    <a:lnTo>
                      <a:pt x="28" y="7"/>
                    </a:lnTo>
                    <a:lnTo>
                      <a:pt x="36" y="5"/>
                    </a:lnTo>
                    <a:lnTo>
                      <a:pt x="43" y="4"/>
                    </a:lnTo>
                    <a:lnTo>
                      <a:pt x="43" y="4"/>
                    </a:lnTo>
                    <a:lnTo>
                      <a:pt x="51" y="5"/>
                    </a:lnTo>
                    <a:lnTo>
                      <a:pt x="58" y="7"/>
                    </a:lnTo>
                    <a:lnTo>
                      <a:pt x="66" y="11"/>
                    </a:lnTo>
                    <a:lnTo>
                      <a:pt x="71" y="15"/>
                    </a:lnTo>
                    <a:lnTo>
                      <a:pt x="75" y="20"/>
                    </a:lnTo>
                    <a:lnTo>
                      <a:pt x="79" y="28"/>
                    </a:lnTo>
                    <a:lnTo>
                      <a:pt x="81" y="35"/>
                    </a:lnTo>
                    <a:lnTo>
                      <a:pt x="82" y="43"/>
                    </a:lnTo>
                    <a:lnTo>
                      <a:pt x="82" y="43"/>
                    </a:lnTo>
                    <a:lnTo>
                      <a:pt x="81" y="50"/>
                    </a:lnTo>
                    <a:lnTo>
                      <a:pt x="79" y="58"/>
                    </a:lnTo>
                    <a:lnTo>
                      <a:pt x="75" y="63"/>
                    </a:lnTo>
                    <a:lnTo>
                      <a:pt x="71" y="69"/>
                    </a:lnTo>
                    <a:lnTo>
                      <a:pt x="66" y="75"/>
                    </a:lnTo>
                    <a:lnTo>
                      <a:pt x="58" y="78"/>
                    </a:lnTo>
                    <a:lnTo>
                      <a:pt x="51" y="80"/>
                    </a:lnTo>
                    <a:lnTo>
                      <a:pt x="43" y="80"/>
                    </a:lnTo>
                    <a:lnTo>
                      <a:pt x="43" y="80"/>
                    </a:lnTo>
                    <a:lnTo>
                      <a:pt x="36" y="80"/>
                    </a:lnTo>
                    <a:lnTo>
                      <a:pt x="28" y="78"/>
                    </a:lnTo>
                    <a:lnTo>
                      <a:pt x="23" y="75"/>
                    </a:lnTo>
                    <a:lnTo>
                      <a:pt x="17" y="69"/>
                    </a:lnTo>
                    <a:lnTo>
                      <a:pt x="11" y="63"/>
                    </a:lnTo>
                    <a:lnTo>
                      <a:pt x="8" y="58"/>
                    </a:lnTo>
                    <a:lnTo>
                      <a:pt x="6" y="50"/>
                    </a:lnTo>
                    <a:lnTo>
                      <a:pt x="6" y="43"/>
                    </a:lnTo>
                    <a:lnTo>
                      <a:pt x="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6"/>
              <p:cNvSpPr>
                <a:spLocks/>
              </p:cNvSpPr>
              <p:nvPr/>
            </p:nvSpPr>
            <p:spPr bwMode="auto">
              <a:xfrm>
                <a:off x="5800780" y="5078716"/>
                <a:ext cx="171506" cy="198183"/>
              </a:xfrm>
              <a:custGeom>
                <a:avLst/>
                <a:gdLst>
                  <a:gd name="T0" fmla="*/ 45 w 45"/>
                  <a:gd name="T1" fmla="*/ 24 h 52"/>
                  <a:gd name="T2" fmla="*/ 25 w 45"/>
                  <a:gd name="T3" fmla="*/ 11 h 52"/>
                  <a:gd name="T4" fmla="*/ 4 w 45"/>
                  <a:gd name="T5" fmla="*/ 0 h 52"/>
                  <a:gd name="T6" fmla="*/ 4 w 45"/>
                  <a:gd name="T7" fmla="*/ 0 h 52"/>
                  <a:gd name="T8" fmla="*/ 2 w 45"/>
                  <a:gd name="T9" fmla="*/ 0 h 52"/>
                  <a:gd name="T10" fmla="*/ 2 w 45"/>
                  <a:gd name="T11" fmla="*/ 0 h 52"/>
                  <a:gd name="T12" fmla="*/ 0 w 45"/>
                  <a:gd name="T13" fmla="*/ 2 h 52"/>
                  <a:gd name="T14" fmla="*/ 0 w 45"/>
                  <a:gd name="T15" fmla="*/ 26 h 52"/>
                  <a:gd name="T16" fmla="*/ 0 w 45"/>
                  <a:gd name="T17" fmla="*/ 48 h 52"/>
                  <a:gd name="T18" fmla="*/ 0 w 45"/>
                  <a:gd name="T19" fmla="*/ 48 h 52"/>
                  <a:gd name="T20" fmla="*/ 2 w 45"/>
                  <a:gd name="T21" fmla="*/ 50 h 52"/>
                  <a:gd name="T22" fmla="*/ 2 w 45"/>
                  <a:gd name="T23" fmla="*/ 50 h 52"/>
                  <a:gd name="T24" fmla="*/ 2 w 45"/>
                  <a:gd name="T25" fmla="*/ 52 h 52"/>
                  <a:gd name="T26" fmla="*/ 2 w 45"/>
                  <a:gd name="T27" fmla="*/ 52 h 52"/>
                  <a:gd name="T28" fmla="*/ 4 w 45"/>
                  <a:gd name="T29" fmla="*/ 50 h 52"/>
                  <a:gd name="T30" fmla="*/ 25 w 45"/>
                  <a:gd name="T31" fmla="*/ 39 h 52"/>
                  <a:gd name="T32" fmla="*/ 45 w 45"/>
                  <a:gd name="T33" fmla="*/ 28 h 52"/>
                  <a:gd name="T34" fmla="*/ 45 w 45"/>
                  <a:gd name="T35" fmla="*/ 28 h 52"/>
                  <a:gd name="T36" fmla="*/ 45 w 45"/>
                  <a:gd name="T37" fmla="*/ 26 h 52"/>
                  <a:gd name="T38" fmla="*/ 45 w 45"/>
                  <a:gd name="T39" fmla="*/ 26 h 52"/>
                  <a:gd name="T40" fmla="*/ 45 w 45"/>
                  <a:gd name="T41" fmla="*/ 24 h 52"/>
                  <a:gd name="T42" fmla="*/ 45 w 45"/>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52">
                    <a:moveTo>
                      <a:pt x="45" y="24"/>
                    </a:moveTo>
                    <a:lnTo>
                      <a:pt x="25" y="11"/>
                    </a:lnTo>
                    <a:lnTo>
                      <a:pt x="4" y="0"/>
                    </a:lnTo>
                    <a:lnTo>
                      <a:pt x="4" y="0"/>
                    </a:lnTo>
                    <a:lnTo>
                      <a:pt x="2" y="0"/>
                    </a:lnTo>
                    <a:lnTo>
                      <a:pt x="2" y="0"/>
                    </a:lnTo>
                    <a:lnTo>
                      <a:pt x="0" y="2"/>
                    </a:lnTo>
                    <a:lnTo>
                      <a:pt x="0" y="26"/>
                    </a:lnTo>
                    <a:lnTo>
                      <a:pt x="0" y="48"/>
                    </a:lnTo>
                    <a:lnTo>
                      <a:pt x="0" y="48"/>
                    </a:lnTo>
                    <a:lnTo>
                      <a:pt x="2" y="50"/>
                    </a:lnTo>
                    <a:lnTo>
                      <a:pt x="2" y="50"/>
                    </a:lnTo>
                    <a:lnTo>
                      <a:pt x="2" y="52"/>
                    </a:lnTo>
                    <a:lnTo>
                      <a:pt x="2" y="52"/>
                    </a:lnTo>
                    <a:lnTo>
                      <a:pt x="4" y="50"/>
                    </a:lnTo>
                    <a:lnTo>
                      <a:pt x="25" y="39"/>
                    </a:lnTo>
                    <a:lnTo>
                      <a:pt x="45" y="28"/>
                    </a:lnTo>
                    <a:lnTo>
                      <a:pt x="45" y="28"/>
                    </a:lnTo>
                    <a:lnTo>
                      <a:pt x="45" y="26"/>
                    </a:lnTo>
                    <a:lnTo>
                      <a:pt x="45" y="26"/>
                    </a:lnTo>
                    <a:lnTo>
                      <a:pt x="45" y="24"/>
                    </a:lnTo>
                    <a:lnTo>
                      <a:pt x="45" y="24"/>
                    </a:lnTo>
                    <a:close/>
                  </a:path>
                </a:pathLst>
              </a:custGeom>
              <a:solidFill>
                <a:srgbClr val="BD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6193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a:t>              </a:t>
            </a:r>
            <a:fld id="{F1B1E62E-7A52-4CF6-BC8F-0959D58BFEC1}" type="slidenum">
              <a:rPr lang="en-US" altLang="zh-TW" smtClean="0"/>
              <a:pPr>
                <a:defRPr/>
              </a:pPr>
              <a:t>8</a:t>
            </a:fld>
            <a:endParaRPr lang="en-US" altLang="zh-TW" dirty="0"/>
          </a:p>
        </p:txBody>
      </p:sp>
      <p:sp>
        <p:nvSpPr>
          <p:cNvPr id="3" name="矩形 2"/>
          <p:cNvSpPr/>
          <p:nvPr/>
        </p:nvSpPr>
        <p:spPr>
          <a:xfrm>
            <a:off x="1847528" y="332656"/>
            <a:ext cx="9790374" cy="792910"/>
          </a:xfrm>
          <a:prstGeom prst="rect">
            <a:avLst/>
          </a:prstGeom>
        </p:spPr>
        <p:txBody>
          <a:bodyPr anchor="ctr"/>
          <a:lstStyle/>
          <a:p>
            <a:pPr>
              <a:spcAft>
                <a:spcPts val="0"/>
              </a:spcAft>
            </a:pPr>
            <a:r>
              <a:rPr lang="zh-TW" altLang="en-US" sz="3600" kern="100" spc="1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如何運用學習歷程檔案提供大學備審資料</a:t>
            </a:r>
            <a:r>
              <a:rPr lang="en-US" altLang="zh-TW" sz="3600" kern="100" spc="1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600" kern="100" spc="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62" name="表格 61"/>
          <p:cNvGraphicFramePr>
            <a:graphicFrameLocks noGrp="1"/>
          </p:cNvGraphicFramePr>
          <p:nvPr>
            <p:extLst>
              <p:ext uri="{D42A27DB-BD31-4B8C-83A1-F6EECF244321}">
                <p14:modId xmlns:p14="http://schemas.microsoft.com/office/powerpoint/2010/main" val="1882813646"/>
              </p:ext>
            </p:extLst>
          </p:nvPr>
        </p:nvGraphicFramePr>
        <p:xfrm>
          <a:off x="0" y="1100066"/>
          <a:ext cx="12191999" cy="5497286"/>
        </p:xfrm>
        <a:graphic>
          <a:graphicData uri="http://schemas.openxmlformats.org/drawingml/2006/table">
            <a:tbl>
              <a:tblPr firstRow="1" bandRow="1"/>
              <a:tblGrid>
                <a:gridCol w="1971897">
                  <a:extLst>
                    <a:ext uri="{9D8B030D-6E8A-4147-A177-3AD203B41FA5}">
                      <a16:colId xmlns:a16="http://schemas.microsoft.com/office/drawing/2014/main" val="20000"/>
                    </a:ext>
                  </a:extLst>
                </a:gridCol>
                <a:gridCol w="3337646">
                  <a:extLst>
                    <a:ext uri="{9D8B030D-6E8A-4147-A177-3AD203B41FA5}">
                      <a16:colId xmlns:a16="http://schemas.microsoft.com/office/drawing/2014/main" val="20001"/>
                    </a:ext>
                  </a:extLst>
                </a:gridCol>
                <a:gridCol w="2773699">
                  <a:extLst>
                    <a:ext uri="{9D8B030D-6E8A-4147-A177-3AD203B41FA5}">
                      <a16:colId xmlns:a16="http://schemas.microsoft.com/office/drawing/2014/main" val="20002"/>
                    </a:ext>
                  </a:extLst>
                </a:gridCol>
                <a:gridCol w="2532007">
                  <a:extLst>
                    <a:ext uri="{9D8B030D-6E8A-4147-A177-3AD203B41FA5}">
                      <a16:colId xmlns:a16="http://schemas.microsoft.com/office/drawing/2014/main" val="20003"/>
                    </a:ext>
                  </a:extLst>
                </a:gridCol>
                <a:gridCol w="1576750">
                  <a:extLst>
                    <a:ext uri="{9D8B030D-6E8A-4147-A177-3AD203B41FA5}">
                      <a16:colId xmlns:a16="http://schemas.microsoft.com/office/drawing/2014/main" val="20004"/>
                    </a:ext>
                  </a:extLst>
                </a:gridCol>
              </a:tblGrid>
              <a:tr h="1502229">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r>
                        <a:rPr lang="zh-TW" altLang="en-US" dirty="0">
                          <a:latin typeface="微軟正黑體" panose="020B0604030504040204" pitchFamily="34" charset="-120"/>
                          <a:ea typeface="微軟正黑體" panose="020B0604030504040204" pitchFamily="34" charset="-120"/>
                        </a:rPr>
                        <a:t>繁星推薦</a:t>
                      </a:r>
                    </a:p>
                  </a:txBody>
                  <a:tcPr anchor="ctr">
                    <a:lnL>
                      <a:noFill/>
                    </a:lnL>
                    <a:lnR>
                      <a:noFill/>
                    </a:lnR>
                    <a:lnT>
                      <a:noFill/>
                    </a:lnT>
                    <a:lnB>
                      <a:noFill/>
                    </a:lnB>
                    <a:lnTlToBr w="12700" cmpd="sng">
                      <a:noFill/>
                      <a:prstDash val="solid"/>
                    </a:lnTlToBr>
                    <a:lnBlToTr w="12700" cmpd="sng">
                      <a:noFill/>
                      <a:prstDash val="solid"/>
                    </a:lnBlToTr>
                    <a:solidFill>
                      <a:srgbClr val="FDA907">
                        <a:lumMod val="20000"/>
                        <a:lumOff val="80000"/>
                      </a:srgbClr>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l"/>
                      <a:r>
                        <a:rPr lang="zh-TW" altLang="en-US" b="1" dirty="0">
                          <a:latin typeface="微軟正黑體" panose="020B0604030504040204" pitchFamily="34" charset="-120"/>
                          <a:ea typeface="微軟正黑體" panose="020B0604030504040204" pitchFamily="34" charset="-120"/>
                        </a:rPr>
                        <a:t>學測</a:t>
                      </a:r>
                      <a:endParaRPr lang="en-US" altLang="zh-TW" b="1" dirty="0">
                        <a:latin typeface="微軟正黑體" panose="020B0604030504040204" pitchFamily="34" charset="-120"/>
                        <a:ea typeface="微軟正黑體" panose="020B0604030504040204" pitchFamily="34" charset="-120"/>
                      </a:endParaRPr>
                    </a:p>
                    <a:p>
                      <a:pPr algn="l"/>
                      <a:r>
                        <a:rPr lang="zh-TW" altLang="en-US" b="1" dirty="0">
                          <a:latin typeface="微軟正黑體" panose="020B0604030504040204" pitchFamily="34" charset="-120"/>
                          <a:ea typeface="微軟正黑體" panose="020B0604030504040204" pitchFamily="34" charset="-120"/>
                        </a:rPr>
                        <a:t>高中在校成績</a:t>
                      </a:r>
                      <a:endParaRPr lang="en-US" altLang="zh-TW" b="1" dirty="0">
                        <a:latin typeface="微軟正黑體" panose="020B0604030504040204" pitchFamily="34" charset="-120"/>
                        <a:ea typeface="微軟正黑體" panose="020B0604030504040204" pitchFamily="34" charset="-120"/>
                      </a:endParaRPr>
                    </a:p>
                    <a:p>
                      <a:pPr algn="l"/>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在校學業成績全校排名前</a:t>
                      </a:r>
                      <a:r>
                        <a:rPr lang="en-US" altLang="zh-TW" sz="1400" dirty="0">
                          <a:latin typeface="微軟正黑體" panose="020B0604030504040204" pitchFamily="34" charset="-120"/>
                          <a:ea typeface="微軟正黑體" panose="020B0604030504040204" pitchFamily="34" charset="-120"/>
                        </a:rPr>
                        <a:t>50%)</a:t>
                      </a:r>
                      <a:endParaRPr lang="zh-TW" altLang="en-US" sz="1400" dirty="0">
                        <a:latin typeface="微軟正黑體" panose="020B0604030504040204" pitchFamily="34" charset="-120"/>
                        <a:ea typeface="微軟正黑體" panose="020B0604030504040204" pitchFamily="34" charset="-120"/>
                      </a:endParaRPr>
                    </a:p>
                  </a:txBody>
                  <a:tcPr anchor="ctr">
                    <a:lnL>
                      <a:noFill/>
                    </a:lnL>
                    <a:lnR>
                      <a:noFill/>
                    </a:lnR>
                    <a:lnT>
                      <a:noFill/>
                    </a:lnT>
                    <a:lnB>
                      <a:noFill/>
                    </a:lnB>
                    <a:lnTlToBr w="12700" cmpd="sng">
                      <a:noFill/>
                      <a:prstDash val="solid"/>
                    </a:lnTlToBr>
                    <a:lnBlToTr w="12700" cmpd="sng">
                      <a:noFill/>
                      <a:prstDash val="solid"/>
                    </a:lnBlToTr>
                    <a:solidFill>
                      <a:srgbClr val="FDA907">
                        <a:lumMod val="20000"/>
                        <a:lumOff val="80000"/>
                      </a:srgbClr>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a:noFill/>
                    </a:lnL>
                    <a:lnR>
                      <a:noFill/>
                    </a:lnR>
                    <a:lnT>
                      <a:noFill/>
                    </a:lnT>
                    <a:lnB>
                      <a:noFill/>
                    </a:lnB>
                    <a:lnTlToBr w="12700" cmpd="sng">
                      <a:noFill/>
                      <a:prstDash val="solid"/>
                    </a:lnTlToBr>
                    <a:lnBlToTr w="12700" cmpd="sng">
                      <a:noFill/>
                      <a:prstDash val="solid"/>
                    </a:lnBlToTr>
                    <a:solidFill>
                      <a:srgbClr val="FDA907">
                        <a:lumMod val="20000"/>
                        <a:lumOff val="80000"/>
                      </a:srgbClr>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a:noFill/>
                    </a:lnL>
                    <a:lnR>
                      <a:noFill/>
                    </a:lnR>
                    <a:lnT>
                      <a:noFill/>
                    </a:lnT>
                    <a:lnB>
                      <a:noFill/>
                    </a:lnB>
                    <a:lnTlToBr w="12700" cmpd="sng">
                      <a:noFill/>
                      <a:prstDash val="solid"/>
                    </a:lnTlToBr>
                    <a:lnBlToTr w="12700" cmpd="sng">
                      <a:noFill/>
                      <a:prstDash val="solid"/>
                    </a:lnBlToTr>
                    <a:solidFill>
                      <a:srgbClr val="FDA907">
                        <a:lumMod val="20000"/>
                        <a:lumOff val="80000"/>
                      </a:srgbClr>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a:noFill/>
                    </a:lnL>
                    <a:lnR>
                      <a:noFill/>
                    </a:lnR>
                    <a:lnT>
                      <a:noFill/>
                    </a:lnT>
                    <a:lnB>
                      <a:noFill/>
                    </a:lnB>
                    <a:lnTlToBr w="12700" cmpd="sng">
                      <a:noFill/>
                      <a:prstDash val="solid"/>
                    </a:lnTlToBr>
                    <a:lnBlToTr w="12700" cmpd="sng">
                      <a:noFill/>
                      <a:prstDash val="solid"/>
                    </a:lnBlToTr>
                    <a:solidFill>
                      <a:srgbClr val="FDA907">
                        <a:lumMod val="20000"/>
                        <a:lumOff val="80000"/>
                      </a:srgbClr>
                    </a:solidFill>
                  </a:tcPr>
                </a:tc>
                <a:extLst>
                  <a:ext uri="{0D108BD9-81ED-4DB2-BD59-A6C34878D82A}">
                    <a16:rowId xmlns:a16="http://schemas.microsoft.com/office/drawing/2014/main" val="10000"/>
                  </a:ext>
                </a:extLst>
              </a:tr>
              <a:tr h="2656114">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r>
                        <a:rPr lang="zh-TW" altLang="en-US" dirty="0">
                          <a:latin typeface="微軟正黑體" panose="020B0604030504040204" pitchFamily="34" charset="-120"/>
                          <a:ea typeface="微軟正黑體" panose="020B0604030504040204" pitchFamily="34" charset="-120"/>
                        </a:rPr>
                        <a:t>申請入學</a:t>
                      </a:r>
                    </a:p>
                  </a:txBody>
                  <a:tcPr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l"/>
                      <a:r>
                        <a:rPr lang="zh-TW" altLang="en-US" sz="1400" dirty="0">
                          <a:latin typeface="微軟正黑體" panose="020B0604030504040204" pitchFamily="34" charset="-120"/>
                          <a:ea typeface="微軟正黑體" panose="020B0604030504040204" pitchFamily="34" charset="-120"/>
                        </a:rPr>
                        <a:t>第一階段</a:t>
                      </a:r>
                      <a:endParaRPr lang="en-US" altLang="zh-TW" sz="1400" dirty="0">
                        <a:latin typeface="微軟正黑體" panose="020B0604030504040204" pitchFamily="34" charset="-120"/>
                        <a:ea typeface="微軟正黑體" panose="020B0604030504040204" pitchFamily="34" charset="-120"/>
                      </a:endParaRPr>
                    </a:p>
                    <a:p>
                      <a:pPr algn="l"/>
                      <a:r>
                        <a:rPr lang="zh-TW" altLang="en-US" b="1" dirty="0">
                          <a:latin typeface="微軟正黑體" panose="020B0604030504040204" pitchFamily="34" charset="-120"/>
                          <a:ea typeface="微軟正黑體" panose="020B0604030504040204" pitchFamily="34" charset="-120"/>
                        </a:rPr>
                        <a:t>學測</a:t>
                      </a:r>
                      <a:r>
                        <a:rPr lang="zh-TW" altLang="en-US" dirty="0">
                          <a:latin typeface="微軟正黑體" panose="020B0604030504040204" pitchFamily="34" charset="-120"/>
                          <a:ea typeface="微軟正黑體" panose="020B0604030504040204" pitchFamily="34" charset="-120"/>
                        </a:rPr>
                        <a:t>檢定及篩選</a:t>
                      </a:r>
                      <a:endParaRPr lang="en-US" altLang="zh-TW"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第二階段</a:t>
                      </a:r>
                      <a:endParaRPr lang="en-US" altLang="zh-TW" sz="1400" dirty="0">
                        <a:latin typeface="微軟正黑體" panose="020B0604030504040204" pitchFamily="34" charset="-120"/>
                        <a:ea typeface="微軟正黑體" panose="020B0604030504040204" pitchFamily="34" charset="-120"/>
                      </a:endParaRPr>
                    </a:p>
                    <a:p>
                      <a:pPr algn="l"/>
                      <a:r>
                        <a:rPr lang="zh-TW" altLang="en-US" b="1" dirty="0">
                          <a:latin typeface="微軟正黑體" panose="020B0604030504040204" pitchFamily="34" charset="-120"/>
                          <a:ea typeface="微軟正黑體" panose="020B0604030504040204" pitchFamily="34" charset="-120"/>
                        </a:rPr>
                        <a:t>綜合學習表現</a:t>
                      </a:r>
                      <a:endParaRPr lang="en-US" altLang="zh-TW" b="1" dirty="0">
                        <a:latin typeface="微軟正黑體" panose="020B0604030504040204" pitchFamily="34" charset="-120"/>
                        <a:ea typeface="微軟正黑體" panose="020B0604030504040204" pitchFamily="34" charset="-120"/>
                      </a:endParaRPr>
                    </a:p>
                    <a:p>
                      <a:pPr algn="l"/>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至少須占</a:t>
                      </a:r>
                      <a:r>
                        <a:rPr lang="en-US" altLang="zh-TW" sz="1400" b="1" dirty="0">
                          <a:solidFill>
                            <a:srgbClr val="FF0000"/>
                          </a:solidFill>
                          <a:latin typeface="微軟正黑體" panose="020B0604030504040204" pitchFamily="34" charset="-120"/>
                          <a:ea typeface="微軟正黑體" panose="020B0604030504040204" pitchFamily="34" charset="-120"/>
                        </a:rPr>
                        <a:t>50</a:t>
                      </a:r>
                      <a:r>
                        <a:rPr lang="zh-TW" altLang="en-US" sz="1400" b="1" dirty="0">
                          <a:solidFill>
                            <a:srgbClr val="FF0000"/>
                          </a:solidFill>
                          <a:latin typeface="微軟正黑體" panose="020B0604030504040204" pitchFamily="34" charset="-120"/>
                          <a:ea typeface="微軟正黑體" panose="020B0604030504040204" pitchFamily="34" charset="-120"/>
                        </a:rPr>
                        <a:t>％</a:t>
                      </a:r>
                      <a:r>
                        <a:rPr lang="en-US" altLang="zh-TW" sz="1400" b="1" dirty="0">
                          <a:solidFill>
                            <a:srgbClr val="FF0000"/>
                          </a:solidFill>
                          <a:latin typeface="微軟正黑體" panose="020B0604030504040204" pitchFamily="34" charset="-120"/>
                          <a:ea typeface="微軟正黑體" panose="020B0604030504040204" pitchFamily="34" charset="-120"/>
                        </a:rPr>
                        <a:t>)</a:t>
                      </a:r>
                    </a:p>
                    <a:p>
                      <a:pPr algn="l"/>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備審資料</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校系自訂甄試項目</a:t>
                      </a:r>
                    </a:p>
                  </a:txBody>
                  <a:tcPr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a:noFill/>
                    </a:lnL>
                    <a:lnR>
                      <a:noFill/>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1"/>
                  </a:ext>
                </a:extLst>
              </a:tr>
              <a:tr h="1338943">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r>
                        <a:rPr lang="zh-TW" altLang="en-US" dirty="0">
                          <a:latin typeface="微軟正黑體" panose="020B0604030504040204" pitchFamily="34" charset="-120"/>
                          <a:ea typeface="微軟正黑體" panose="020B0604030504040204" pitchFamily="34" charset="-120"/>
                        </a:rPr>
                        <a:t>分發入學</a:t>
                      </a:r>
                      <a:endParaRPr lang="en-US" altLang="zh-TW"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不採計學生學習歷程</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lnL>
                      <a:noFill/>
                    </a:lnL>
                    <a:lnR>
                      <a:noFill/>
                    </a:lnR>
                    <a:lnT>
                      <a:noFill/>
                    </a:lnT>
                    <a:lnB>
                      <a:noFill/>
                    </a:lnB>
                    <a:lnTlToBr w="12700" cmpd="sng">
                      <a:noFill/>
                      <a:prstDash val="solid"/>
                    </a:lnTlToBr>
                    <a:lnBlToTr w="12700" cmpd="sng">
                      <a:noFill/>
                      <a:prstDash val="solid"/>
                    </a:lnBlToTr>
                    <a:solidFill>
                      <a:srgbClr val="FDA907">
                        <a:lumMod val="20000"/>
                        <a:lumOff val="80000"/>
                      </a:srgbClr>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l"/>
                      <a:r>
                        <a:rPr lang="zh-TW" altLang="en-US" b="1" dirty="0">
                          <a:latin typeface="微軟正黑體" panose="020B0604030504040204" pitchFamily="34" charset="-120"/>
                          <a:ea typeface="微軟正黑體" panose="020B0604030504040204" pitchFamily="34" charset="-120"/>
                        </a:rPr>
                        <a:t>學測</a:t>
                      </a:r>
                      <a:endParaRPr lang="en-US" altLang="zh-TW" b="1" dirty="0">
                        <a:latin typeface="微軟正黑體" panose="020B0604030504040204" pitchFamily="34" charset="-120"/>
                        <a:ea typeface="微軟正黑體" panose="020B0604030504040204" pitchFamily="34" charset="-120"/>
                      </a:endParaRPr>
                    </a:p>
                    <a:p>
                      <a:pPr algn="l"/>
                      <a:r>
                        <a:rPr lang="zh-TW" altLang="en-US" b="1" dirty="0">
                          <a:latin typeface="微軟正黑體" panose="020B0604030504040204" pitchFamily="34" charset="-120"/>
                          <a:ea typeface="微軟正黑體" panose="020B0604030504040204" pitchFamily="34" charset="-120"/>
                        </a:rPr>
                        <a:t>分科測驗</a:t>
                      </a:r>
                      <a:endParaRPr lang="en-US" altLang="zh-TW" b="1"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由校系自訂採計考試科目組合</a:t>
                      </a:r>
                    </a:p>
                  </a:txBody>
                  <a:tcPr anchor="ctr">
                    <a:lnL>
                      <a:noFill/>
                    </a:lnL>
                    <a:lnR>
                      <a:noFill/>
                    </a:lnR>
                    <a:lnT>
                      <a:noFill/>
                    </a:lnT>
                    <a:lnB>
                      <a:noFill/>
                    </a:lnB>
                    <a:lnTlToBr w="12700" cmpd="sng">
                      <a:noFill/>
                      <a:prstDash val="solid"/>
                    </a:lnTlToBr>
                    <a:lnBlToTr w="12700" cmpd="sng">
                      <a:noFill/>
                      <a:prstDash val="solid"/>
                    </a:lnBlToTr>
                    <a:solidFill>
                      <a:srgbClr val="FDA907">
                        <a:lumMod val="20000"/>
                        <a:lumOff val="80000"/>
                      </a:srgbClr>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a:noFill/>
                    </a:lnL>
                    <a:lnR>
                      <a:noFill/>
                    </a:lnR>
                    <a:lnT>
                      <a:noFill/>
                    </a:lnT>
                    <a:lnB>
                      <a:noFill/>
                    </a:lnB>
                    <a:lnTlToBr w="12700" cmpd="sng">
                      <a:noFill/>
                      <a:prstDash val="solid"/>
                    </a:lnTlToBr>
                    <a:lnBlToTr w="12700" cmpd="sng">
                      <a:noFill/>
                      <a:prstDash val="solid"/>
                    </a:lnBlToTr>
                    <a:solidFill>
                      <a:srgbClr val="FDA907">
                        <a:lumMod val="20000"/>
                        <a:lumOff val="80000"/>
                      </a:srgbClr>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a:noFill/>
                    </a:lnL>
                    <a:lnR>
                      <a:noFill/>
                    </a:lnR>
                    <a:lnT>
                      <a:noFill/>
                    </a:lnT>
                    <a:lnB>
                      <a:noFill/>
                    </a:lnB>
                    <a:lnTlToBr w="12700" cmpd="sng">
                      <a:noFill/>
                      <a:prstDash val="solid"/>
                    </a:lnTlToBr>
                    <a:lnBlToTr w="12700" cmpd="sng">
                      <a:noFill/>
                      <a:prstDash val="solid"/>
                    </a:lnBlToTr>
                    <a:solidFill>
                      <a:srgbClr val="FDA907">
                        <a:lumMod val="20000"/>
                        <a:lumOff val="80000"/>
                      </a:srgbClr>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a:noFill/>
                    </a:lnL>
                    <a:lnR>
                      <a:noFill/>
                    </a:lnR>
                    <a:lnT>
                      <a:noFill/>
                    </a:lnT>
                    <a:lnB>
                      <a:noFill/>
                    </a:lnB>
                    <a:lnTlToBr w="12700" cmpd="sng">
                      <a:noFill/>
                      <a:prstDash val="solid"/>
                    </a:lnTlToBr>
                    <a:lnBlToTr w="12700" cmpd="sng">
                      <a:noFill/>
                      <a:prstDash val="solid"/>
                    </a:lnBlToTr>
                    <a:solidFill>
                      <a:srgbClr val="FDA907">
                        <a:lumMod val="20000"/>
                        <a:lumOff val="80000"/>
                      </a:srgbClr>
                    </a:solidFill>
                  </a:tcPr>
                </a:tc>
                <a:extLst>
                  <a:ext uri="{0D108BD9-81ED-4DB2-BD59-A6C34878D82A}">
                    <a16:rowId xmlns:a16="http://schemas.microsoft.com/office/drawing/2014/main" val="10002"/>
                  </a:ext>
                </a:extLst>
              </a:tr>
            </a:tbl>
          </a:graphicData>
        </a:graphic>
      </p:graphicFrame>
      <p:grpSp>
        <p:nvGrpSpPr>
          <p:cNvPr id="63" name="群組 62"/>
          <p:cNvGrpSpPr/>
          <p:nvPr/>
        </p:nvGrpSpPr>
        <p:grpSpPr>
          <a:xfrm>
            <a:off x="5654509" y="3188459"/>
            <a:ext cx="969156" cy="1003573"/>
            <a:chOff x="4446990" y="3429000"/>
            <a:chExt cx="969156" cy="1003573"/>
          </a:xfrm>
        </p:grpSpPr>
        <p:pic>
          <p:nvPicPr>
            <p:cNvPr id="64" name="圖片 63">
              <a:extLst>
                <a:ext uri="{FF2B5EF4-FFF2-40B4-BE49-F238E27FC236}">
                  <a16:creationId xmlns:a16="http://schemas.microsoft.com/office/drawing/2014/main" id="{89AF4600-7C88-4F22-8299-2EFAC5EDE6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671" t="-364" r="35320" b="68760"/>
            <a:stretch/>
          </p:blipFill>
          <p:spPr>
            <a:xfrm>
              <a:off x="4462332" y="3429000"/>
              <a:ext cx="845443" cy="849685"/>
            </a:xfrm>
            <a:prstGeom prst="rect">
              <a:avLst/>
            </a:prstGeom>
          </p:spPr>
        </p:pic>
        <p:sp>
          <p:nvSpPr>
            <p:cNvPr id="65" name="文字方塊 64">
              <a:extLst>
                <a:ext uri="{FF2B5EF4-FFF2-40B4-BE49-F238E27FC236}">
                  <a16:creationId xmlns:a16="http://schemas.microsoft.com/office/drawing/2014/main" id="{119DB101-BA94-41C1-A55F-2722F666F0FC}"/>
                </a:ext>
              </a:extLst>
            </p:cNvPr>
            <p:cNvSpPr txBox="1"/>
            <p:nvPr/>
          </p:nvSpPr>
          <p:spPr>
            <a:xfrm>
              <a:off x="4446990" y="4124796"/>
              <a:ext cx="969156" cy="307777"/>
            </a:xfrm>
            <a:prstGeom prst="rect">
              <a:avLst/>
            </a:prstGeom>
            <a:noFill/>
          </p:spPr>
          <p:txBody>
            <a:bodyPr wrap="square" rtlCol="0">
              <a:spAutoFit/>
            </a:bodyPr>
            <a:lstStyle/>
            <a:p>
              <a:pPr defTabSz="914377" fontAlgn="auto">
                <a:spcBef>
                  <a:spcPts val="0"/>
                </a:spcBef>
                <a:spcAft>
                  <a:spcPts val="0"/>
                </a:spcAft>
              </a:pPr>
              <a:r>
                <a:rPr lang="zh-TW" altLang="en-US" sz="1400" b="0" dirty="0">
                  <a:solidFill>
                    <a:srgbClr val="C00000"/>
                  </a:solidFill>
                  <a:latin typeface="微軟正黑體" panose="020B0604030504040204" pitchFamily="34" charset="-120"/>
                  <a:ea typeface="微軟正黑體" panose="020B0604030504040204" pitchFamily="34" charset="-120"/>
                </a:rPr>
                <a:t>修課紀錄</a:t>
              </a:r>
            </a:p>
          </p:txBody>
        </p:sp>
      </p:grpSp>
      <p:grpSp>
        <p:nvGrpSpPr>
          <p:cNvPr id="66" name="群組 65"/>
          <p:cNvGrpSpPr/>
          <p:nvPr/>
        </p:nvGrpSpPr>
        <p:grpSpPr>
          <a:xfrm>
            <a:off x="6785639" y="3123444"/>
            <a:ext cx="959787" cy="1282542"/>
            <a:chOff x="5578120" y="3363985"/>
            <a:chExt cx="959787" cy="1282542"/>
          </a:xfrm>
        </p:grpSpPr>
        <p:pic>
          <p:nvPicPr>
            <p:cNvPr id="67" name="圖片 66">
              <a:extLst>
                <a:ext uri="{FF2B5EF4-FFF2-40B4-BE49-F238E27FC236}">
                  <a16:creationId xmlns:a16="http://schemas.microsoft.com/office/drawing/2014/main" id="{F61F9DA3-AF85-4081-AFF5-E5263EEE6C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341" r="82991"/>
            <a:stretch/>
          </p:blipFill>
          <p:spPr>
            <a:xfrm>
              <a:off x="5578120" y="3363985"/>
              <a:ext cx="878546" cy="968260"/>
            </a:xfrm>
            <a:prstGeom prst="rect">
              <a:avLst/>
            </a:prstGeom>
          </p:spPr>
        </p:pic>
        <p:sp>
          <p:nvSpPr>
            <p:cNvPr id="68" name="文字方塊 67">
              <a:extLst>
                <a:ext uri="{FF2B5EF4-FFF2-40B4-BE49-F238E27FC236}">
                  <a16:creationId xmlns:a16="http://schemas.microsoft.com/office/drawing/2014/main" id="{119DB101-BA94-41C1-A55F-2722F666F0FC}"/>
                </a:ext>
              </a:extLst>
            </p:cNvPr>
            <p:cNvSpPr txBox="1"/>
            <p:nvPr/>
          </p:nvSpPr>
          <p:spPr>
            <a:xfrm>
              <a:off x="5639167" y="4123307"/>
              <a:ext cx="898740" cy="523220"/>
            </a:xfrm>
            <a:prstGeom prst="rect">
              <a:avLst/>
            </a:prstGeom>
            <a:noFill/>
          </p:spPr>
          <p:txBody>
            <a:bodyPr wrap="square" rtlCol="0">
              <a:spAutoFit/>
            </a:bodyPr>
            <a:lstStyle/>
            <a:p>
              <a:pPr defTabSz="914377" fontAlgn="auto">
                <a:spcBef>
                  <a:spcPts val="0"/>
                </a:spcBef>
                <a:spcAft>
                  <a:spcPts val="0"/>
                </a:spcAft>
              </a:pPr>
              <a:r>
                <a:rPr lang="zh-TW" altLang="en-US" sz="1400" b="0" dirty="0">
                  <a:solidFill>
                    <a:srgbClr val="C00000"/>
                  </a:solidFill>
                  <a:latin typeface="微軟正黑體" panose="020B0604030504040204" pitchFamily="34" charset="-120"/>
                  <a:ea typeface="微軟正黑體" panose="020B0604030504040204" pitchFamily="34" charset="-120"/>
                </a:rPr>
                <a:t>課程學習</a:t>
              </a:r>
              <a:endParaRPr lang="en-US" altLang="zh-TW" sz="1400" b="0" dirty="0">
                <a:solidFill>
                  <a:srgbClr val="C00000"/>
                </a:solidFill>
                <a:latin typeface="微軟正黑體" panose="020B0604030504040204" pitchFamily="34" charset="-120"/>
                <a:ea typeface="微軟正黑體" panose="020B0604030504040204" pitchFamily="34" charset="-120"/>
              </a:endParaRPr>
            </a:p>
            <a:p>
              <a:pPr algn="ctr" defTabSz="914377" fontAlgn="auto">
                <a:spcBef>
                  <a:spcPts val="0"/>
                </a:spcBef>
                <a:spcAft>
                  <a:spcPts val="0"/>
                </a:spcAft>
              </a:pPr>
              <a:r>
                <a:rPr lang="zh-TW" altLang="en-US" sz="1400" b="0" dirty="0">
                  <a:solidFill>
                    <a:srgbClr val="C00000"/>
                  </a:solidFill>
                  <a:latin typeface="微軟正黑體" panose="020B0604030504040204" pitchFamily="34" charset="-120"/>
                  <a:ea typeface="微軟正黑體" panose="020B0604030504040204" pitchFamily="34" charset="-120"/>
                </a:rPr>
                <a:t>成果</a:t>
              </a:r>
            </a:p>
          </p:txBody>
        </p:sp>
      </p:grpSp>
      <p:grpSp>
        <p:nvGrpSpPr>
          <p:cNvPr id="69" name="群組 68"/>
          <p:cNvGrpSpPr/>
          <p:nvPr/>
        </p:nvGrpSpPr>
        <p:grpSpPr>
          <a:xfrm>
            <a:off x="8057777" y="3204803"/>
            <a:ext cx="1308052" cy="985739"/>
            <a:chOff x="6850258" y="3445344"/>
            <a:chExt cx="1308052" cy="985739"/>
          </a:xfrm>
        </p:grpSpPr>
        <p:pic>
          <p:nvPicPr>
            <p:cNvPr id="70" name="圖片 69">
              <a:extLst>
                <a:ext uri="{FF2B5EF4-FFF2-40B4-BE49-F238E27FC236}">
                  <a16:creationId xmlns:a16="http://schemas.microsoft.com/office/drawing/2014/main" id="{1CF3EEBE-E594-4723-9BDD-008B45B1AA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671" t="31699" r="35320" b="34390"/>
            <a:stretch/>
          </p:blipFill>
          <p:spPr>
            <a:xfrm>
              <a:off x="6850258" y="3445344"/>
              <a:ext cx="854520" cy="921477"/>
            </a:xfrm>
            <a:prstGeom prst="rect">
              <a:avLst/>
            </a:prstGeom>
          </p:spPr>
        </p:pic>
        <p:sp>
          <p:nvSpPr>
            <p:cNvPr id="71" name="文字方塊 70">
              <a:extLst>
                <a:ext uri="{FF2B5EF4-FFF2-40B4-BE49-F238E27FC236}">
                  <a16:creationId xmlns:a16="http://schemas.microsoft.com/office/drawing/2014/main" id="{119DB101-BA94-41C1-A55F-2722F666F0FC}"/>
                </a:ext>
              </a:extLst>
            </p:cNvPr>
            <p:cNvSpPr txBox="1"/>
            <p:nvPr/>
          </p:nvSpPr>
          <p:spPr>
            <a:xfrm>
              <a:off x="6886172" y="4123306"/>
              <a:ext cx="1272138" cy="307777"/>
            </a:xfrm>
            <a:prstGeom prst="rect">
              <a:avLst/>
            </a:prstGeom>
            <a:noFill/>
          </p:spPr>
          <p:txBody>
            <a:bodyPr wrap="square" rtlCol="0">
              <a:spAutoFit/>
            </a:bodyPr>
            <a:lstStyle/>
            <a:p>
              <a:pPr defTabSz="914377" fontAlgn="auto">
                <a:spcBef>
                  <a:spcPts val="0"/>
                </a:spcBef>
                <a:spcAft>
                  <a:spcPts val="0"/>
                </a:spcAft>
              </a:pPr>
              <a:r>
                <a:rPr lang="zh-TW" altLang="en-US" sz="1400" b="0" dirty="0">
                  <a:solidFill>
                    <a:srgbClr val="C00000"/>
                  </a:solidFill>
                  <a:latin typeface="微軟正黑體" panose="020B0604030504040204" pitchFamily="34" charset="-120"/>
                  <a:ea typeface="微軟正黑體" panose="020B0604030504040204" pitchFamily="34" charset="-120"/>
                </a:rPr>
                <a:t>多元表現</a:t>
              </a:r>
            </a:p>
          </p:txBody>
        </p:sp>
      </p:grpSp>
      <p:grpSp>
        <p:nvGrpSpPr>
          <p:cNvPr id="72" name="群組 71"/>
          <p:cNvGrpSpPr/>
          <p:nvPr/>
        </p:nvGrpSpPr>
        <p:grpSpPr>
          <a:xfrm>
            <a:off x="9425461" y="3227800"/>
            <a:ext cx="1033614" cy="1188777"/>
            <a:chOff x="8000222" y="3446569"/>
            <a:chExt cx="1033614" cy="1188777"/>
          </a:xfrm>
        </p:grpSpPr>
        <p:pic>
          <p:nvPicPr>
            <p:cNvPr id="73" name="圖片 72">
              <a:extLst>
                <a:ext uri="{FF2B5EF4-FFF2-40B4-BE49-F238E27FC236}">
                  <a16:creationId xmlns:a16="http://schemas.microsoft.com/office/drawing/2014/main" id="{447D5A9B-8CD5-43B1-96CD-836FFEBEB4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499" r="83221" b="37597"/>
            <a:stretch/>
          </p:blipFill>
          <p:spPr>
            <a:xfrm>
              <a:off x="8000222" y="3446569"/>
              <a:ext cx="905302" cy="814316"/>
            </a:xfrm>
            <a:prstGeom prst="rect">
              <a:avLst/>
            </a:prstGeom>
          </p:spPr>
        </p:pic>
        <p:sp>
          <p:nvSpPr>
            <p:cNvPr id="74" name="文字方塊 73">
              <a:extLst>
                <a:ext uri="{FF2B5EF4-FFF2-40B4-BE49-F238E27FC236}">
                  <a16:creationId xmlns:a16="http://schemas.microsoft.com/office/drawing/2014/main" id="{119DB101-BA94-41C1-A55F-2722F666F0FC}"/>
                </a:ext>
              </a:extLst>
            </p:cNvPr>
            <p:cNvSpPr txBox="1"/>
            <p:nvPr/>
          </p:nvSpPr>
          <p:spPr>
            <a:xfrm>
              <a:off x="8039283" y="4112126"/>
              <a:ext cx="994553" cy="523220"/>
            </a:xfrm>
            <a:prstGeom prst="rect">
              <a:avLst/>
            </a:prstGeom>
            <a:noFill/>
          </p:spPr>
          <p:txBody>
            <a:bodyPr wrap="square" rtlCol="0">
              <a:spAutoFit/>
            </a:bodyPr>
            <a:lstStyle/>
            <a:p>
              <a:pPr algn="ctr" defTabSz="914377" fontAlgn="auto">
                <a:spcBef>
                  <a:spcPts val="0"/>
                </a:spcBef>
                <a:spcAft>
                  <a:spcPts val="0"/>
                </a:spcAft>
              </a:pPr>
              <a:r>
                <a:rPr lang="zh-TW" altLang="en-US" sz="1400" b="0" dirty="0">
                  <a:solidFill>
                    <a:srgbClr val="C00000"/>
                  </a:solidFill>
                  <a:latin typeface="微軟正黑體" panose="020B0604030504040204" pitchFamily="34" charset="-120"/>
                  <a:ea typeface="微軟正黑體" panose="020B0604030504040204" pitchFamily="34" charset="-120"/>
                </a:rPr>
                <a:t>學習歷程</a:t>
              </a:r>
              <a:endParaRPr lang="en-US" altLang="zh-TW" sz="1400" b="0" dirty="0">
                <a:solidFill>
                  <a:srgbClr val="C00000"/>
                </a:solidFill>
                <a:latin typeface="微軟正黑體" panose="020B0604030504040204" pitchFamily="34" charset="-120"/>
                <a:ea typeface="微軟正黑體" panose="020B0604030504040204" pitchFamily="34" charset="-120"/>
              </a:endParaRPr>
            </a:p>
            <a:p>
              <a:pPr algn="ctr" defTabSz="914377" fontAlgn="auto">
                <a:spcBef>
                  <a:spcPts val="0"/>
                </a:spcBef>
                <a:spcAft>
                  <a:spcPts val="0"/>
                </a:spcAft>
              </a:pPr>
              <a:r>
                <a:rPr lang="zh-TW" altLang="en-US" sz="1400" b="0" dirty="0">
                  <a:solidFill>
                    <a:srgbClr val="C00000"/>
                  </a:solidFill>
                  <a:latin typeface="微軟正黑體" panose="020B0604030504040204" pitchFamily="34" charset="-120"/>
                  <a:ea typeface="微軟正黑體" panose="020B0604030504040204" pitchFamily="34" charset="-120"/>
                </a:rPr>
                <a:t>自述</a:t>
              </a:r>
            </a:p>
          </p:txBody>
        </p:sp>
      </p:grpSp>
      <p:grpSp>
        <p:nvGrpSpPr>
          <p:cNvPr id="75" name="群組 74"/>
          <p:cNvGrpSpPr/>
          <p:nvPr/>
        </p:nvGrpSpPr>
        <p:grpSpPr>
          <a:xfrm>
            <a:off x="10626207" y="3244110"/>
            <a:ext cx="1011695" cy="990596"/>
            <a:chOff x="9200968" y="3462879"/>
            <a:chExt cx="1011695" cy="990596"/>
          </a:xfrm>
        </p:grpSpPr>
        <p:pic>
          <p:nvPicPr>
            <p:cNvPr id="76" name="圖片 75">
              <a:extLst>
                <a:ext uri="{FF2B5EF4-FFF2-40B4-BE49-F238E27FC236}">
                  <a16:creationId xmlns:a16="http://schemas.microsoft.com/office/drawing/2014/main" id="{9A722057-96EC-400C-9146-63488DB740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7671" t="68663" r="35320" b="-267"/>
            <a:stretch/>
          </p:blipFill>
          <p:spPr>
            <a:xfrm>
              <a:off x="9200968" y="3462879"/>
              <a:ext cx="857667" cy="861970"/>
            </a:xfrm>
            <a:prstGeom prst="rect">
              <a:avLst/>
            </a:prstGeom>
          </p:spPr>
        </p:pic>
        <p:sp>
          <p:nvSpPr>
            <p:cNvPr id="77" name="文字方塊 76">
              <a:extLst>
                <a:ext uri="{FF2B5EF4-FFF2-40B4-BE49-F238E27FC236}">
                  <a16:creationId xmlns:a16="http://schemas.microsoft.com/office/drawing/2014/main" id="{119DB101-BA94-41C1-A55F-2722F666F0FC}"/>
                </a:ext>
              </a:extLst>
            </p:cNvPr>
            <p:cNvSpPr txBox="1"/>
            <p:nvPr/>
          </p:nvSpPr>
          <p:spPr>
            <a:xfrm>
              <a:off x="9218110" y="4145698"/>
              <a:ext cx="994553" cy="307777"/>
            </a:xfrm>
            <a:prstGeom prst="rect">
              <a:avLst/>
            </a:prstGeom>
            <a:noFill/>
          </p:spPr>
          <p:txBody>
            <a:bodyPr wrap="square" rtlCol="0">
              <a:spAutoFit/>
            </a:bodyPr>
            <a:lstStyle/>
            <a:p>
              <a:pPr algn="ctr" defTabSz="914377" fontAlgn="auto">
                <a:spcBef>
                  <a:spcPts val="0"/>
                </a:spcBef>
                <a:spcAft>
                  <a:spcPts val="0"/>
                </a:spcAft>
              </a:pPr>
              <a:r>
                <a:rPr lang="zh-TW" altLang="en-US" sz="1400" b="0" dirty="0">
                  <a:solidFill>
                    <a:srgbClr val="C00000"/>
                  </a:solidFill>
                  <a:latin typeface="微軟正黑體" panose="020B0604030504040204" pitchFamily="34" charset="-120"/>
                  <a:ea typeface="微軟正黑體" panose="020B0604030504040204" pitchFamily="34" charset="-120"/>
                </a:rPr>
                <a:t>其他</a:t>
              </a:r>
              <a:endParaRPr lang="en-US" altLang="zh-TW" sz="1400" b="0" dirty="0">
                <a:solidFill>
                  <a:srgbClr val="C00000"/>
                </a:solidFill>
                <a:latin typeface="微軟正黑體" panose="020B0604030504040204" pitchFamily="34" charset="-120"/>
                <a:ea typeface="微軟正黑體" panose="020B0604030504040204" pitchFamily="34" charset="-120"/>
              </a:endParaRPr>
            </a:p>
          </p:txBody>
        </p:sp>
      </p:grpSp>
      <p:grpSp>
        <p:nvGrpSpPr>
          <p:cNvPr id="78" name="群組 77"/>
          <p:cNvGrpSpPr/>
          <p:nvPr/>
        </p:nvGrpSpPr>
        <p:grpSpPr>
          <a:xfrm>
            <a:off x="5596746" y="1088949"/>
            <a:ext cx="969156" cy="1003573"/>
            <a:chOff x="4446990" y="3429000"/>
            <a:chExt cx="969156" cy="1003573"/>
          </a:xfrm>
        </p:grpSpPr>
        <p:pic>
          <p:nvPicPr>
            <p:cNvPr id="79" name="圖片 78">
              <a:extLst>
                <a:ext uri="{FF2B5EF4-FFF2-40B4-BE49-F238E27FC236}">
                  <a16:creationId xmlns:a16="http://schemas.microsoft.com/office/drawing/2014/main" id="{89AF4600-7C88-4F22-8299-2EFAC5EDE6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671" t="-364" r="35320" b="68760"/>
            <a:stretch/>
          </p:blipFill>
          <p:spPr>
            <a:xfrm>
              <a:off x="4462332" y="3429000"/>
              <a:ext cx="845443" cy="849685"/>
            </a:xfrm>
            <a:prstGeom prst="rect">
              <a:avLst/>
            </a:prstGeom>
          </p:spPr>
        </p:pic>
        <p:sp>
          <p:nvSpPr>
            <p:cNvPr id="80" name="文字方塊 79">
              <a:extLst>
                <a:ext uri="{FF2B5EF4-FFF2-40B4-BE49-F238E27FC236}">
                  <a16:creationId xmlns:a16="http://schemas.microsoft.com/office/drawing/2014/main" id="{119DB101-BA94-41C1-A55F-2722F666F0FC}"/>
                </a:ext>
              </a:extLst>
            </p:cNvPr>
            <p:cNvSpPr txBox="1"/>
            <p:nvPr/>
          </p:nvSpPr>
          <p:spPr>
            <a:xfrm>
              <a:off x="4446990" y="4124796"/>
              <a:ext cx="969156" cy="307777"/>
            </a:xfrm>
            <a:prstGeom prst="rect">
              <a:avLst/>
            </a:prstGeom>
            <a:noFill/>
          </p:spPr>
          <p:txBody>
            <a:bodyPr wrap="square" rtlCol="0">
              <a:spAutoFit/>
            </a:bodyPr>
            <a:lstStyle/>
            <a:p>
              <a:pPr defTabSz="914377" fontAlgn="auto">
                <a:spcBef>
                  <a:spcPts val="0"/>
                </a:spcBef>
                <a:spcAft>
                  <a:spcPts val="0"/>
                </a:spcAft>
              </a:pPr>
              <a:r>
                <a:rPr lang="zh-TW" altLang="en-US" sz="1400" b="0" dirty="0">
                  <a:solidFill>
                    <a:srgbClr val="C00000"/>
                  </a:solidFill>
                  <a:latin typeface="微軟正黑體" panose="020B0604030504040204" pitchFamily="34" charset="-120"/>
                  <a:ea typeface="微軟正黑體" panose="020B0604030504040204" pitchFamily="34" charset="-120"/>
                </a:rPr>
                <a:t>修課紀錄</a:t>
              </a:r>
            </a:p>
          </p:txBody>
        </p:sp>
      </p:grpSp>
      <p:sp>
        <p:nvSpPr>
          <p:cNvPr id="81" name="文字方塊 80"/>
          <p:cNvSpPr txBox="1"/>
          <p:nvPr/>
        </p:nvSpPr>
        <p:spPr>
          <a:xfrm>
            <a:off x="5802086" y="2810151"/>
            <a:ext cx="2972626" cy="434863"/>
          </a:xfrm>
          <a:prstGeom prst="rect">
            <a:avLst/>
          </a:prstGeom>
          <a:solidFill>
            <a:srgbClr val="95BC49">
              <a:lumMod val="75000"/>
            </a:srgbClr>
          </a:solidFill>
        </p:spPr>
        <p:txBody>
          <a:bodyPr wrap="square" rtlCol="0">
            <a:spAutoFit/>
          </a:bodyPr>
          <a:lstStyle/>
          <a:p>
            <a:pPr marL="0" marR="0" lvl="0" indent="0" algn="ctr" defTabSz="914377" eaLnBrk="1" fontAlgn="auto" latinLnBrk="0" hangingPunct="1">
              <a:lnSpc>
                <a:spcPts val="1000"/>
              </a:lnSpc>
              <a:spcBef>
                <a:spcPts val="600"/>
              </a:spcBef>
              <a:spcAft>
                <a:spcPts val="0"/>
              </a:spcAft>
              <a:buClrTx/>
              <a:buSzTx/>
              <a:buFontTx/>
              <a:buNone/>
              <a:tabLst/>
              <a:defRPr/>
            </a:pP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ea"/>
                <a:sym typeface="+mn-lt"/>
              </a:rPr>
              <a:t>學習歷程擋案</a:t>
            </a:r>
            <a:endParaRPr kumimoji="0" lang="en-US" altLang="zh-TW" sz="14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ea"/>
              <a:sym typeface="+mn-lt"/>
            </a:endParaRPr>
          </a:p>
          <a:p>
            <a:pPr marL="0" marR="0" lvl="0" indent="0" algn="ctr" defTabSz="914377" eaLnBrk="1" fontAlgn="auto" latinLnBrk="0" hangingPunct="1">
              <a:lnSpc>
                <a:spcPts val="1000"/>
              </a:lnSpc>
              <a:spcBef>
                <a:spcPts val="600"/>
              </a:spcBef>
              <a:spcAft>
                <a:spcPts val="0"/>
              </a:spcAft>
              <a:buClrTx/>
              <a:buSzTx/>
              <a:buFontTx/>
              <a:buNone/>
              <a:tabLst/>
              <a:defRPr/>
            </a:pP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ea"/>
                <a:sym typeface="+mn-lt"/>
              </a:rPr>
              <a:t>中央資料庫擇要勾選上傳</a:t>
            </a:r>
          </a:p>
        </p:txBody>
      </p:sp>
      <p:sp>
        <p:nvSpPr>
          <p:cNvPr id="82" name="圓角矩形 81"/>
          <p:cNvSpPr/>
          <p:nvPr/>
        </p:nvSpPr>
        <p:spPr>
          <a:xfrm>
            <a:off x="5521004" y="2780928"/>
            <a:ext cx="3662157" cy="2097794"/>
          </a:xfrm>
          <a:prstGeom prst="roundRect">
            <a:avLst/>
          </a:prstGeom>
          <a:noFill/>
          <a:ln w="57150" cap="flat" cmpd="sng" algn="ctr">
            <a:solidFill>
              <a:srgbClr val="FF0000"/>
            </a:solidFill>
            <a:prstDash val="solid"/>
          </a:ln>
          <a:effectLst/>
        </p:spPr>
        <p:txBody>
          <a:bodyPr rtlCol="0" anchor="ctr"/>
          <a:lstStyle/>
          <a:p>
            <a:pPr marL="0" marR="0" lvl="0" indent="0" algn="ctr" defTabSz="914377" eaLnBrk="1" fontAlgn="auto" latinLnBrk="0" hangingPunct="1">
              <a:lnSpc>
                <a:spcPct val="13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3" name="文字方塊 82"/>
          <p:cNvSpPr txBox="1"/>
          <p:nvPr/>
        </p:nvSpPr>
        <p:spPr>
          <a:xfrm>
            <a:off x="9623362" y="2812513"/>
            <a:ext cx="1772240" cy="434863"/>
          </a:xfrm>
          <a:prstGeom prst="rect">
            <a:avLst/>
          </a:prstGeom>
          <a:solidFill>
            <a:srgbClr val="95BC49">
              <a:lumMod val="75000"/>
            </a:srgbClr>
          </a:solidFill>
        </p:spPr>
        <p:txBody>
          <a:bodyPr wrap="square" rtlCol="0">
            <a:spAutoFit/>
          </a:bodyPr>
          <a:lstStyle/>
          <a:p>
            <a:pPr marL="0" marR="0" lvl="0" indent="0" algn="ctr" defTabSz="914377" eaLnBrk="1" fontAlgn="auto" latinLnBrk="0" hangingPunct="1">
              <a:lnSpc>
                <a:spcPts val="1000"/>
              </a:lnSpc>
              <a:spcBef>
                <a:spcPts val="600"/>
              </a:spcBef>
              <a:spcAft>
                <a:spcPts val="0"/>
              </a:spcAft>
              <a:buClrTx/>
              <a:buSzTx/>
              <a:buFontTx/>
              <a:buNone/>
              <a:tabLst/>
              <a:defRPr/>
            </a:pP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ea"/>
                <a:sym typeface="+mn-lt"/>
              </a:rPr>
              <a:t>依校系要求</a:t>
            </a:r>
            <a:endParaRPr kumimoji="0" lang="en-US" altLang="zh-TW" sz="14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ea"/>
              <a:sym typeface="+mn-lt"/>
            </a:endParaRPr>
          </a:p>
          <a:p>
            <a:pPr marL="0" marR="0" lvl="0" indent="0" algn="ctr" defTabSz="914377" eaLnBrk="1" fontAlgn="auto" latinLnBrk="0" hangingPunct="1">
              <a:lnSpc>
                <a:spcPts val="1000"/>
              </a:lnSpc>
              <a:spcBef>
                <a:spcPts val="600"/>
              </a:spcBef>
              <a:spcAft>
                <a:spcPts val="0"/>
              </a:spcAft>
              <a:buClrTx/>
              <a:buSzTx/>
              <a:buFontTx/>
              <a:buNone/>
              <a:tabLst/>
              <a:defRPr/>
            </a:pP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ea"/>
                <a:sym typeface="+mn-lt"/>
              </a:rPr>
              <a:t>報名時上傳</a:t>
            </a:r>
          </a:p>
        </p:txBody>
      </p:sp>
      <p:sp>
        <p:nvSpPr>
          <p:cNvPr id="84" name="圓角矩形 83"/>
          <p:cNvSpPr/>
          <p:nvPr/>
        </p:nvSpPr>
        <p:spPr>
          <a:xfrm>
            <a:off x="9415907" y="2780928"/>
            <a:ext cx="2221995" cy="2097794"/>
          </a:xfrm>
          <a:prstGeom prst="roundRect">
            <a:avLst/>
          </a:prstGeom>
          <a:noFill/>
          <a:ln w="57150" cap="flat" cmpd="sng" algn="ctr">
            <a:solidFill>
              <a:srgbClr val="FF0000"/>
            </a:solidFill>
            <a:prstDash val="solid"/>
          </a:ln>
          <a:effectLst/>
        </p:spPr>
        <p:txBody>
          <a:bodyPr rtlCol="0" anchor="ctr"/>
          <a:lstStyle/>
          <a:p>
            <a:pPr marL="0" marR="0" lvl="0" indent="0" algn="ctr" defTabSz="914377" eaLnBrk="1" fontAlgn="auto" latinLnBrk="0" hangingPunct="1">
              <a:lnSpc>
                <a:spcPct val="13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5" name="文字方塊 84"/>
          <p:cNvSpPr txBox="1"/>
          <p:nvPr/>
        </p:nvSpPr>
        <p:spPr>
          <a:xfrm>
            <a:off x="6830159" y="4277391"/>
            <a:ext cx="1113311" cy="452432"/>
          </a:xfrm>
          <a:prstGeom prst="rect">
            <a:avLst/>
          </a:prstGeom>
          <a:noFill/>
        </p:spPr>
        <p:txBody>
          <a:bodyPr wrap="square" rtlCol="0">
            <a:spAutoFit/>
          </a:bodyPr>
          <a:lstStyle/>
          <a:p>
            <a:pPr defTabSz="914377" fontAlgn="auto">
              <a:lnSpc>
                <a:spcPct val="130000"/>
              </a:lnSpc>
              <a:spcBef>
                <a:spcPts val="600"/>
              </a:spcBef>
              <a:spcAft>
                <a:spcPts val="0"/>
              </a:spcAft>
            </a:pPr>
            <a:r>
              <a:rPr lang="zh-TW" altLang="en-US" kern="0" dirty="0">
                <a:solidFill>
                  <a:srgbClr val="000000"/>
                </a:solidFill>
                <a:latin typeface="微軟正黑體" panose="020B0604030504040204" pitchFamily="34" charset="-120"/>
                <a:ea typeface="微軟正黑體" panose="020B0604030504040204" pitchFamily="34" charset="-120"/>
                <a:cs typeface="+mn-ea"/>
                <a:sym typeface="+mn-lt"/>
              </a:rPr>
              <a:t>至多</a:t>
            </a:r>
            <a:r>
              <a:rPr lang="en-US" altLang="zh-TW" kern="0" dirty="0">
                <a:solidFill>
                  <a:srgbClr val="000000"/>
                </a:solidFill>
                <a:latin typeface="微軟正黑體" panose="020B0604030504040204" pitchFamily="34" charset="-120"/>
                <a:ea typeface="微軟正黑體" panose="020B0604030504040204" pitchFamily="34" charset="-120"/>
                <a:cs typeface="+mn-ea"/>
                <a:sym typeface="+mn-lt"/>
              </a:rPr>
              <a:t>3</a:t>
            </a:r>
            <a:r>
              <a:rPr lang="zh-TW" altLang="en-US" kern="0" dirty="0">
                <a:solidFill>
                  <a:srgbClr val="000000"/>
                </a:solidFill>
                <a:latin typeface="微軟正黑體" panose="020B0604030504040204" pitchFamily="34" charset="-120"/>
                <a:ea typeface="微軟正黑體" panose="020B0604030504040204" pitchFamily="34" charset="-120"/>
                <a:cs typeface="+mn-ea"/>
                <a:sym typeface="+mn-lt"/>
              </a:rPr>
              <a:t>件</a:t>
            </a:r>
          </a:p>
        </p:txBody>
      </p:sp>
      <p:sp>
        <p:nvSpPr>
          <p:cNvPr id="86" name="文字方塊 85"/>
          <p:cNvSpPr txBox="1"/>
          <p:nvPr/>
        </p:nvSpPr>
        <p:spPr>
          <a:xfrm>
            <a:off x="8028806" y="4276285"/>
            <a:ext cx="1259971" cy="452432"/>
          </a:xfrm>
          <a:prstGeom prst="rect">
            <a:avLst/>
          </a:prstGeom>
          <a:noFill/>
        </p:spPr>
        <p:txBody>
          <a:bodyPr wrap="square" rtlCol="0">
            <a:spAutoFit/>
          </a:bodyPr>
          <a:lstStyle/>
          <a:p>
            <a:pPr defTabSz="914377" fontAlgn="auto">
              <a:lnSpc>
                <a:spcPct val="130000"/>
              </a:lnSpc>
              <a:spcBef>
                <a:spcPts val="600"/>
              </a:spcBef>
              <a:spcAft>
                <a:spcPts val="0"/>
              </a:spcAft>
            </a:pPr>
            <a:r>
              <a:rPr lang="zh-TW" altLang="en-US" kern="0" dirty="0">
                <a:solidFill>
                  <a:srgbClr val="000000"/>
                </a:solidFill>
                <a:latin typeface="微軟正黑體" panose="020B0604030504040204" pitchFamily="34" charset="-120"/>
                <a:ea typeface="微軟正黑體" panose="020B0604030504040204" pitchFamily="34" charset="-120"/>
                <a:cs typeface="+mn-ea"/>
                <a:sym typeface="+mn-lt"/>
              </a:rPr>
              <a:t>至多</a:t>
            </a:r>
            <a:r>
              <a:rPr lang="en-US" altLang="zh-TW" kern="0" dirty="0">
                <a:solidFill>
                  <a:srgbClr val="000000"/>
                </a:solidFill>
                <a:latin typeface="微軟正黑體" panose="020B0604030504040204" pitchFamily="34" charset="-120"/>
                <a:ea typeface="微軟正黑體" panose="020B0604030504040204" pitchFamily="34" charset="-120"/>
                <a:cs typeface="+mn-ea"/>
                <a:sym typeface="+mn-lt"/>
              </a:rPr>
              <a:t>10</a:t>
            </a:r>
            <a:r>
              <a:rPr lang="zh-TW" altLang="en-US" kern="0" dirty="0">
                <a:solidFill>
                  <a:srgbClr val="000000"/>
                </a:solidFill>
                <a:latin typeface="微軟正黑體" panose="020B0604030504040204" pitchFamily="34" charset="-120"/>
                <a:ea typeface="微軟正黑體" panose="020B0604030504040204" pitchFamily="34" charset="-120"/>
                <a:cs typeface="+mn-ea"/>
                <a:sym typeface="+mn-lt"/>
              </a:rPr>
              <a:t>項</a:t>
            </a:r>
          </a:p>
        </p:txBody>
      </p:sp>
      <p:sp>
        <p:nvSpPr>
          <p:cNvPr id="87" name="文字方塊 86"/>
          <p:cNvSpPr txBox="1"/>
          <p:nvPr/>
        </p:nvSpPr>
        <p:spPr>
          <a:xfrm>
            <a:off x="5375920" y="1965019"/>
            <a:ext cx="1572000" cy="492443"/>
          </a:xfrm>
          <a:prstGeom prst="rect">
            <a:avLst/>
          </a:prstGeom>
          <a:noFill/>
        </p:spPr>
        <p:txBody>
          <a:bodyPr wrap="square" rtlCol="0">
            <a:spAutoFit/>
          </a:bodyPr>
          <a:lstStyle/>
          <a:p>
            <a:pPr defTabSz="914377" fontAlgn="auto">
              <a:lnSpc>
                <a:spcPct val="130000"/>
              </a:lnSpc>
              <a:spcBef>
                <a:spcPts val="600"/>
              </a:spcBef>
              <a:spcAft>
                <a:spcPts val="0"/>
              </a:spcAft>
            </a:pPr>
            <a:r>
              <a:rPr lang="zh-TW" altLang="en-US" sz="2000" kern="0" dirty="0">
                <a:solidFill>
                  <a:srgbClr val="000000"/>
                </a:solidFill>
                <a:latin typeface="微軟正黑體" panose="020B0604030504040204" pitchFamily="34" charset="-120"/>
                <a:ea typeface="微軟正黑體" panose="020B0604030504040204" pitchFamily="34" charset="-120"/>
                <a:cs typeface="+mn-ea"/>
                <a:sym typeface="+mn-lt"/>
              </a:rPr>
              <a:t>僅在校成績</a:t>
            </a:r>
          </a:p>
        </p:txBody>
      </p:sp>
      <p:sp>
        <p:nvSpPr>
          <p:cNvPr id="5" name="直線圖說文字 1 4"/>
          <p:cNvSpPr/>
          <p:nvPr/>
        </p:nvSpPr>
        <p:spPr bwMode="auto">
          <a:xfrm>
            <a:off x="5375920" y="1214287"/>
            <a:ext cx="1410808" cy="1212561"/>
          </a:xfrm>
          <a:prstGeom prst="borderCallout1">
            <a:avLst>
              <a:gd name="adj1" fmla="val 34013"/>
              <a:gd name="adj2" fmla="val -594"/>
              <a:gd name="adj3" fmla="val 54669"/>
              <a:gd name="adj4" fmla="val -135070"/>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a:ln>
                <a:noFill/>
              </a:ln>
              <a:solidFill>
                <a:schemeClr val="tx1"/>
              </a:solidFill>
              <a:effectLst/>
              <a:latin typeface="Arial" charset="0"/>
            </a:endParaRPr>
          </a:p>
        </p:txBody>
      </p:sp>
      <p:sp>
        <p:nvSpPr>
          <p:cNvPr id="36" name="直線圖說文字 1 35"/>
          <p:cNvSpPr/>
          <p:nvPr/>
        </p:nvSpPr>
        <p:spPr bwMode="auto">
          <a:xfrm>
            <a:off x="5159896" y="2679311"/>
            <a:ext cx="6696743" cy="2426398"/>
          </a:xfrm>
          <a:prstGeom prst="borderCallout1">
            <a:avLst>
              <a:gd name="adj1" fmla="val 36335"/>
              <a:gd name="adj2" fmla="val -25"/>
              <a:gd name="adj3" fmla="val 56463"/>
              <a:gd name="adj4" fmla="val -2495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a:ln>
                <a:noFill/>
              </a:ln>
              <a:solidFill>
                <a:schemeClr val="tx1"/>
              </a:solidFill>
              <a:effectLst/>
              <a:latin typeface="Arial" charset="0"/>
            </a:endParaRPr>
          </a:p>
        </p:txBody>
      </p:sp>
      <p:sp>
        <p:nvSpPr>
          <p:cNvPr id="88" name="圓角矩形圖說文字 87"/>
          <p:cNvSpPr/>
          <p:nvPr/>
        </p:nvSpPr>
        <p:spPr>
          <a:xfrm>
            <a:off x="7516387" y="4972580"/>
            <a:ext cx="2151697" cy="1035307"/>
          </a:xfrm>
          <a:prstGeom prst="wedgeRoundRectCallout">
            <a:avLst>
              <a:gd name="adj1" fmla="val -51188"/>
              <a:gd name="adj2" fmla="val -84269"/>
              <a:gd name="adj3" fmla="val 16667"/>
            </a:avLst>
          </a:prstGeom>
          <a:solidFill>
            <a:srgbClr val="BF3420"/>
          </a:solidFill>
          <a:ln w="25400" cap="flat" cmpd="sng" algn="ctr">
            <a:noFill/>
            <a:prstDash val="solid"/>
          </a:ln>
          <a:effectLst/>
        </p:spPr>
        <p:txBody>
          <a:bodyPr rtlCol="0" anchor="ctr"/>
          <a:lstStyle/>
          <a:p>
            <a:pPr marL="0" marR="0" lvl="0" indent="0" defTabSz="914377" eaLnBrk="1" fontAlgn="auto" latinLnBrk="0" hangingPunct="1">
              <a:lnSpc>
                <a:spcPts val="18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软雅黑"/>
                <a:cs typeface="+mn-cs"/>
              </a:rPr>
              <a:t>學生在高中課程所修習的學習成果，如實作作品、書面報告、探究與實作成果等。</a:t>
            </a:r>
          </a:p>
        </p:txBody>
      </p:sp>
      <p:sp>
        <p:nvSpPr>
          <p:cNvPr id="89" name="圓角矩形圖說文字 88"/>
          <p:cNvSpPr/>
          <p:nvPr/>
        </p:nvSpPr>
        <p:spPr>
          <a:xfrm>
            <a:off x="6973408" y="1011345"/>
            <a:ext cx="5099256" cy="1456075"/>
          </a:xfrm>
          <a:prstGeom prst="wedgeRoundRectCallout">
            <a:avLst>
              <a:gd name="adj1" fmla="val -15960"/>
              <a:gd name="adj2" fmla="val 96622"/>
              <a:gd name="adj3" fmla="val 16667"/>
            </a:avLst>
          </a:prstGeom>
          <a:solidFill>
            <a:srgbClr val="BF3420"/>
          </a:solidFill>
          <a:ln w="25400" cap="flat" cmpd="sng" algn="ctr">
            <a:noFill/>
            <a:prstDash val="solid"/>
          </a:ln>
          <a:effectLst/>
        </p:spPr>
        <p:txBody>
          <a:bodyPr rtlCol="0" anchor="ctr"/>
          <a:lstStyle/>
          <a:p>
            <a:pPr marL="285750" marR="0" lvl="0" indent="-285750" defTabSz="914377" eaLnBrk="1" fontAlgn="auto" latinLnBrk="0" hangingPunct="1">
              <a:lnSpc>
                <a:spcPts val="1800"/>
              </a:lnSpc>
              <a:spcBef>
                <a:spcPts val="0"/>
              </a:spcBef>
              <a:spcAft>
                <a:spcPts val="0"/>
              </a:spcAft>
              <a:buClrTx/>
              <a:buSzTx/>
              <a:buFont typeface="Wingdings" panose="05000000000000000000" pitchFamily="2" charset="2"/>
              <a:buChar char="n"/>
              <a:tabLst/>
              <a:defRPr/>
            </a:pP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软雅黑"/>
                <a:cs typeface="+mn-cs"/>
              </a:rPr>
              <a:t>包含</a:t>
            </a:r>
            <a:r>
              <a:rPr kumimoji="0" lang="zh-TW" altLang="en-US" sz="1400" b="0" i="0" u="none" strike="noStrike" kern="0" cap="none" spc="0" normalizeH="0" baseline="0" noProof="0" dirty="0">
                <a:ln>
                  <a:noFill/>
                </a:ln>
                <a:solidFill>
                  <a:srgbClr val="FFFF00"/>
                </a:solidFill>
                <a:effectLst/>
                <a:uLnTx/>
                <a:uFillTx/>
                <a:latin typeface="微軟正黑體" panose="020B0604030504040204" pitchFamily="34" charset="-120"/>
                <a:ea typeface="微软雅黑"/>
                <a:cs typeface="+mn-cs"/>
              </a:rPr>
              <a:t>多元表現綜整心得</a:t>
            </a: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软雅黑"/>
                <a:cs typeface="+mn-cs"/>
              </a:rPr>
              <a:t>、</a:t>
            </a:r>
            <a:r>
              <a:rPr kumimoji="0" lang="zh-TW" altLang="en-US" sz="1400" b="0" i="0" u="none" strike="noStrike" kern="0" cap="none" spc="0" normalizeH="0" baseline="0" noProof="0" dirty="0">
                <a:ln>
                  <a:noFill/>
                </a:ln>
                <a:solidFill>
                  <a:srgbClr val="FFFF00"/>
                </a:solidFill>
                <a:effectLst/>
                <a:uLnTx/>
                <a:uFillTx/>
                <a:latin typeface="微軟正黑體" panose="020B0604030504040204" pitchFamily="34" charset="-120"/>
                <a:ea typeface="微软雅黑"/>
                <a:cs typeface="+mn-cs"/>
              </a:rPr>
              <a:t>高中自主學習計畫與執行成果</a:t>
            </a: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软雅黑"/>
                <a:cs typeface="+mn-cs"/>
              </a:rPr>
              <a:t>、社團活動經驗、擔任幹部經驗、社會服務經驗、競賽表現、檢定證照、特殊優良表現證明或其他有利審查項目等內容</a:t>
            </a:r>
            <a:endParaRPr lang="en-US" altLang="zh-TW" sz="1400" b="0" kern="0" dirty="0">
              <a:solidFill>
                <a:srgbClr val="FFFFFF"/>
              </a:solidFill>
              <a:latin typeface="微軟正黑體" panose="020B0604030504040204" pitchFamily="34" charset="-120"/>
              <a:ea typeface="微软雅黑"/>
            </a:endParaRPr>
          </a:p>
          <a:p>
            <a:pPr marL="285750" marR="0" lvl="0" indent="-285750" defTabSz="914377" eaLnBrk="1" fontAlgn="auto" latinLnBrk="0" hangingPunct="1">
              <a:lnSpc>
                <a:spcPts val="1800"/>
              </a:lnSpc>
              <a:spcBef>
                <a:spcPts val="0"/>
              </a:spcBef>
              <a:spcAft>
                <a:spcPts val="0"/>
              </a:spcAft>
              <a:buClrTx/>
              <a:buSzTx/>
              <a:buFont typeface="Wingdings" panose="05000000000000000000" pitchFamily="2" charset="2"/>
              <a:buChar char="n"/>
              <a:tabLst/>
              <a:defRPr/>
            </a:pP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软雅黑"/>
                <a:cs typeface="+mn-cs"/>
              </a:rPr>
              <a:t>學生可從中擇要提供與大學校系審查，無需樣樣均備。學系將以學生所提供之多元表現情形，據以綜合評量，並非以單一項目做為錄取標準。</a:t>
            </a:r>
          </a:p>
        </p:txBody>
      </p:sp>
      <p:sp>
        <p:nvSpPr>
          <p:cNvPr id="90" name="矩形圖說文字 89"/>
          <p:cNvSpPr/>
          <p:nvPr/>
        </p:nvSpPr>
        <p:spPr>
          <a:xfrm>
            <a:off x="4992472" y="4972581"/>
            <a:ext cx="2442470" cy="1336739"/>
          </a:xfrm>
          <a:prstGeom prst="wedgeRectCallout">
            <a:avLst>
              <a:gd name="adj1" fmla="val -1642"/>
              <a:gd name="adj2" fmla="val -93573"/>
            </a:avLst>
          </a:prstGeom>
          <a:solidFill>
            <a:srgbClr val="1A7BAE">
              <a:lumMod val="50000"/>
            </a:srgbClr>
          </a:solidFill>
          <a:ln w="25400" cap="flat" cmpd="sng" algn="ctr">
            <a:noFill/>
            <a:prstDash val="solid"/>
          </a:ln>
          <a:effectLst/>
        </p:spPr>
        <p:txBody>
          <a:bodyPr rtlCol="0" anchor="ctr"/>
          <a:lstStyle/>
          <a:p>
            <a:pPr marL="0" marR="0" lvl="0" indent="0" defTabSz="914377" eaLnBrk="1" fontAlgn="auto" latinLnBrk="0" hangingPunct="1">
              <a:lnSpc>
                <a:spcPts val="18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软雅黑"/>
                <a:cs typeface="+mn-cs"/>
              </a:rPr>
              <a:t>以領域或學群方式</a:t>
            </a:r>
            <a:r>
              <a:rPr kumimoji="0" lang="en-US" altLang="zh-TW" sz="1400" b="0" i="0" u="none" strike="noStrike" kern="0" cap="none" spc="0" normalizeH="0" baseline="0" noProof="0" dirty="0">
                <a:ln>
                  <a:noFill/>
                </a:ln>
                <a:solidFill>
                  <a:srgbClr val="FFFFFF"/>
                </a:solidFill>
                <a:effectLst/>
                <a:uLnTx/>
                <a:uFillTx/>
                <a:latin typeface="微軟正黑體" panose="020B0604030504040204" pitchFamily="34" charset="-120"/>
                <a:ea typeface="微软雅黑"/>
                <a:cs typeface="+mn-cs"/>
              </a:rPr>
              <a:t>(</a:t>
            </a: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软雅黑"/>
                <a:cs typeface="+mn-cs"/>
              </a:rPr>
              <a:t>非科目或課程，即學生有修習該領域或相關學群課程皆可</a:t>
            </a:r>
            <a:r>
              <a:rPr kumimoji="0" lang="en-US" altLang="zh-TW" sz="1400" b="0" i="0" u="none" strike="noStrike" kern="0" cap="none" spc="0" normalizeH="0" baseline="0" noProof="0" dirty="0">
                <a:ln>
                  <a:noFill/>
                </a:ln>
                <a:solidFill>
                  <a:srgbClr val="FFFFFF"/>
                </a:solidFill>
                <a:effectLst/>
                <a:uLnTx/>
                <a:uFillTx/>
                <a:latin typeface="微軟正黑體" panose="020B0604030504040204" pitchFamily="34" charset="-120"/>
                <a:ea typeface="微软雅黑"/>
                <a:cs typeface="+mn-cs"/>
              </a:rPr>
              <a:t>)</a:t>
            </a:r>
            <a:r>
              <a:rPr kumimoji="0" lang="zh-TW" altLang="en-US" sz="1400" b="0" i="0" u="none" strike="noStrike" kern="0" cap="none" spc="0" normalizeH="0" baseline="0" noProof="0" dirty="0">
                <a:ln>
                  <a:noFill/>
                </a:ln>
                <a:solidFill>
                  <a:srgbClr val="FFFFFF"/>
                </a:solidFill>
                <a:effectLst/>
                <a:uLnTx/>
                <a:uFillTx/>
                <a:latin typeface="微軟正黑體" panose="020B0604030504040204" pitchFamily="34" charset="-120"/>
                <a:ea typeface="微软雅黑"/>
                <a:cs typeface="+mn-cs"/>
              </a:rPr>
              <a:t>，作為大學校系審查涵蓋範圍。</a:t>
            </a:r>
          </a:p>
        </p:txBody>
      </p:sp>
      <p:sp>
        <p:nvSpPr>
          <p:cNvPr id="4" name="文字方塊 3"/>
          <p:cNvSpPr txBox="1"/>
          <p:nvPr/>
        </p:nvSpPr>
        <p:spPr>
          <a:xfrm>
            <a:off x="9623362" y="5116826"/>
            <a:ext cx="2448272" cy="923330"/>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可上傳不同的內容給不同校系，惟仍需遵守件數上限規定</a:t>
            </a:r>
          </a:p>
        </p:txBody>
      </p:sp>
    </p:spTree>
    <p:extLst>
      <p:ext uri="{BB962C8B-B14F-4D97-AF65-F5344CB8AC3E}">
        <p14:creationId xmlns:p14="http://schemas.microsoft.com/office/powerpoint/2010/main" val="180723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a:t>              </a:t>
            </a:r>
            <a:fld id="{F1B1E62E-7A52-4CF6-BC8F-0959D58BFEC1}" type="slidenum">
              <a:rPr lang="en-US" altLang="zh-TW" smtClean="0"/>
              <a:pPr>
                <a:defRPr/>
              </a:pPr>
              <a:t>9</a:t>
            </a:fld>
            <a:endParaRPr lang="en-US" altLang="zh-TW"/>
          </a:p>
        </p:txBody>
      </p:sp>
      <p:sp>
        <p:nvSpPr>
          <p:cNvPr id="3" name="標題 1"/>
          <p:cNvSpPr txBox="1">
            <a:spLocks/>
          </p:cNvSpPr>
          <p:nvPr/>
        </p:nvSpPr>
        <p:spPr>
          <a:xfrm>
            <a:off x="1031896" y="260648"/>
            <a:ext cx="10536712" cy="704850"/>
          </a:xfrm>
          <a:prstGeom prst="rect">
            <a:avLst/>
          </a:prstGeom>
        </p:spPr>
        <p:txBody>
          <a:bodyPr>
            <a:noAutofit/>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Narrow" pitchFamily="34" charset="0"/>
              </a:defRPr>
            </a:lvl2pPr>
            <a:lvl3pPr algn="ctr" rtl="0" eaLnBrk="0" fontAlgn="base" hangingPunct="0">
              <a:spcBef>
                <a:spcPct val="0"/>
              </a:spcBef>
              <a:spcAft>
                <a:spcPct val="0"/>
              </a:spcAft>
              <a:defRPr sz="3200" b="1">
                <a:solidFill>
                  <a:schemeClr val="bg1"/>
                </a:solidFill>
                <a:latin typeface="Arial Narrow" pitchFamily="34" charset="0"/>
              </a:defRPr>
            </a:lvl3pPr>
            <a:lvl4pPr algn="ctr" rtl="0" eaLnBrk="0" fontAlgn="base" hangingPunct="0">
              <a:spcBef>
                <a:spcPct val="0"/>
              </a:spcBef>
              <a:spcAft>
                <a:spcPct val="0"/>
              </a:spcAft>
              <a:defRPr sz="3200" b="1">
                <a:solidFill>
                  <a:schemeClr val="bg1"/>
                </a:solidFill>
                <a:latin typeface="Arial Narrow" pitchFamily="34" charset="0"/>
              </a:defRPr>
            </a:lvl4pPr>
            <a:lvl5pPr algn="ctr" rtl="0" eaLnBrk="0" fontAlgn="base" hangingPunct="0">
              <a:spcBef>
                <a:spcPct val="0"/>
              </a:spcBef>
              <a:spcAft>
                <a:spcPct val="0"/>
              </a:spcAft>
              <a:defRPr sz="3200" b="1">
                <a:solidFill>
                  <a:schemeClr val="bg1"/>
                </a:solidFill>
                <a:latin typeface="Arial Narrow" pitchFamily="34"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pPr algn="l"/>
            <a:r>
              <a:rPr lang="en-US" altLang="zh-TW" sz="3600" kern="0" dirty="0">
                <a:solidFill>
                  <a:srgbClr val="003399"/>
                </a:solidFill>
                <a:latin typeface="微軟正黑體" panose="020B0604030504040204" pitchFamily="34" charset="-120"/>
                <a:cs typeface="+mn-cs"/>
              </a:rPr>
              <a:t>111</a:t>
            </a:r>
            <a:r>
              <a:rPr lang="zh-TW" altLang="en-US" sz="3600" kern="0" dirty="0">
                <a:solidFill>
                  <a:srgbClr val="003399"/>
                </a:solidFill>
                <a:latin typeface="微軟正黑體" panose="020B0604030504040204" pitchFamily="34" charset="-120"/>
                <a:cs typeface="+mn-cs"/>
              </a:rPr>
              <a:t>大學招生參採學習歷程─分</a:t>
            </a:r>
            <a:r>
              <a:rPr lang="zh-TW" altLang="en-US" sz="3600" kern="0" dirty="0">
                <a:solidFill>
                  <a:srgbClr val="003399"/>
                </a:solidFill>
                <a:latin typeface="微軟正黑體" panose="020B0604030504040204" pitchFamily="34" charset="-120"/>
                <a:ea typeface="微軟正黑體" panose="020B0604030504040204" pitchFamily="34" charset="-120"/>
                <a:cs typeface="+mn-cs"/>
              </a:rPr>
              <a:t>階段公布期程</a:t>
            </a:r>
          </a:p>
        </p:txBody>
      </p:sp>
      <p:pic>
        <p:nvPicPr>
          <p:cNvPr id="4" name="图形 13">
            <a:extLst>
              <a:ext uri="{FF2B5EF4-FFF2-40B4-BE49-F238E27FC236}">
                <a16:creationId xmlns:a16="http://schemas.microsoft.com/office/drawing/2014/main" id="{B64CCA15-AAD7-45BB-A632-2C4BC6E76494}"/>
              </a:ext>
            </a:extLst>
          </p:cNvPr>
          <p:cNvPicPr>
            <a:picLocks noChangeAspect="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368" y="260648"/>
            <a:ext cx="624528" cy="599167"/>
          </a:xfrm>
          <a:prstGeom prst="rect">
            <a:avLst/>
          </a:prstGeom>
          <a:ln>
            <a:noFill/>
          </a:ln>
          <a:effectLst>
            <a:outerShdw blurRad="292100" dist="139700" dir="2700000" algn="tl" rotWithShape="0">
              <a:srgbClr val="333333">
                <a:alpha val="65000"/>
              </a:srgbClr>
            </a:outerShdw>
          </a:effectLst>
        </p:spPr>
      </p:pic>
      <p:sp>
        <p:nvSpPr>
          <p:cNvPr id="6" name="文字方塊 5"/>
          <p:cNvSpPr txBox="1"/>
          <p:nvPr/>
        </p:nvSpPr>
        <p:spPr>
          <a:xfrm>
            <a:off x="8184232" y="2826156"/>
            <a:ext cx="3751486" cy="1296000"/>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noAutofit/>
          </a:bodyPr>
          <a:lstStyle/>
          <a:p>
            <a:pPr algn="just"/>
            <a:r>
              <a:rPr lang="zh-TW" altLang="en-US" sz="2000" dirty="0">
                <a:solidFill>
                  <a:prstClr val="black"/>
                </a:solidFill>
                <a:latin typeface="微軟正黑體" panose="020B0604030504040204" pitchFamily="34" charset="-120"/>
                <a:ea typeface="微軟正黑體" panose="020B0604030504040204" pitchFamily="34" charset="-120"/>
              </a:rPr>
              <a:t>招聯會補充公布全國各校系「參採考科」、</a:t>
            </a:r>
            <a:r>
              <a:rPr lang="zh-TW" altLang="zh-TW" sz="2000" dirty="0">
                <a:solidFill>
                  <a:prstClr val="black"/>
                </a:solidFill>
                <a:latin typeface="微軟正黑體" panose="020B0604030504040204" pitchFamily="34" charset="-120"/>
                <a:ea typeface="微軟正黑體" panose="020B0604030504040204" pitchFamily="34" charset="-120"/>
              </a:rPr>
              <a:t>「學習歷程」備註、「學習歷程</a:t>
            </a:r>
            <a:r>
              <a:rPr lang="zh-TW" altLang="en-US" sz="2000" dirty="0">
                <a:solidFill>
                  <a:prstClr val="black"/>
                </a:solidFill>
                <a:latin typeface="微軟正黑體" panose="020B0604030504040204" pitchFamily="34" charset="-120"/>
                <a:ea typeface="微軟正黑體" panose="020B0604030504040204" pitchFamily="34" charset="-120"/>
              </a:rPr>
              <a:t>自述</a:t>
            </a:r>
            <a:r>
              <a:rPr lang="zh-TW" altLang="zh-TW" sz="2000" dirty="0">
                <a:solidFill>
                  <a:prstClr val="black"/>
                </a:solidFill>
                <a:latin typeface="微軟正黑體" panose="020B0604030504040204" pitchFamily="34" charset="-120"/>
                <a:ea typeface="微軟正黑體" panose="020B0604030504040204" pitchFamily="34" charset="-120"/>
              </a:rPr>
              <a:t>」與「其他」等說明</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317EDB14-A654-DE4A-8BBA-C75A68EB21D9}"/>
              </a:ext>
            </a:extLst>
          </p:cNvPr>
          <p:cNvSpPr txBox="1"/>
          <p:nvPr/>
        </p:nvSpPr>
        <p:spPr>
          <a:xfrm>
            <a:off x="418237" y="2826156"/>
            <a:ext cx="3117497" cy="1296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pPr algn="just"/>
            <a:r>
              <a:rPr lang="zh-TW" altLang="en-US" sz="2000" dirty="0">
                <a:solidFill>
                  <a:prstClr val="black"/>
                </a:solidFill>
                <a:latin typeface="微軟正黑體" panose="020B0604030504040204" pitchFamily="34" charset="-120"/>
                <a:ea typeface="微軟正黑體" panose="020B0604030504040204" pitchFamily="34" charset="-120"/>
              </a:rPr>
              <a:t>大學招聯會研訂大學招生參採學習歷程內容之結構化表格暨敘寫範例</a:t>
            </a:r>
            <a:r>
              <a:rPr lang="zh-TW" altLang="zh-TW" sz="2000" dirty="0">
                <a:solidFill>
                  <a:prstClr val="black"/>
                </a:solidFill>
                <a:latin typeface="微軟正黑體" panose="020B0604030504040204" pitchFamily="34" charset="-120"/>
                <a:ea typeface="微軟正黑體" panose="020B0604030504040204" pitchFamily="34" charset="-120"/>
              </a:rPr>
              <a:t> </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E60CBC9F-EB09-E743-B2C8-1B681CC5612B}"/>
              </a:ext>
            </a:extLst>
          </p:cNvPr>
          <p:cNvSpPr txBox="1"/>
          <p:nvPr/>
        </p:nvSpPr>
        <p:spPr>
          <a:xfrm>
            <a:off x="4295800" y="2828100"/>
            <a:ext cx="3328948" cy="12960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nchor="t">
            <a:noAutofit/>
          </a:bodyPr>
          <a:lstStyle/>
          <a:p>
            <a:pPr algn="just"/>
            <a:r>
              <a:rPr lang="zh-TW" altLang="en-US" sz="2000" dirty="0">
                <a:solidFill>
                  <a:prstClr val="black"/>
                </a:solidFill>
                <a:latin typeface="微軟正黑體" panose="020B0604030504040204" pitchFamily="34" charset="-120"/>
                <a:ea typeface="微軟正黑體" panose="020B0604030504040204" pitchFamily="34" charset="-120"/>
              </a:rPr>
              <a:t>大學招聯會公布全國各校系研訂</a:t>
            </a:r>
            <a:r>
              <a:rPr lang="zh-TW" altLang="zh-TW" sz="2000" dirty="0">
                <a:solidFill>
                  <a:prstClr val="black"/>
                </a:solidFill>
                <a:latin typeface="微軟正黑體" panose="020B0604030504040204" pitchFamily="34" charset="-120"/>
                <a:ea typeface="微軟正黑體" panose="020B0604030504040204" pitchFamily="34" charset="-120"/>
              </a:rPr>
              <a:t>「學習歷程」審查重點涵蓋範圍 </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6294" y="1124743"/>
            <a:ext cx="12192000" cy="1597233"/>
            <a:chOff x="-6294" y="1644548"/>
            <a:chExt cx="12192000" cy="1597233"/>
          </a:xfrm>
        </p:grpSpPr>
        <p:sp>
          <p:nvSpPr>
            <p:cNvPr id="10" name="矩形 9"/>
            <p:cNvSpPr/>
            <p:nvPr/>
          </p:nvSpPr>
          <p:spPr bwMode="auto">
            <a:xfrm>
              <a:off x="-6294" y="2330328"/>
              <a:ext cx="12192000" cy="142863"/>
            </a:xfrm>
            <a:prstGeom prst="rect">
              <a:avLst/>
            </a:prstGeom>
            <a:solidFill>
              <a:schemeClr val="accent3">
                <a:lumMod val="60000"/>
                <a:lumOff val="40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a:ln>
                  <a:noFill/>
                </a:ln>
                <a:solidFill>
                  <a:schemeClr val="tx1"/>
                </a:solidFill>
                <a:effectLst/>
                <a:latin typeface="Arial" charset="0"/>
              </a:endParaRPr>
            </a:p>
          </p:txBody>
        </p:sp>
        <p:pic>
          <p:nvPicPr>
            <p:cNvPr id="11" name="圖片 10"/>
            <p:cNvPicPr>
              <a:picLocks noChangeAspect="1"/>
            </p:cNvPicPr>
            <p:nvPr/>
          </p:nvPicPr>
          <p:blipFill>
            <a:blip r:embed="rId4"/>
            <a:stretch>
              <a:fillRect/>
            </a:stretch>
          </p:blipFill>
          <p:spPr>
            <a:xfrm>
              <a:off x="3801860" y="1905445"/>
              <a:ext cx="1018120" cy="1066892"/>
            </a:xfrm>
            <a:prstGeom prst="rect">
              <a:avLst/>
            </a:prstGeom>
          </p:spPr>
        </p:pic>
        <p:pic>
          <p:nvPicPr>
            <p:cNvPr id="12" name="圖片 11"/>
            <p:cNvPicPr>
              <a:picLocks noChangeAspect="1"/>
            </p:cNvPicPr>
            <p:nvPr/>
          </p:nvPicPr>
          <p:blipFill>
            <a:blip r:embed="rId4"/>
            <a:stretch>
              <a:fillRect/>
            </a:stretch>
          </p:blipFill>
          <p:spPr>
            <a:xfrm>
              <a:off x="6625099" y="1939745"/>
              <a:ext cx="1018120" cy="1066892"/>
            </a:xfrm>
            <a:prstGeom prst="rect">
              <a:avLst/>
            </a:prstGeom>
          </p:spPr>
        </p:pic>
        <p:pic>
          <p:nvPicPr>
            <p:cNvPr id="13" name="圖片 12"/>
            <p:cNvPicPr>
              <a:picLocks noChangeAspect="1"/>
            </p:cNvPicPr>
            <p:nvPr/>
          </p:nvPicPr>
          <p:blipFill>
            <a:blip r:embed="rId4"/>
            <a:stretch>
              <a:fillRect/>
            </a:stretch>
          </p:blipFill>
          <p:spPr>
            <a:xfrm>
              <a:off x="9754086" y="1905445"/>
              <a:ext cx="1018120" cy="1066892"/>
            </a:xfrm>
            <a:prstGeom prst="rect">
              <a:avLst/>
            </a:prstGeom>
          </p:spPr>
        </p:pic>
        <p:sp>
          <p:nvSpPr>
            <p:cNvPr id="14" name="橢圓 13"/>
            <p:cNvSpPr/>
            <p:nvPr/>
          </p:nvSpPr>
          <p:spPr bwMode="auto">
            <a:xfrm>
              <a:off x="1206012" y="1925139"/>
              <a:ext cx="1021997" cy="106957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a:ln>
                  <a:noFill/>
                </a:ln>
                <a:solidFill>
                  <a:schemeClr val="tx1"/>
                </a:solidFill>
                <a:effectLst/>
                <a:latin typeface="Arial" charset="0"/>
              </a:endParaRPr>
            </a:p>
          </p:txBody>
        </p:sp>
        <p:grpSp>
          <p:nvGrpSpPr>
            <p:cNvPr id="15" name="群組 14"/>
            <p:cNvGrpSpPr/>
            <p:nvPr/>
          </p:nvGrpSpPr>
          <p:grpSpPr>
            <a:xfrm>
              <a:off x="941825" y="1644548"/>
              <a:ext cx="10091743" cy="1597233"/>
              <a:chOff x="-898975" y="3238710"/>
              <a:chExt cx="14400118" cy="2279125"/>
            </a:xfrm>
          </p:grpSpPr>
          <p:sp>
            <p:nvSpPr>
              <p:cNvPr id="18" name="甜甜圈 17"/>
              <p:cNvSpPr/>
              <p:nvPr/>
            </p:nvSpPr>
            <p:spPr>
              <a:xfrm>
                <a:off x="-898975" y="3305577"/>
                <a:ext cx="2212258" cy="2212258"/>
              </a:xfrm>
              <a:prstGeom prst="donut">
                <a:avLst>
                  <a:gd name="adj" fmla="val 17886"/>
                </a:avLst>
              </a:prstGeom>
              <a:solidFill>
                <a:srgbClr val="FF000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latin typeface="微軟正黑體" panose="020B0604030504040204" pitchFamily="34" charset="-120"/>
                </a:endParaRPr>
              </a:p>
            </p:txBody>
          </p:sp>
          <p:sp>
            <p:nvSpPr>
              <p:cNvPr id="19" name="文字方塊 18"/>
              <p:cNvSpPr txBox="1"/>
              <p:nvPr/>
            </p:nvSpPr>
            <p:spPr>
              <a:xfrm>
                <a:off x="-583818" y="3893871"/>
                <a:ext cx="1639802" cy="1185767"/>
              </a:xfrm>
              <a:prstGeom prst="rect">
                <a:avLst/>
              </a:prstGeom>
              <a:noFill/>
            </p:spPr>
            <p:txBody>
              <a:bodyPr wrap="square" rtlCol="0">
                <a:spAutoFit/>
              </a:bodyPr>
              <a:lstStyle/>
              <a:p>
                <a:pPr algn="ctr"/>
                <a:r>
                  <a:rPr lang="en-US" altLang="zh-TW" sz="2400" dirty="0">
                    <a:solidFill>
                      <a:prstClr val="black"/>
                    </a:solidFill>
                    <a:latin typeface="微軟正黑體" panose="020B0604030504040204" pitchFamily="34" charset="-120"/>
                    <a:ea typeface="微軟正黑體" panose="020B0604030504040204" pitchFamily="34" charset="-120"/>
                  </a:rPr>
                  <a:t>108</a:t>
                </a:r>
                <a:r>
                  <a:rPr lang="zh-TW" altLang="en-US" sz="2400" dirty="0">
                    <a:solidFill>
                      <a:prstClr val="black"/>
                    </a:solidFill>
                    <a:latin typeface="微軟正黑體" panose="020B0604030504040204" pitchFamily="34" charset="-120"/>
                    <a:ea typeface="微軟正黑體" panose="020B0604030504040204" pitchFamily="34" charset="-120"/>
                  </a:rPr>
                  <a:t>年</a:t>
                </a:r>
                <a:endParaRPr lang="en-US" altLang="zh-TW" sz="2400" dirty="0">
                  <a:solidFill>
                    <a:prstClr val="black"/>
                  </a:solidFill>
                  <a:latin typeface="微軟正黑體" panose="020B0604030504040204" pitchFamily="34" charset="-120"/>
                  <a:ea typeface="微軟正黑體" panose="020B0604030504040204" pitchFamily="34" charset="-120"/>
                </a:endParaRPr>
              </a:p>
              <a:p>
                <a:pPr algn="ctr"/>
                <a:r>
                  <a:rPr lang="en-US" altLang="zh-TW" sz="2400" dirty="0">
                    <a:solidFill>
                      <a:prstClr val="black"/>
                    </a:solidFill>
                    <a:latin typeface="微軟正黑體" panose="020B0604030504040204" pitchFamily="34" charset="-120"/>
                    <a:ea typeface="微軟正黑體" panose="020B0604030504040204" pitchFamily="34" charset="-120"/>
                  </a:rPr>
                  <a:t>4</a:t>
                </a:r>
                <a:r>
                  <a:rPr lang="zh-TW" altLang="en-US" sz="2400" dirty="0">
                    <a:solidFill>
                      <a:prstClr val="black"/>
                    </a:solidFill>
                    <a:latin typeface="微軟正黑體" panose="020B0604030504040204" pitchFamily="34" charset="-120"/>
                    <a:ea typeface="微軟正黑體" panose="020B0604030504040204" pitchFamily="34" charset="-120"/>
                  </a:rPr>
                  <a:t>月</a:t>
                </a:r>
                <a:endParaRPr lang="en-US" altLang="zh-TW" sz="2400" dirty="0">
                  <a:solidFill>
                    <a:prstClr val="black"/>
                  </a:solidFill>
                  <a:latin typeface="微軟正黑體" panose="020B0604030504040204" pitchFamily="34" charset="-120"/>
                  <a:ea typeface="微軟正黑體" panose="020B0604030504040204" pitchFamily="34" charset="-120"/>
                </a:endParaRPr>
              </a:p>
            </p:txBody>
          </p:sp>
          <p:sp>
            <p:nvSpPr>
              <p:cNvPr id="20" name="甜甜圈 19"/>
              <p:cNvSpPr/>
              <p:nvPr/>
            </p:nvSpPr>
            <p:spPr>
              <a:xfrm>
                <a:off x="2802328" y="3296062"/>
                <a:ext cx="2212258" cy="2212258"/>
              </a:xfrm>
              <a:prstGeom prst="donut">
                <a:avLst>
                  <a:gd name="adj" fmla="val 17886"/>
                </a:avLst>
              </a:prstGeom>
              <a:solidFill>
                <a:srgbClr val="FFC00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latin typeface="微軟正黑體" panose="020B0604030504040204" pitchFamily="34" charset="-120"/>
                </a:endParaRPr>
              </a:p>
            </p:txBody>
          </p:sp>
          <p:sp>
            <p:nvSpPr>
              <p:cNvPr id="21" name="文字方塊 20"/>
              <p:cNvSpPr txBox="1"/>
              <p:nvPr/>
            </p:nvSpPr>
            <p:spPr>
              <a:xfrm>
                <a:off x="3135314" y="3885576"/>
                <a:ext cx="1639802" cy="1185767"/>
              </a:xfrm>
              <a:prstGeom prst="rect">
                <a:avLst/>
              </a:prstGeom>
              <a:noFill/>
            </p:spPr>
            <p:txBody>
              <a:bodyPr wrap="square" rtlCol="0">
                <a:spAutoFit/>
              </a:bodyPr>
              <a:lstStyle/>
              <a:p>
                <a:pPr algn="ctr"/>
                <a:r>
                  <a:rPr lang="en-US" altLang="zh-TW" sz="2400" dirty="0">
                    <a:solidFill>
                      <a:prstClr val="black"/>
                    </a:solidFill>
                    <a:latin typeface="微軟正黑體" panose="020B0604030504040204" pitchFamily="34" charset="-120"/>
                    <a:ea typeface="微軟正黑體" panose="020B0604030504040204" pitchFamily="34" charset="-120"/>
                  </a:rPr>
                  <a:t>108</a:t>
                </a:r>
                <a:r>
                  <a:rPr lang="zh-TW" altLang="en-US" sz="2400" dirty="0">
                    <a:solidFill>
                      <a:prstClr val="black"/>
                    </a:solidFill>
                    <a:latin typeface="微軟正黑體" panose="020B0604030504040204" pitchFamily="34" charset="-120"/>
                    <a:ea typeface="微軟正黑體" panose="020B0604030504040204" pitchFamily="34" charset="-120"/>
                  </a:rPr>
                  <a:t>年</a:t>
                </a:r>
                <a:endParaRPr lang="en-US" altLang="zh-TW" sz="2400" dirty="0">
                  <a:solidFill>
                    <a:prstClr val="black"/>
                  </a:solidFill>
                  <a:latin typeface="微軟正黑體" panose="020B0604030504040204" pitchFamily="34" charset="-120"/>
                  <a:ea typeface="微軟正黑體" panose="020B0604030504040204" pitchFamily="34" charset="-120"/>
                </a:endParaRPr>
              </a:p>
              <a:p>
                <a:pPr algn="ctr"/>
                <a:r>
                  <a:rPr lang="en-US" altLang="zh-TW" sz="2400" dirty="0">
                    <a:solidFill>
                      <a:prstClr val="black"/>
                    </a:solidFill>
                    <a:latin typeface="微軟正黑體" panose="020B0604030504040204" pitchFamily="34" charset="-120"/>
                    <a:ea typeface="微軟正黑體" panose="020B0604030504040204" pitchFamily="34" charset="-120"/>
                  </a:rPr>
                  <a:t>8</a:t>
                </a:r>
                <a:r>
                  <a:rPr lang="zh-TW" altLang="en-US" sz="2400" dirty="0">
                    <a:solidFill>
                      <a:prstClr val="black"/>
                    </a:solidFill>
                    <a:latin typeface="微軟正黑體" panose="020B0604030504040204" pitchFamily="34" charset="-120"/>
                    <a:ea typeface="微軟正黑體" panose="020B0604030504040204" pitchFamily="34" charset="-120"/>
                  </a:rPr>
                  <a:t>月</a:t>
                </a:r>
                <a:endParaRPr lang="en-US" altLang="zh-TW" sz="2400" dirty="0">
                  <a:solidFill>
                    <a:prstClr val="black"/>
                  </a:solidFill>
                  <a:latin typeface="微軟正黑體" panose="020B0604030504040204" pitchFamily="34" charset="-120"/>
                  <a:ea typeface="微軟正黑體" panose="020B0604030504040204" pitchFamily="34" charset="-120"/>
                </a:endParaRPr>
              </a:p>
            </p:txBody>
          </p:sp>
          <p:sp>
            <p:nvSpPr>
              <p:cNvPr id="22" name="甜甜圈 21"/>
              <p:cNvSpPr/>
              <p:nvPr/>
            </p:nvSpPr>
            <p:spPr>
              <a:xfrm>
                <a:off x="11288885" y="3238710"/>
                <a:ext cx="2212258" cy="2212258"/>
              </a:xfrm>
              <a:prstGeom prst="donut">
                <a:avLst>
                  <a:gd name="adj" fmla="val 17886"/>
                </a:avLst>
              </a:prstGeom>
              <a:solidFill>
                <a:srgbClr val="7030A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latin typeface="微軟正黑體" panose="020B0604030504040204" pitchFamily="34" charset="-120"/>
                </a:endParaRPr>
              </a:p>
            </p:txBody>
          </p:sp>
          <p:sp>
            <p:nvSpPr>
              <p:cNvPr id="23" name="文字方塊 22"/>
              <p:cNvSpPr txBox="1"/>
              <p:nvPr/>
            </p:nvSpPr>
            <p:spPr>
              <a:xfrm>
                <a:off x="11621870" y="3841284"/>
                <a:ext cx="1639802" cy="1185767"/>
              </a:xfrm>
              <a:prstGeom prst="rect">
                <a:avLst/>
              </a:prstGeom>
              <a:noFill/>
            </p:spPr>
            <p:txBody>
              <a:bodyPr wrap="square" rtlCol="0">
                <a:spAutoFit/>
              </a:bodyPr>
              <a:lstStyle/>
              <a:p>
                <a:pPr algn="ctr"/>
                <a:r>
                  <a:rPr lang="en-US" altLang="zh-TW" sz="2400" dirty="0">
                    <a:solidFill>
                      <a:prstClr val="black"/>
                    </a:solidFill>
                    <a:latin typeface="微軟正黑體" panose="020B0604030504040204" pitchFamily="34" charset="-120"/>
                    <a:ea typeface="微軟正黑體" panose="020B0604030504040204" pitchFamily="34" charset="-120"/>
                  </a:rPr>
                  <a:t>109</a:t>
                </a:r>
                <a:r>
                  <a:rPr lang="zh-TW" altLang="en-US" sz="2400" dirty="0">
                    <a:solidFill>
                      <a:prstClr val="black"/>
                    </a:solidFill>
                    <a:latin typeface="微軟正黑體" panose="020B0604030504040204" pitchFamily="34" charset="-120"/>
                    <a:ea typeface="微軟正黑體" panose="020B0604030504040204" pitchFamily="34" charset="-120"/>
                  </a:rPr>
                  <a:t>年</a:t>
                </a:r>
                <a:endParaRPr lang="en-US" altLang="zh-TW" sz="2400" dirty="0">
                  <a:solidFill>
                    <a:prstClr val="black"/>
                  </a:solidFill>
                  <a:latin typeface="微軟正黑體" panose="020B0604030504040204" pitchFamily="34" charset="-120"/>
                  <a:ea typeface="微軟正黑體" panose="020B0604030504040204" pitchFamily="34" charset="-120"/>
                </a:endParaRPr>
              </a:p>
              <a:p>
                <a:pPr algn="ctr"/>
                <a:r>
                  <a:rPr lang="en-US" altLang="zh-TW" sz="2400" dirty="0">
                    <a:solidFill>
                      <a:prstClr val="black"/>
                    </a:solidFill>
                    <a:latin typeface="微軟正黑體" panose="020B0604030504040204" pitchFamily="34" charset="-120"/>
                    <a:ea typeface="微軟正黑體" panose="020B0604030504040204" pitchFamily="34" charset="-120"/>
                  </a:rPr>
                  <a:t>4</a:t>
                </a:r>
                <a:r>
                  <a:rPr lang="zh-TW" altLang="en-US" sz="2400" dirty="0">
                    <a:solidFill>
                      <a:prstClr val="black"/>
                    </a:solidFill>
                    <a:latin typeface="微軟正黑體" panose="020B0604030504040204" pitchFamily="34" charset="-120"/>
                    <a:ea typeface="微軟正黑體" panose="020B0604030504040204" pitchFamily="34" charset="-120"/>
                  </a:rPr>
                  <a:t>月</a:t>
                </a:r>
                <a:endParaRPr lang="en-US" altLang="zh-TW" sz="2400" dirty="0">
                  <a:solidFill>
                    <a:prstClr val="black"/>
                  </a:solidFill>
                  <a:latin typeface="微軟正黑體" panose="020B0604030504040204" pitchFamily="34" charset="-120"/>
                  <a:ea typeface="微軟正黑體" panose="020B0604030504040204" pitchFamily="34" charset="-120"/>
                </a:endParaRPr>
              </a:p>
            </p:txBody>
          </p:sp>
        </p:grpSp>
        <p:sp>
          <p:nvSpPr>
            <p:cNvPr id="16" name="甜甜圈 15"/>
            <p:cNvSpPr/>
            <p:nvPr/>
          </p:nvSpPr>
          <p:spPr>
            <a:xfrm>
              <a:off x="6348418" y="1688934"/>
              <a:ext cx="1550372" cy="1550372"/>
            </a:xfrm>
            <a:prstGeom prst="donut">
              <a:avLst>
                <a:gd name="adj" fmla="val 17886"/>
              </a:avLst>
            </a:prstGeom>
            <a:solidFill>
              <a:srgbClr val="FFC00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latin typeface="微軟正黑體" panose="020B0604030504040204" pitchFamily="34" charset="-120"/>
              </a:endParaRPr>
            </a:p>
          </p:txBody>
        </p:sp>
        <p:sp>
          <p:nvSpPr>
            <p:cNvPr id="17" name="文字方塊 16"/>
            <p:cNvSpPr txBox="1"/>
            <p:nvPr/>
          </p:nvSpPr>
          <p:spPr>
            <a:xfrm>
              <a:off x="6581778" y="2102071"/>
              <a:ext cx="1149189" cy="830997"/>
            </a:xfrm>
            <a:prstGeom prst="rect">
              <a:avLst/>
            </a:prstGeom>
            <a:noFill/>
          </p:spPr>
          <p:txBody>
            <a:bodyPr wrap="square" rtlCol="0">
              <a:spAutoFit/>
            </a:bodyPr>
            <a:lstStyle/>
            <a:p>
              <a:pPr algn="ctr"/>
              <a:r>
                <a:rPr lang="en-US" altLang="zh-TW" sz="2400" dirty="0">
                  <a:solidFill>
                    <a:prstClr val="black"/>
                  </a:solidFill>
                  <a:latin typeface="微軟正黑體" panose="020B0604030504040204" pitchFamily="34" charset="-120"/>
                  <a:ea typeface="微軟正黑體" panose="020B0604030504040204" pitchFamily="34" charset="-120"/>
                </a:rPr>
                <a:t>108</a:t>
              </a:r>
              <a:r>
                <a:rPr lang="zh-TW" altLang="en-US" sz="2400" dirty="0">
                  <a:solidFill>
                    <a:prstClr val="black"/>
                  </a:solidFill>
                  <a:latin typeface="微軟正黑體" panose="020B0604030504040204" pitchFamily="34" charset="-120"/>
                  <a:ea typeface="微軟正黑體" panose="020B0604030504040204" pitchFamily="34" charset="-120"/>
                </a:rPr>
                <a:t>年</a:t>
              </a:r>
              <a:endParaRPr lang="en-US" altLang="zh-TW" sz="2400" dirty="0">
                <a:solidFill>
                  <a:prstClr val="black"/>
                </a:solidFill>
                <a:latin typeface="微軟正黑體" panose="020B0604030504040204" pitchFamily="34" charset="-120"/>
                <a:ea typeface="微軟正黑體" panose="020B0604030504040204" pitchFamily="34" charset="-120"/>
              </a:endParaRPr>
            </a:p>
            <a:p>
              <a:pPr algn="ctr"/>
              <a:r>
                <a:rPr lang="en-US" altLang="zh-TW" sz="2400" dirty="0">
                  <a:solidFill>
                    <a:prstClr val="black"/>
                  </a:solidFill>
                  <a:latin typeface="微軟正黑體" panose="020B0604030504040204" pitchFamily="34" charset="-120"/>
                  <a:ea typeface="微軟正黑體" panose="020B0604030504040204" pitchFamily="34" charset="-120"/>
                </a:rPr>
                <a:t>11</a:t>
              </a:r>
              <a:r>
                <a:rPr lang="zh-TW" altLang="en-US" sz="2400" dirty="0">
                  <a:solidFill>
                    <a:prstClr val="black"/>
                  </a:solidFill>
                  <a:latin typeface="微軟正黑體" panose="020B0604030504040204" pitchFamily="34" charset="-120"/>
                  <a:ea typeface="微軟正黑體" panose="020B0604030504040204" pitchFamily="34" charset="-120"/>
                </a:rPr>
                <a:t>月</a:t>
              </a:r>
              <a:endParaRPr lang="en-US" altLang="zh-TW" sz="2400" dirty="0">
                <a:solidFill>
                  <a:prstClr val="black"/>
                </a:solidFill>
                <a:latin typeface="微軟正黑體" panose="020B0604030504040204" pitchFamily="34" charset="-120"/>
                <a:ea typeface="微軟正黑體" panose="020B0604030504040204" pitchFamily="34" charset="-120"/>
              </a:endParaRPr>
            </a:p>
          </p:txBody>
        </p:sp>
      </p:grpSp>
      <p:sp>
        <p:nvSpPr>
          <p:cNvPr id="24" name="文字方塊 23"/>
          <p:cNvSpPr txBox="1"/>
          <p:nvPr/>
        </p:nvSpPr>
        <p:spPr>
          <a:xfrm>
            <a:off x="369752" y="4141527"/>
            <a:ext cx="3664056" cy="2554545"/>
          </a:xfrm>
          <a:prstGeom prst="rect">
            <a:avLst/>
          </a:prstGeom>
          <a:noFill/>
        </p:spPr>
        <p:txBody>
          <a:bodyPr wrap="square" rtlCol="0">
            <a:spAutoFit/>
          </a:bodyPr>
          <a:lstStyle/>
          <a:p>
            <a:pPr>
              <a:lnSpc>
                <a:spcPts val="3200"/>
              </a:lnSpc>
              <a:spcBef>
                <a:spcPts val="0"/>
              </a:spcBef>
              <a:spcAft>
                <a:spcPts val="0"/>
              </a:spcAft>
            </a:pPr>
            <a:r>
              <a:rPr lang="en-US" altLang="zh-TW" sz="2400" dirty="0">
                <a:latin typeface="微軟正黑體" panose="020B0604030504040204" pitchFamily="34" charset="-120"/>
                <a:ea typeface="微軟正黑體" panose="020B0604030504040204" pitchFamily="34" charset="-120"/>
              </a:rPr>
              <a:t>4/12</a:t>
            </a:r>
            <a:r>
              <a:rPr lang="zh-TW" altLang="en-US" sz="2400" dirty="0">
                <a:latin typeface="微軟正黑體" panose="020B0604030504040204" pitchFamily="34" charset="-120"/>
                <a:ea typeface="微軟正黑體" panose="020B0604030504040204" pitchFamily="34" charset="-120"/>
              </a:rPr>
              <a:t>徵詢大學意見</a:t>
            </a:r>
            <a:endParaRPr lang="en-US" altLang="zh-TW" sz="2400" dirty="0">
              <a:latin typeface="微軟正黑體" panose="020B0604030504040204" pitchFamily="34" charset="-120"/>
              <a:ea typeface="微軟正黑體" panose="020B0604030504040204" pitchFamily="34" charset="-120"/>
            </a:endParaRPr>
          </a:p>
          <a:p>
            <a:pPr>
              <a:lnSpc>
                <a:spcPts val="3200"/>
              </a:lnSpc>
              <a:spcBef>
                <a:spcPts val="0"/>
              </a:spcBef>
              <a:spcAft>
                <a:spcPts val="0"/>
              </a:spcAft>
            </a:pPr>
            <a:r>
              <a:rPr lang="en-US" altLang="zh-TW" sz="2400" dirty="0">
                <a:latin typeface="微軟正黑體" panose="020B0604030504040204" pitchFamily="34" charset="-120"/>
                <a:ea typeface="微軟正黑體" panose="020B0604030504040204" pitchFamily="34" charset="-120"/>
              </a:rPr>
              <a:t>4/19</a:t>
            </a:r>
            <a:r>
              <a:rPr lang="zh-TW" altLang="en-US" sz="2400" dirty="0">
                <a:latin typeface="微軟正黑體" panose="020B0604030504040204" pitchFamily="34" charset="-120"/>
                <a:ea typeface="微軟正黑體" panose="020B0604030504040204" pitchFamily="34" charset="-120"/>
              </a:rPr>
              <a:t>徵詢高中意見</a:t>
            </a:r>
            <a:endParaRPr lang="en-US" altLang="zh-TW" sz="2400" dirty="0">
              <a:latin typeface="微軟正黑體" panose="020B0604030504040204" pitchFamily="34" charset="-120"/>
              <a:ea typeface="微軟正黑體" panose="020B0604030504040204" pitchFamily="34" charset="-120"/>
            </a:endParaRPr>
          </a:p>
          <a:p>
            <a:pPr marL="1165225" indent="-1165225">
              <a:lnSpc>
                <a:spcPts val="3200"/>
              </a:lnSpc>
              <a:spcBef>
                <a:spcPts val="0"/>
              </a:spcBef>
              <a:spcAft>
                <a:spcPts val="0"/>
              </a:spcAft>
            </a:pP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4/20-29</a:t>
            </a:r>
            <a:r>
              <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rPr>
              <a:t>彙整回饋意見及定稿</a:t>
            </a:r>
            <a:endPar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endParaRPr>
          </a:p>
          <a:p>
            <a:pPr>
              <a:lnSpc>
                <a:spcPts val="3200"/>
              </a:lnSpc>
              <a:spcBef>
                <a:spcPts val="0"/>
              </a:spcBef>
              <a:spcAft>
                <a:spcPts val="0"/>
              </a:spcAft>
            </a:pPr>
            <a:r>
              <a:rPr lang="en-US" altLang="zh-TW" sz="2400" u="sng" dirty="0">
                <a:latin typeface="微軟正黑體" panose="020B0604030504040204" pitchFamily="34" charset="-120"/>
                <a:ea typeface="微軟正黑體" panose="020B0604030504040204" pitchFamily="34" charset="-120"/>
              </a:rPr>
              <a:t>4/29</a:t>
            </a:r>
            <a:r>
              <a:rPr lang="zh-TW" altLang="en-US" sz="2400" u="sng" dirty="0">
                <a:latin typeface="微軟正黑體" panose="020B0604030504040204" pitchFamily="34" charset="-120"/>
                <a:ea typeface="微軟正黑體" panose="020B0604030504040204" pitchFamily="34" charset="-120"/>
              </a:rPr>
              <a:t>召開說明會</a:t>
            </a:r>
            <a:endParaRPr lang="en-US" altLang="zh-TW" sz="2400" u="sng" dirty="0">
              <a:latin typeface="微軟正黑體" panose="020B0604030504040204" pitchFamily="34" charset="-120"/>
              <a:ea typeface="微軟正黑體" panose="020B0604030504040204" pitchFamily="34" charset="-120"/>
            </a:endParaRPr>
          </a:p>
          <a:p>
            <a:pPr>
              <a:lnSpc>
                <a:spcPts val="3200"/>
              </a:lnSpc>
              <a:spcBef>
                <a:spcPts val="0"/>
              </a:spcBef>
              <a:spcAft>
                <a:spcPts val="0"/>
              </a:spcAft>
            </a:pPr>
            <a:r>
              <a:rPr lang="en-US" altLang="zh-TW" sz="2000"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000" dirty="0">
                <a:solidFill>
                  <a:schemeClr val="accent6">
                    <a:lumMod val="75000"/>
                  </a:schemeClr>
                </a:solidFill>
                <a:latin typeface="微軟正黑體" panose="020B0604030504040204" pitchFamily="34" charset="-120"/>
                <a:ea typeface="微軟正黑體" panose="020B0604030504040204" pitchFamily="34" charset="-120"/>
              </a:rPr>
              <a:t>項目、格式、範例及調查時程</a:t>
            </a:r>
            <a:r>
              <a:rPr lang="en-US" altLang="zh-TW" sz="2000" dirty="0">
                <a:solidFill>
                  <a:schemeClr val="accent6">
                    <a:lumMod val="75000"/>
                  </a:schemeClr>
                </a:solidFill>
                <a:latin typeface="微軟正黑體" panose="020B0604030504040204" pitchFamily="34" charset="-120"/>
                <a:ea typeface="微軟正黑體" panose="020B0604030504040204" pitchFamily="34" charset="-120"/>
              </a:rPr>
              <a:t>)</a:t>
            </a:r>
            <a:endParaRPr lang="zh-TW" altLang="en-US" sz="20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4033808" y="4179140"/>
            <a:ext cx="3924939" cy="2144177"/>
          </a:xfrm>
          <a:prstGeom prst="rect">
            <a:avLst/>
          </a:prstGeom>
          <a:noFill/>
        </p:spPr>
        <p:txBody>
          <a:bodyPr wrap="square" rtlCol="0">
            <a:spAutoFit/>
          </a:bodyPr>
          <a:lstStyle/>
          <a:p>
            <a:pPr marL="892175" indent="-892175">
              <a:lnSpc>
                <a:spcPts val="3200"/>
              </a:lnSpc>
              <a:spcBef>
                <a:spcPts val="0"/>
              </a:spcBef>
              <a:spcAft>
                <a:spcPts val="0"/>
              </a:spcAft>
            </a:pPr>
            <a:r>
              <a:rPr lang="en-US" altLang="zh-TW" sz="2400" u="sng" dirty="0">
                <a:latin typeface="微軟正黑體" panose="020B0604030504040204" pitchFamily="34" charset="-120"/>
                <a:ea typeface="微軟正黑體" panose="020B0604030504040204" pitchFamily="34" charset="-120"/>
              </a:rPr>
              <a:t>5-8</a:t>
            </a:r>
            <a:r>
              <a:rPr lang="zh-TW" altLang="en-US" sz="2400" u="sng" dirty="0">
                <a:latin typeface="微軟正黑體" panose="020B0604030504040204" pitchFamily="34" charset="-120"/>
                <a:ea typeface="微軟正黑體" panose="020B0604030504040204" pitchFamily="34" charset="-120"/>
              </a:rPr>
              <a:t>月間辦理培訓及調查</a:t>
            </a:r>
            <a:endParaRPr lang="en-US" altLang="zh-TW" sz="2400" u="sng" dirty="0">
              <a:latin typeface="微軟正黑體" panose="020B0604030504040204" pitchFamily="34" charset="-120"/>
              <a:ea typeface="微軟正黑體" panose="020B0604030504040204" pitchFamily="34" charset="-120"/>
            </a:endParaRPr>
          </a:p>
          <a:p>
            <a:pPr marL="892175" indent="-892175">
              <a:lnSpc>
                <a:spcPts val="3200"/>
              </a:lnSpc>
              <a:spcBef>
                <a:spcPts val="0"/>
              </a:spcBef>
              <a:spcAft>
                <a:spcPts val="0"/>
              </a:spcAft>
            </a:pPr>
            <a:r>
              <a:rPr lang="en-US" altLang="zh-TW" sz="2400" dirty="0">
                <a:latin typeface="微軟正黑體" panose="020B0604030504040204" pitchFamily="34" charset="-120"/>
                <a:ea typeface="微軟正黑體" panose="020B0604030504040204" pitchFamily="34" charset="-120"/>
              </a:rPr>
              <a:t>8</a:t>
            </a:r>
            <a:r>
              <a:rPr lang="zh-TW" altLang="en-US" sz="2400" dirty="0">
                <a:latin typeface="微軟正黑體" panose="020B0604030504040204" pitchFamily="34" charset="-120"/>
                <a:ea typeface="微軟正黑體" panose="020B0604030504040204" pitchFamily="34" charset="-120"/>
              </a:rPr>
              <a:t>月</a:t>
            </a:r>
            <a:r>
              <a:rPr lang="zh-TW" altLang="en-US" sz="2400" dirty="0">
                <a:solidFill>
                  <a:srgbClr val="FF0000"/>
                </a:solidFill>
                <a:latin typeface="微軟正黑體" panose="020B0604030504040204" pitchFamily="34" charset="-120"/>
                <a:ea typeface="微軟正黑體" panose="020B0604030504040204" pitchFamily="34" charset="-120"/>
              </a:rPr>
              <a:t>下旬</a:t>
            </a:r>
            <a:r>
              <a:rPr lang="zh-TW" altLang="en-US" sz="2400" dirty="0">
                <a:latin typeface="微軟正黑體" panose="020B0604030504040204" pitchFamily="34" charset="-120"/>
                <a:ea typeface="微軟正黑體" panose="020B0604030504040204" pitchFamily="34" charset="-120"/>
              </a:rPr>
              <a:t>公告調查結果</a:t>
            </a:r>
            <a:r>
              <a:rPr lang="zh-TW" altLang="en-US" sz="2400" dirty="0">
                <a:solidFill>
                  <a:srgbClr val="FF0000"/>
                </a:solidFill>
                <a:latin typeface="微軟正黑體" panose="020B0604030504040204" pitchFamily="34" charset="-120"/>
                <a:ea typeface="微軟正黑體" panose="020B0604030504040204" pitchFamily="34" charset="-120"/>
              </a:rPr>
              <a:t>草案</a:t>
            </a:r>
            <a:endParaRPr lang="en-US" altLang="zh-TW" sz="2400" dirty="0">
              <a:latin typeface="微軟正黑體" panose="020B0604030504040204" pitchFamily="34" charset="-120"/>
              <a:ea typeface="微軟正黑體" panose="020B0604030504040204" pitchFamily="34" charset="-120"/>
            </a:endParaRPr>
          </a:p>
          <a:p>
            <a:pPr marL="985838" indent="-985838">
              <a:lnSpc>
                <a:spcPts val="3200"/>
              </a:lnSpc>
              <a:spcBef>
                <a:spcPts val="0"/>
              </a:spcBef>
              <a:spcAft>
                <a:spcPts val="0"/>
              </a:spcAft>
            </a:pP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9-11</a:t>
            </a:r>
            <a:r>
              <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rPr>
              <a:t>月檢視學系所填資料並接受外界回饋</a:t>
            </a:r>
            <a:endPar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endParaRPr>
          </a:p>
          <a:p>
            <a:pPr marL="892175" indent="-892175">
              <a:lnSpc>
                <a:spcPts val="3200"/>
              </a:lnSpc>
              <a:spcBef>
                <a:spcPts val="0"/>
              </a:spcBef>
              <a:spcAft>
                <a:spcPts val="0"/>
              </a:spcAft>
            </a:pPr>
            <a:r>
              <a:rPr lang="en-US" altLang="zh-TW" sz="2400" dirty="0">
                <a:latin typeface="微軟正黑體" panose="020B0604030504040204" pitchFamily="34" charset="-120"/>
                <a:ea typeface="微軟正黑體" panose="020B0604030504040204" pitchFamily="34" charset="-120"/>
              </a:rPr>
              <a:t>11</a:t>
            </a:r>
            <a:r>
              <a:rPr lang="zh-TW" altLang="en-US" sz="2400" dirty="0">
                <a:latin typeface="微軟正黑體" panose="020B0604030504040204" pitchFamily="34" charset="-120"/>
                <a:ea typeface="微軟正黑體" panose="020B0604030504040204" pitchFamily="34" charset="-120"/>
              </a:rPr>
              <a:t>月</a:t>
            </a:r>
            <a:r>
              <a:rPr lang="zh-TW" altLang="en-US" sz="2400" dirty="0">
                <a:solidFill>
                  <a:srgbClr val="FF0000"/>
                </a:solidFill>
                <a:latin typeface="微軟正黑體" panose="020B0604030504040204" pitchFamily="34" charset="-120"/>
                <a:ea typeface="微軟正黑體" panose="020B0604030504040204" pitchFamily="34" charset="-120"/>
              </a:rPr>
              <a:t>下旬</a:t>
            </a:r>
            <a:r>
              <a:rPr lang="zh-TW" altLang="en-US" sz="2400" dirty="0">
                <a:latin typeface="微軟正黑體" panose="020B0604030504040204" pitchFamily="34" charset="-120"/>
                <a:ea typeface="微軟正黑體" panose="020B0604030504040204" pitchFamily="34" charset="-120"/>
              </a:rPr>
              <a:t>公告調查結果</a:t>
            </a:r>
            <a:r>
              <a:rPr lang="zh-TW" altLang="en-US" sz="2400" dirty="0">
                <a:solidFill>
                  <a:srgbClr val="FF0000"/>
                </a:solidFill>
                <a:latin typeface="微軟正黑體" panose="020B0604030504040204" pitchFamily="34" charset="-120"/>
                <a:ea typeface="微軟正黑體" panose="020B0604030504040204" pitchFamily="34" charset="-120"/>
              </a:rPr>
              <a:t>定案</a:t>
            </a:r>
            <a:endParaRPr lang="en-US" altLang="zh-TW" sz="2400" dirty="0">
              <a:solidFill>
                <a:srgbClr val="FF0000"/>
              </a:solidFill>
              <a:latin typeface="微軟正黑體" panose="020B0604030504040204" pitchFamily="34" charset="-120"/>
              <a:ea typeface="微軟正黑體" panose="020B0604030504040204" pitchFamily="34" charset="-120"/>
            </a:endParaRPr>
          </a:p>
        </p:txBody>
      </p:sp>
      <p:sp>
        <p:nvSpPr>
          <p:cNvPr id="27" name="圓角矩形圖說文字 26">
            <a:extLst>
              <a:ext uri="{FF2B5EF4-FFF2-40B4-BE49-F238E27FC236}">
                <a16:creationId xmlns:a16="http://schemas.microsoft.com/office/drawing/2014/main" id="{46F3F8DD-B3B5-4A03-95FB-A2D9D3BA37A0}"/>
              </a:ext>
            </a:extLst>
          </p:cNvPr>
          <p:cNvSpPr/>
          <p:nvPr/>
        </p:nvSpPr>
        <p:spPr>
          <a:xfrm>
            <a:off x="10693398" y="4574733"/>
            <a:ext cx="1413499" cy="1905953"/>
          </a:xfrm>
          <a:prstGeom prst="wedgeRoundRectCallout">
            <a:avLst>
              <a:gd name="adj1" fmla="val -59264"/>
              <a:gd name="adj2" fmla="val -31441"/>
              <a:gd name="adj3" fmla="val 16667"/>
            </a:avLst>
          </a:prstGeom>
          <a:solidFill>
            <a:schemeClr val="accent6">
              <a:lumMod val="20000"/>
              <a:lumOff val="80000"/>
            </a:schemeClr>
          </a:solidFill>
        </p:spPr>
        <p:txBody>
          <a:bodyPr wrap="square">
            <a:spAutoFit/>
          </a:bodyPr>
          <a:lstStyle/>
          <a:p>
            <a:pPr>
              <a:lnSpc>
                <a:spcPts val="2200"/>
              </a:lnSpc>
            </a:pPr>
            <a:r>
              <a:rPr lang="en-US" altLang="zh-TW" dirty="0">
                <a:latin typeface="+mn-ea"/>
                <a:ea typeface="+mn-ea"/>
              </a:rPr>
              <a:t>(</a:t>
            </a:r>
            <a:r>
              <a:rPr lang="zh-TW" altLang="en-US" dirty="0">
                <a:latin typeface="+mn-ea"/>
                <a:ea typeface="+mn-ea"/>
              </a:rPr>
              <a:t>僅就</a:t>
            </a:r>
            <a:r>
              <a:rPr lang="zh-TW" altLang="en-US" dirty="0">
                <a:solidFill>
                  <a:srgbClr val="FF0000"/>
                </a:solidFill>
                <a:latin typeface="+mn-ea"/>
                <a:ea typeface="+mn-ea"/>
              </a:rPr>
              <a:t>數</a:t>
            </a:r>
            <a:r>
              <a:rPr lang="en-US" altLang="zh-TW" dirty="0">
                <a:solidFill>
                  <a:srgbClr val="FF0000"/>
                </a:solidFill>
                <a:latin typeface="+mn-ea"/>
                <a:ea typeface="+mn-ea"/>
              </a:rPr>
              <a:t>A</a:t>
            </a:r>
            <a:r>
              <a:rPr lang="zh-TW" altLang="en-US" dirty="0">
                <a:solidFill>
                  <a:srgbClr val="FF0000"/>
                </a:solidFill>
                <a:latin typeface="+mn-ea"/>
                <a:ea typeface="+mn-ea"/>
              </a:rPr>
              <a:t>、數</a:t>
            </a:r>
            <a:r>
              <a:rPr lang="en-US" altLang="zh-TW" dirty="0">
                <a:solidFill>
                  <a:srgbClr val="FF0000"/>
                </a:solidFill>
                <a:latin typeface="+mn-ea"/>
                <a:ea typeface="+mn-ea"/>
              </a:rPr>
              <a:t>B</a:t>
            </a:r>
            <a:r>
              <a:rPr lang="zh-TW" altLang="en-US" dirty="0">
                <a:solidFill>
                  <a:srgbClr val="FF0000"/>
                </a:solidFill>
                <a:latin typeface="+mn-ea"/>
                <a:ea typeface="+mn-ea"/>
              </a:rPr>
              <a:t>或不選</a:t>
            </a:r>
            <a:r>
              <a:rPr lang="zh-TW" altLang="en-US" dirty="0">
                <a:latin typeface="+mn-ea"/>
                <a:ea typeface="+mn-ea"/>
              </a:rPr>
              <a:t>進行調查</a:t>
            </a:r>
            <a:r>
              <a:rPr lang="en-US" altLang="zh-TW" dirty="0">
                <a:latin typeface="+mn-ea"/>
                <a:ea typeface="+mn-ea"/>
              </a:rPr>
              <a:t>~</a:t>
            </a:r>
          </a:p>
          <a:p>
            <a:pPr>
              <a:lnSpc>
                <a:spcPts val="2200"/>
              </a:lnSpc>
            </a:pPr>
            <a:r>
              <a:rPr lang="zh-TW" altLang="en-US" dirty="0">
                <a:solidFill>
                  <a:srgbClr val="7030A0"/>
                </a:solidFill>
                <a:latin typeface="+mn-ea"/>
                <a:ea typeface="+mn-ea"/>
              </a:rPr>
              <a:t>其他考科至遲於簡章公布</a:t>
            </a:r>
            <a:endParaRPr lang="en-US" altLang="zh-TW" dirty="0">
              <a:latin typeface="+mn-ea"/>
              <a:ea typeface="+mn-ea"/>
            </a:endParaRPr>
          </a:p>
        </p:txBody>
      </p:sp>
      <p:sp>
        <p:nvSpPr>
          <p:cNvPr id="26" name="文字方塊 25"/>
          <p:cNvSpPr txBox="1"/>
          <p:nvPr/>
        </p:nvSpPr>
        <p:spPr>
          <a:xfrm>
            <a:off x="8295064" y="4141527"/>
            <a:ext cx="2738504" cy="2144177"/>
          </a:xfrm>
          <a:prstGeom prst="rect">
            <a:avLst/>
          </a:prstGeom>
          <a:noFill/>
        </p:spPr>
        <p:txBody>
          <a:bodyPr wrap="square" rtlCol="0">
            <a:spAutoFit/>
          </a:bodyPr>
          <a:lstStyle/>
          <a:p>
            <a:pPr marL="1349375" indent="-1349375">
              <a:lnSpc>
                <a:spcPts val="3200"/>
              </a:lnSpc>
              <a:spcBef>
                <a:spcPts val="0"/>
              </a:spcBef>
              <a:spcAft>
                <a:spcPts val="0"/>
              </a:spcAft>
            </a:pPr>
            <a:r>
              <a:rPr lang="en-US" altLang="zh-TW" sz="2400" dirty="0">
                <a:solidFill>
                  <a:srgbClr val="FF0000"/>
                </a:solidFill>
                <a:latin typeface="微軟正黑體" panose="020B0604030504040204" pitchFamily="34" charset="-120"/>
                <a:ea typeface="微軟正黑體" panose="020B0604030504040204" pitchFamily="34" charset="-120"/>
              </a:rPr>
              <a:t>109</a:t>
            </a:r>
            <a:r>
              <a:rPr lang="zh-TW" altLang="en-US" sz="2400" dirty="0">
                <a:solidFill>
                  <a:srgbClr val="FF0000"/>
                </a:solidFill>
                <a:latin typeface="微軟正黑體" panose="020B0604030504040204" pitchFamily="34" charset="-120"/>
                <a:ea typeface="微軟正黑體" panose="020B0604030504040204" pitchFamily="34" charset="-120"/>
              </a:rPr>
              <a:t>年</a:t>
            </a:r>
            <a:r>
              <a:rPr lang="en-US" altLang="zh-TW" sz="2400" dirty="0">
                <a:solidFill>
                  <a:srgbClr val="FF0000"/>
                </a:solidFill>
                <a:latin typeface="微軟正黑體" panose="020B0604030504040204" pitchFamily="34" charset="-120"/>
                <a:ea typeface="微軟正黑體" panose="020B0604030504040204" pitchFamily="34" charset="-120"/>
              </a:rPr>
              <a:t>4</a:t>
            </a:r>
            <a:r>
              <a:rPr lang="zh-TW" altLang="en-US" sz="2400" dirty="0">
                <a:solidFill>
                  <a:srgbClr val="FF0000"/>
                </a:solidFill>
                <a:latin typeface="微軟正黑體" panose="020B0604030504040204" pitchFamily="34" charset="-120"/>
                <a:ea typeface="微軟正黑體" panose="020B0604030504040204" pitchFamily="34" charset="-120"/>
              </a:rPr>
              <a:t>月大學公告</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marL="358775" indent="-358775">
              <a:lnSpc>
                <a:spcPts val="3200"/>
              </a:lnSpc>
              <a:spcBef>
                <a:spcPts val="0"/>
              </a:spcBef>
              <a:spcAft>
                <a:spcPts val="0"/>
              </a:spcAft>
              <a:buFont typeface="+mj-lt"/>
              <a:buAutoNum type="arabicPeriod"/>
            </a:pPr>
            <a:r>
              <a:rPr lang="zh-TW" altLang="en-US" sz="2400" dirty="0">
                <a:solidFill>
                  <a:srgbClr val="FF0000"/>
                </a:solidFill>
                <a:latin typeface="微軟正黑體" panose="020B0604030504040204" pitchFamily="34" charset="-120"/>
                <a:ea typeface="微軟正黑體" panose="020B0604030504040204" pitchFamily="34" charset="-120"/>
              </a:rPr>
              <a:t>參採考科</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marL="358775" indent="-358775">
              <a:lnSpc>
                <a:spcPts val="3200"/>
              </a:lnSpc>
              <a:spcBef>
                <a:spcPts val="0"/>
              </a:spcBef>
              <a:spcAft>
                <a:spcPts val="0"/>
              </a:spcAft>
              <a:buFont typeface="+mj-lt"/>
              <a:buAutoNum type="arabicPeriod"/>
            </a:pPr>
            <a:r>
              <a:rPr lang="zh-TW" altLang="en-US" sz="2400" dirty="0">
                <a:solidFill>
                  <a:srgbClr val="FF0000"/>
                </a:solidFill>
                <a:latin typeface="微軟正黑體" panose="020B0604030504040204" pitchFamily="34" charset="-120"/>
                <a:ea typeface="微軟正黑體" panose="020B0604030504040204" pitchFamily="34" charset="-120"/>
              </a:rPr>
              <a:t>參採學習歷程</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marL="358775">
              <a:lnSpc>
                <a:spcPts val="3200"/>
              </a:lnSpc>
              <a:spcBef>
                <a:spcPts val="0"/>
              </a:spcBef>
              <a:spcAft>
                <a:spcPts val="0"/>
              </a:spcAft>
            </a:pPr>
            <a:r>
              <a:rPr lang="zh-TW" altLang="en-US" sz="2400" dirty="0">
                <a:solidFill>
                  <a:srgbClr val="FF0000"/>
                </a:solidFill>
                <a:latin typeface="微軟正黑體" panose="020B0604030504040204" pitchFamily="34" charset="-120"/>
                <a:ea typeface="微軟正黑體" panose="020B0604030504040204" pitchFamily="34" charset="-120"/>
              </a:rPr>
              <a:t>項目範圍</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含備註說明</a:t>
            </a:r>
            <a:r>
              <a:rPr lang="en-US" altLang="zh-TW" sz="2400" dirty="0">
                <a:solidFill>
                  <a:srgbClr val="FF0000"/>
                </a:solidFill>
                <a:latin typeface="微軟正黑體" panose="020B0604030504040204" pitchFamily="34" charset="-120"/>
                <a:ea typeface="微軟正黑體" panose="020B0604030504040204" pitchFamily="34" charset="-120"/>
              </a:rPr>
              <a:t>)</a:t>
            </a:r>
          </a:p>
        </p:txBody>
      </p:sp>
      <p:sp>
        <p:nvSpPr>
          <p:cNvPr id="31" name="KSO_Shape"/>
          <p:cNvSpPr>
            <a:spLocks/>
          </p:cNvSpPr>
          <p:nvPr/>
        </p:nvSpPr>
        <p:spPr bwMode="auto">
          <a:xfrm>
            <a:off x="10004612" y="4653136"/>
            <a:ext cx="767593" cy="313311"/>
          </a:xfrm>
          <a:custGeom>
            <a:avLst/>
            <a:gdLst>
              <a:gd name="T0" fmla="*/ 2147483646 w 7196"/>
              <a:gd name="T1" fmla="*/ 2147483646 h 3656"/>
              <a:gd name="T2" fmla="*/ 2147483646 w 7196"/>
              <a:gd name="T3" fmla="*/ 2147483646 h 3656"/>
              <a:gd name="T4" fmla="*/ 2147483646 w 7196"/>
              <a:gd name="T5" fmla="*/ 2147483646 h 3656"/>
              <a:gd name="T6" fmla="*/ 2147483646 w 7196"/>
              <a:gd name="T7" fmla="*/ 2147483646 h 3656"/>
              <a:gd name="T8" fmla="*/ 2147483646 w 7196"/>
              <a:gd name="T9" fmla="*/ 593673736 h 3656"/>
              <a:gd name="T10" fmla="*/ 2147483646 w 7196"/>
              <a:gd name="T11" fmla="*/ 0 h 3656"/>
              <a:gd name="T12" fmla="*/ 2147483646 w 7196"/>
              <a:gd name="T13" fmla="*/ 1465662580 h 3656"/>
              <a:gd name="T14" fmla="*/ 2147483646 w 7196"/>
              <a:gd name="T15" fmla="*/ 2147483646 h 3656"/>
              <a:gd name="T16" fmla="*/ 2147483646 w 7196"/>
              <a:gd name="T17" fmla="*/ 2147483646 h 3656"/>
              <a:gd name="T18" fmla="*/ 2147483646 w 7196"/>
              <a:gd name="T19" fmla="*/ 2147483646 h 3656"/>
              <a:gd name="T20" fmla="*/ 2147483646 w 7196"/>
              <a:gd name="T21" fmla="*/ 2147483646 h 3656"/>
              <a:gd name="T22" fmla="*/ 2147483646 w 7196"/>
              <a:gd name="T23" fmla="*/ 2147483646 h 3656"/>
              <a:gd name="T24" fmla="*/ 2147483646 w 7196"/>
              <a:gd name="T25" fmla="*/ 2147483646 h 3656"/>
              <a:gd name="T26" fmla="*/ 2147483646 w 7196"/>
              <a:gd name="T27" fmla="*/ 2147483646 h 3656"/>
              <a:gd name="T28" fmla="*/ 2147483646 w 7196"/>
              <a:gd name="T29" fmla="*/ 1836655889 h 3656"/>
              <a:gd name="T30" fmla="*/ 2147483646 w 7196"/>
              <a:gd name="T31" fmla="*/ 18521496 h 3656"/>
              <a:gd name="T32" fmla="*/ 2147483646 w 7196"/>
              <a:gd name="T33" fmla="*/ 389585262 h 3656"/>
              <a:gd name="T34" fmla="*/ 2147483646 w 7196"/>
              <a:gd name="T35" fmla="*/ 2147483646 h 3656"/>
              <a:gd name="T36" fmla="*/ 2147483646 w 7196"/>
              <a:gd name="T37" fmla="*/ 2147483646 h 3656"/>
              <a:gd name="T38" fmla="*/ 2147483646 w 7196"/>
              <a:gd name="T39" fmla="*/ 2147483646 h 3656"/>
              <a:gd name="T40" fmla="*/ 2147483646 w 7196"/>
              <a:gd name="T41" fmla="*/ 2147483646 h 3656"/>
              <a:gd name="T42" fmla="*/ 2147483646 w 7196"/>
              <a:gd name="T43" fmla="*/ 2147483646 h 3656"/>
              <a:gd name="T44" fmla="*/ 2147483646 w 7196"/>
              <a:gd name="T45" fmla="*/ 2147483646 h 3656"/>
              <a:gd name="T46" fmla="*/ 2147483646 w 7196"/>
              <a:gd name="T47" fmla="*/ 2147483646 h 3656"/>
              <a:gd name="T48" fmla="*/ 2147483646 w 7196"/>
              <a:gd name="T49" fmla="*/ 2147483646 h 3656"/>
              <a:gd name="T50" fmla="*/ 2147483646 w 7196"/>
              <a:gd name="T51" fmla="*/ 2147483646 h 3656"/>
              <a:gd name="T52" fmla="*/ 2147483646 w 7196"/>
              <a:gd name="T53" fmla="*/ 2147483646 h 3656"/>
              <a:gd name="T54" fmla="*/ 2147483646 w 7196"/>
              <a:gd name="T55" fmla="*/ 2147483646 h 3656"/>
              <a:gd name="T56" fmla="*/ 760672112 w 7196"/>
              <a:gd name="T57" fmla="*/ 2147483646 h 3656"/>
              <a:gd name="T58" fmla="*/ 0 w 7196"/>
              <a:gd name="T59" fmla="*/ 2147483646 h 3656"/>
              <a:gd name="T60" fmla="*/ 612238038 w 7196"/>
              <a:gd name="T61" fmla="*/ 2147483646 h 3656"/>
              <a:gd name="T62" fmla="*/ 2147483646 w 7196"/>
              <a:gd name="T63" fmla="*/ 2147483646 h 3656"/>
              <a:gd name="T64" fmla="*/ 2147483646 w 7196"/>
              <a:gd name="T65" fmla="*/ 2147483646 h 3656"/>
              <a:gd name="T66" fmla="*/ 2147483646 w 7196"/>
              <a:gd name="T67" fmla="*/ 2147483646 h 3656"/>
              <a:gd name="T68" fmla="*/ 2147483646 w 7196"/>
              <a:gd name="T69" fmla="*/ 2147483646 h 3656"/>
              <a:gd name="T70" fmla="*/ 2147483646 w 7196"/>
              <a:gd name="T71" fmla="*/ 2147483646 h 3656"/>
              <a:gd name="T72" fmla="*/ 2147483646 w 7196"/>
              <a:gd name="T73" fmla="*/ 2147483646 h 3656"/>
              <a:gd name="T74" fmla="*/ 2147483646 w 7196"/>
              <a:gd name="T75" fmla="*/ 2147483646 h 3656"/>
              <a:gd name="T76" fmla="*/ 2147483646 w 7196"/>
              <a:gd name="T77" fmla="*/ 2147483646 h 3656"/>
              <a:gd name="T78" fmla="*/ 2147483646 w 7196"/>
              <a:gd name="T79" fmla="*/ 2147483646 h 3656"/>
              <a:gd name="T80" fmla="*/ 2147483646 w 7196"/>
              <a:gd name="T81" fmla="*/ 2147483646 h 3656"/>
              <a:gd name="T82" fmla="*/ 2147483646 w 7196"/>
              <a:gd name="T83" fmla="*/ 2147483646 h 3656"/>
              <a:gd name="T84" fmla="*/ 2147483646 w 7196"/>
              <a:gd name="T85" fmla="*/ 2147483646 h 3656"/>
              <a:gd name="T86" fmla="*/ 2147483646 w 7196"/>
              <a:gd name="T87" fmla="*/ 2147483646 h 3656"/>
              <a:gd name="T88" fmla="*/ 2147483646 w 7196"/>
              <a:gd name="T89" fmla="*/ 2147483646 h 3656"/>
              <a:gd name="T90" fmla="*/ 2147483646 w 7196"/>
              <a:gd name="T91" fmla="*/ 2147483646 h 3656"/>
              <a:gd name="T92" fmla="*/ 2147483646 w 7196"/>
              <a:gd name="T93" fmla="*/ 2147483646 h 3656"/>
              <a:gd name="T94" fmla="*/ 2147483646 w 7196"/>
              <a:gd name="T95" fmla="*/ 2147483646 h 3656"/>
              <a:gd name="T96" fmla="*/ 2147483646 w 7196"/>
              <a:gd name="T97" fmla="*/ 2147483646 h 3656"/>
              <a:gd name="T98" fmla="*/ 2147483646 w 7196"/>
              <a:gd name="T99" fmla="*/ 2147483646 h 3656"/>
              <a:gd name="T100" fmla="*/ 2147483646 w 7196"/>
              <a:gd name="T101" fmla="*/ 2147483646 h 3656"/>
              <a:gd name="T102" fmla="*/ 2147483646 w 7196"/>
              <a:gd name="T103" fmla="*/ 2147483646 h 3656"/>
              <a:gd name="T104" fmla="*/ 2147483646 w 7196"/>
              <a:gd name="T105" fmla="*/ 2147483646 h 3656"/>
              <a:gd name="T106" fmla="*/ 2147483646 w 7196"/>
              <a:gd name="T107" fmla="*/ 2147483646 h 3656"/>
              <a:gd name="T108" fmla="*/ 2147483646 w 7196"/>
              <a:gd name="T109" fmla="*/ 2147483646 h 3656"/>
              <a:gd name="T110" fmla="*/ 2147483646 w 7196"/>
              <a:gd name="T111" fmla="*/ 2147483646 h 3656"/>
              <a:gd name="T112" fmla="*/ 2147483646 w 7196"/>
              <a:gd name="T113" fmla="*/ 2147483646 h 3656"/>
              <a:gd name="T114" fmla="*/ 2147483646 w 7196"/>
              <a:gd name="T115" fmla="*/ 2147483646 h 3656"/>
              <a:gd name="T116" fmla="*/ 2147483646 w 7196"/>
              <a:gd name="T117" fmla="*/ 2147483646 h 3656"/>
              <a:gd name="T118" fmla="*/ 2147483646 w 7196"/>
              <a:gd name="T119" fmla="*/ 2147483646 h 3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196" h="3656">
                <a:moveTo>
                  <a:pt x="7196" y="2171"/>
                </a:moveTo>
                <a:lnTo>
                  <a:pt x="5826" y="1257"/>
                </a:lnTo>
                <a:lnTo>
                  <a:pt x="5826" y="1829"/>
                </a:lnTo>
                <a:lnTo>
                  <a:pt x="5818" y="1827"/>
                </a:lnTo>
                <a:lnTo>
                  <a:pt x="5369" y="1827"/>
                </a:lnTo>
                <a:lnTo>
                  <a:pt x="5349" y="1827"/>
                </a:lnTo>
                <a:lnTo>
                  <a:pt x="5330" y="1826"/>
                </a:lnTo>
                <a:lnTo>
                  <a:pt x="5321" y="1824"/>
                </a:lnTo>
                <a:lnTo>
                  <a:pt x="5311" y="1822"/>
                </a:lnTo>
                <a:lnTo>
                  <a:pt x="5302" y="1818"/>
                </a:lnTo>
                <a:lnTo>
                  <a:pt x="5294" y="1814"/>
                </a:lnTo>
                <a:lnTo>
                  <a:pt x="5286" y="1807"/>
                </a:lnTo>
                <a:lnTo>
                  <a:pt x="5279" y="1800"/>
                </a:lnTo>
                <a:lnTo>
                  <a:pt x="5273" y="1791"/>
                </a:lnTo>
                <a:lnTo>
                  <a:pt x="5268" y="1779"/>
                </a:lnTo>
                <a:lnTo>
                  <a:pt x="5263" y="1766"/>
                </a:lnTo>
                <a:lnTo>
                  <a:pt x="5258" y="1751"/>
                </a:lnTo>
                <a:lnTo>
                  <a:pt x="5256" y="1734"/>
                </a:lnTo>
                <a:lnTo>
                  <a:pt x="5255" y="1713"/>
                </a:lnTo>
                <a:lnTo>
                  <a:pt x="5255" y="800"/>
                </a:lnTo>
                <a:lnTo>
                  <a:pt x="5254" y="768"/>
                </a:lnTo>
                <a:lnTo>
                  <a:pt x="5251" y="737"/>
                </a:lnTo>
                <a:lnTo>
                  <a:pt x="5249" y="705"/>
                </a:lnTo>
                <a:lnTo>
                  <a:pt x="5245" y="673"/>
                </a:lnTo>
                <a:lnTo>
                  <a:pt x="5239" y="639"/>
                </a:lnTo>
                <a:lnTo>
                  <a:pt x="5231" y="606"/>
                </a:lnTo>
                <a:lnTo>
                  <a:pt x="5223" y="573"/>
                </a:lnTo>
                <a:lnTo>
                  <a:pt x="5212" y="539"/>
                </a:lnTo>
                <a:lnTo>
                  <a:pt x="5201" y="505"/>
                </a:lnTo>
                <a:lnTo>
                  <a:pt x="5187" y="471"/>
                </a:lnTo>
                <a:lnTo>
                  <a:pt x="5172" y="438"/>
                </a:lnTo>
                <a:lnTo>
                  <a:pt x="5156" y="406"/>
                </a:lnTo>
                <a:lnTo>
                  <a:pt x="5139" y="372"/>
                </a:lnTo>
                <a:lnTo>
                  <a:pt x="5119" y="341"/>
                </a:lnTo>
                <a:lnTo>
                  <a:pt x="5097" y="310"/>
                </a:lnTo>
                <a:lnTo>
                  <a:pt x="5075" y="279"/>
                </a:lnTo>
                <a:lnTo>
                  <a:pt x="5050" y="250"/>
                </a:lnTo>
                <a:lnTo>
                  <a:pt x="5023" y="221"/>
                </a:lnTo>
                <a:lnTo>
                  <a:pt x="4996" y="193"/>
                </a:lnTo>
                <a:lnTo>
                  <a:pt x="4966" y="168"/>
                </a:lnTo>
                <a:lnTo>
                  <a:pt x="4933" y="144"/>
                </a:lnTo>
                <a:lnTo>
                  <a:pt x="4900" y="121"/>
                </a:lnTo>
                <a:lnTo>
                  <a:pt x="4864" y="99"/>
                </a:lnTo>
                <a:lnTo>
                  <a:pt x="4827" y="79"/>
                </a:lnTo>
                <a:lnTo>
                  <a:pt x="4788" y="62"/>
                </a:lnTo>
                <a:lnTo>
                  <a:pt x="4747" y="46"/>
                </a:lnTo>
                <a:lnTo>
                  <a:pt x="4703" y="32"/>
                </a:lnTo>
                <a:lnTo>
                  <a:pt x="4658" y="21"/>
                </a:lnTo>
                <a:lnTo>
                  <a:pt x="4610" y="11"/>
                </a:lnTo>
                <a:lnTo>
                  <a:pt x="4585" y="8"/>
                </a:lnTo>
                <a:lnTo>
                  <a:pt x="4560" y="6"/>
                </a:lnTo>
                <a:lnTo>
                  <a:pt x="4535" y="3"/>
                </a:lnTo>
                <a:lnTo>
                  <a:pt x="4508" y="1"/>
                </a:lnTo>
                <a:lnTo>
                  <a:pt x="4482" y="0"/>
                </a:lnTo>
                <a:lnTo>
                  <a:pt x="4455" y="0"/>
                </a:lnTo>
                <a:lnTo>
                  <a:pt x="4428" y="0"/>
                </a:lnTo>
                <a:lnTo>
                  <a:pt x="4401" y="1"/>
                </a:lnTo>
                <a:lnTo>
                  <a:pt x="4375" y="3"/>
                </a:lnTo>
                <a:lnTo>
                  <a:pt x="4349" y="6"/>
                </a:lnTo>
                <a:lnTo>
                  <a:pt x="4324" y="8"/>
                </a:lnTo>
                <a:lnTo>
                  <a:pt x="4300" y="11"/>
                </a:lnTo>
                <a:lnTo>
                  <a:pt x="4252" y="21"/>
                </a:lnTo>
                <a:lnTo>
                  <a:pt x="4206" y="32"/>
                </a:lnTo>
                <a:lnTo>
                  <a:pt x="4163" y="46"/>
                </a:lnTo>
                <a:lnTo>
                  <a:pt x="4122" y="62"/>
                </a:lnTo>
                <a:lnTo>
                  <a:pt x="4082" y="79"/>
                </a:lnTo>
                <a:lnTo>
                  <a:pt x="4045" y="99"/>
                </a:lnTo>
                <a:lnTo>
                  <a:pt x="4009" y="121"/>
                </a:lnTo>
                <a:lnTo>
                  <a:pt x="3976" y="144"/>
                </a:lnTo>
                <a:lnTo>
                  <a:pt x="3944" y="168"/>
                </a:lnTo>
                <a:lnTo>
                  <a:pt x="3914" y="193"/>
                </a:lnTo>
                <a:lnTo>
                  <a:pt x="3886" y="221"/>
                </a:lnTo>
                <a:lnTo>
                  <a:pt x="3860" y="250"/>
                </a:lnTo>
                <a:lnTo>
                  <a:pt x="3835" y="279"/>
                </a:lnTo>
                <a:lnTo>
                  <a:pt x="3812" y="310"/>
                </a:lnTo>
                <a:lnTo>
                  <a:pt x="3790" y="341"/>
                </a:lnTo>
                <a:lnTo>
                  <a:pt x="3771" y="372"/>
                </a:lnTo>
                <a:lnTo>
                  <a:pt x="3754" y="406"/>
                </a:lnTo>
                <a:lnTo>
                  <a:pt x="3737" y="438"/>
                </a:lnTo>
                <a:lnTo>
                  <a:pt x="3722" y="471"/>
                </a:lnTo>
                <a:lnTo>
                  <a:pt x="3710" y="505"/>
                </a:lnTo>
                <a:lnTo>
                  <a:pt x="3697" y="539"/>
                </a:lnTo>
                <a:lnTo>
                  <a:pt x="3688" y="573"/>
                </a:lnTo>
                <a:lnTo>
                  <a:pt x="3679" y="606"/>
                </a:lnTo>
                <a:lnTo>
                  <a:pt x="3672" y="639"/>
                </a:lnTo>
                <a:lnTo>
                  <a:pt x="3666" y="673"/>
                </a:lnTo>
                <a:lnTo>
                  <a:pt x="3661" y="705"/>
                </a:lnTo>
                <a:lnTo>
                  <a:pt x="3658" y="737"/>
                </a:lnTo>
                <a:lnTo>
                  <a:pt x="3656" y="768"/>
                </a:lnTo>
                <a:lnTo>
                  <a:pt x="3656" y="800"/>
                </a:lnTo>
                <a:lnTo>
                  <a:pt x="3656" y="2850"/>
                </a:lnTo>
                <a:lnTo>
                  <a:pt x="3653" y="2870"/>
                </a:lnTo>
                <a:lnTo>
                  <a:pt x="3651" y="2890"/>
                </a:lnTo>
                <a:lnTo>
                  <a:pt x="3648" y="2906"/>
                </a:lnTo>
                <a:lnTo>
                  <a:pt x="3642" y="2919"/>
                </a:lnTo>
                <a:lnTo>
                  <a:pt x="3637" y="2931"/>
                </a:lnTo>
                <a:lnTo>
                  <a:pt x="3630" y="2941"/>
                </a:lnTo>
                <a:lnTo>
                  <a:pt x="3623" y="2949"/>
                </a:lnTo>
                <a:lnTo>
                  <a:pt x="3615" y="2956"/>
                </a:lnTo>
                <a:lnTo>
                  <a:pt x="3607" y="2960"/>
                </a:lnTo>
                <a:lnTo>
                  <a:pt x="3598" y="2964"/>
                </a:lnTo>
                <a:lnTo>
                  <a:pt x="3589" y="2966"/>
                </a:lnTo>
                <a:lnTo>
                  <a:pt x="3580" y="2968"/>
                </a:lnTo>
                <a:lnTo>
                  <a:pt x="3560" y="2969"/>
                </a:lnTo>
                <a:lnTo>
                  <a:pt x="3540" y="2971"/>
                </a:lnTo>
                <a:lnTo>
                  <a:pt x="3522" y="2969"/>
                </a:lnTo>
                <a:lnTo>
                  <a:pt x="3502" y="2968"/>
                </a:lnTo>
                <a:lnTo>
                  <a:pt x="3493" y="2967"/>
                </a:lnTo>
                <a:lnTo>
                  <a:pt x="3484" y="2964"/>
                </a:lnTo>
                <a:lnTo>
                  <a:pt x="3475" y="2960"/>
                </a:lnTo>
                <a:lnTo>
                  <a:pt x="3467" y="2956"/>
                </a:lnTo>
                <a:lnTo>
                  <a:pt x="3459" y="2950"/>
                </a:lnTo>
                <a:lnTo>
                  <a:pt x="3452" y="2942"/>
                </a:lnTo>
                <a:lnTo>
                  <a:pt x="3445" y="2933"/>
                </a:lnTo>
                <a:lnTo>
                  <a:pt x="3439" y="2922"/>
                </a:lnTo>
                <a:lnTo>
                  <a:pt x="3434" y="2908"/>
                </a:lnTo>
                <a:lnTo>
                  <a:pt x="3431" y="2893"/>
                </a:lnTo>
                <a:lnTo>
                  <a:pt x="3429" y="2876"/>
                </a:lnTo>
                <a:lnTo>
                  <a:pt x="3426" y="2855"/>
                </a:lnTo>
                <a:lnTo>
                  <a:pt x="3426" y="800"/>
                </a:lnTo>
                <a:lnTo>
                  <a:pt x="3426" y="768"/>
                </a:lnTo>
                <a:lnTo>
                  <a:pt x="3424" y="737"/>
                </a:lnTo>
                <a:lnTo>
                  <a:pt x="3421" y="705"/>
                </a:lnTo>
                <a:lnTo>
                  <a:pt x="3416" y="673"/>
                </a:lnTo>
                <a:lnTo>
                  <a:pt x="3410" y="639"/>
                </a:lnTo>
                <a:lnTo>
                  <a:pt x="3403" y="606"/>
                </a:lnTo>
                <a:lnTo>
                  <a:pt x="3394" y="573"/>
                </a:lnTo>
                <a:lnTo>
                  <a:pt x="3384" y="539"/>
                </a:lnTo>
                <a:lnTo>
                  <a:pt x="3372" y="505"/>
                </a:lnTo>
                <a:lnTo>
                  <a:pt x="3360" y="471"/>
                </a:lnTo>
                <a:lnTo>
                  <a:pt x="3345" y="438"/>
                </a:lnTo>
                <a:lnTo>
                  <a:pt x="3328" y="406"/>
                </a:lnTo>
                <a:lnTo>
                  <a:pt x="3310" y="372"/>
                </a:lnTo>
                <a:lnTo>
                  <a:pt x="3290" y="341"/>
                </a:lnTo>
                <a:lnTo>
                  <a:pt x="3270" y="310"/>
                </a:lnTo>
                <a:lnTo>
                  <a:pt x="3247" y="279"/>
                </a:lnTo>
                <a:lnTo>
                  <a:pt x="3222" y="250"/>
                </a:lnTo>
                <a:lnTo>
                  <a:pt x="3196" y="221"/>
                </a:lnTo>
                <a:lnTo>
                  <a:pt x="3168" y="193"/>
                </a:lnTo>
                <a:lnTo>
                  <a:pt x="3138" y="168"/>
                </a:lnTo>
                <a:lnTo>
                  <a:pt x="3106" y="144"/>
                </a:lnTo>
                <a:lnTo>
                  <a:pt x="3073" y="121"/>
                </a:lnTo>
                <a:lnTo>
                  <a:pt x="3037" y="99"/>
                </a:lnTo>
                <a:lnTo>
                  <a:pt x="3000" y="79"/>
                </a:lnTo>
                <a:lnTo>
                  <a:pt x="2960" y="62"/>
                </a:lnTo>
                <a:lnTo>
                  <a:pt x="2918" y="46"/>
                </a:lnTo>
                <a:lnTo>
                  <a:pt x="2876" y="32"/>
                </a:lnTo>
                <a:lnTo>
                  <a:pt x="2829" y="21"/>
                </a:lnTo>
                <a:lnTo>
                  <a:pt x="2782" y="11"/>
                </a:lnTo>
                <a:lnTo>
                  <a:pt x="2758" y="8"/>
                </a:lnTo>
                <a:lnTo>
                  <a:pt x="2733" y="6"/>
                </a:lnTo>
                <a:lnTo>
                  <a:pt x="2707" y="3"/>
                </a:lnTo>
                <a:lnTo>
                  <a:pt x="2681" y="1"/>
                </a:lnTo>
                <a:lnTo>
                  <a:pt x="2654" y="0"/>
                </a:lnTo>
                <a:lnTo>
                  <a:pt x="2627" y="0"/>
                </a:lnTo>
                <a:lnTo>
                  <a:pt x="2600" y="0"/>
                </a:lnTo>
                <a:lnTo>
                  <a:pt x="2574" y="1"/>
                </a:lnTo>
                <a:lnTo>
                  <a:pt x="2547" y="3"/>
                </a:lnTo>
                <a:lnTo>
                  <a:pt x="2522" y="6"/>
                </a:lnTo>
                <a:lnTo>
                  <a:pt x="2497" y="8"/>
                </a:lnTo>
                <a:lnTo>
                  <a:pt x="2472" y="11"/>
                </a:lnTo>
                <a:lnTo>
                  <a:pt x="2424" y="21"/>
                </a:lnTo>
                <a:lnTo>
                  <a:pt x="2379" y="32"/>
                </a:lnTo>
                <a:lnTo>
                  <a:pt x="2335" y="46"/>
                </a:lnTo>
                <a:lnTo>
                  <a:pt x="2294" y="62"/>
                </a:lnTo>
                <a:lnTo>
                  <a:pt x="2255" y="79"/>
                </a:lnTo>
                <a:lnTo>
                  <a:pt x="2218" y="99"/>
                </a:lnTo>
                <a:lnTo>
                  <a:pt x="2182" y="121"/>
                </a:lnTo>
                <a:lnTo>
                  <a:pt x="2149" y="144"/>
                </a:lnTo>
                <a:lnTo>
                  <a:pt x="2116" y="168"/>
                </a:lnTo>
                <a:lnTo>
                  <a:pt x="2086" y="193"/>
                </a:lnTo>
                <a:lnTo>
                  <a:pt x="2059" y="221"/>
                </a:lnTo>
                <a:lnTo>
                  <a:pt x="2032" y="250"/>
                </a:lnTo>
                <a:lnTo>
                  <a:pt x="2007" y="279"/>
                </a:lnTo>
                <a:lnTo>
                  <a:pt x="1985" y="310"/>
                </a:lnTo>
                <a:lnTo>
                  <a:pt x="1963" y="341"/>
                </a:lnTo>
                <a:lnTo>
                  <a:pt x="1943" y="372"/>
                </a:lnTo>
                <a:lnTo>
                  <a:pt x="1926" y="406"/>
                </a:lnTo>
                <a:lnTo>
                  <a:pt x="1910" y="438"/>
                </a:lnTo>
                <a:lnTo>
                  <a:pt x="1895" y="471"/>
                </a:lnTo>
                <a:lnTo>
                  <a:pt x="1881" y="505"/>
                </a:lnTo>
                <a:lnTo>
                  <a:pt x="1870" y="539"/>
                </a:lnTo>
                <a:lnTo>
                  <a:pt x="1859" y="573"/>
                </a:lnTo>
                <a:lnTo>
                  <a:pt x="1851" y="606"/>
                </a:lnTo>
                <a:lnTo>
                  <a:pt x="1843" y="639"/>
                </a:lnTo>
                <a:lnTo>
                  <a:pt x="1837" y="673"/>
                </a:lnTo>
                <a:lnTo>
                  <a:pt x="1833" y="705"/>
                </a:lnTo>
                <a:lnTo>
                  <a:pt x="1831" y="737"/>
                </a:lnTo>
                <a:lnTo>
                  <a:pt x="1828" y="768"/>
                </a:lnTo>
                <a:lnTo>
                  <a:pt x="1827" y="800"/>
                </a:lnTo>
                <a:lnTo>
                  <a:pt x="1827" y="2850"/>
                </a:lnTo>
                <a:lnTo>
                  <a:pt x="1826" y="2870"/>
                </a:lnTo>
                <a:lnTo>
                  <a:pt x="1824" y="2890"/>
                </a:lnTo>
                <a:lnTo>
                  <a:pt x="1819" y="2906"/>
                </a:lnTo>
                <a:lnTo>
                  <a:pt x="1814" y="2919"/>
                </a:lnTo>
                <a:lnTo>
                  <a:pt x="1809" y="2931"/>
                </a:lnTo>
                <a:lnTo>
                  <a:pt x="1803" y="2941"/>
                </a:lnTo>
                <a:lnTo>
                  <a:pt x="1795" y="2949"/>
                </a:lnTo>
                <a:lnTo>
                  <a:pt x="1788" y="2956"/>
                </a:lnTo>
                <a:lnTo>
                  <a:pt x="1779" y="2960"/>
                </a:lnTo>
                <a:lnTo>
                  <a:pt x="1771" y="2964"/>
                </a:lnTo>
                <a:lnTo>
                  <a:pt x="1761" y="2966"/>
                </a:lnTo>
                <a:lnTo>
                  <a:pt x="1752" y="2968"/>
                </a:lnTo>
                <a:lnTo>
                  <a:pt x="1733" y="2969"/>
                </a:lnTo>
                <a:lnTo>
                  <a:pt x="1713" y="2971"/>
                </a:lnTo>
                <a:lnTo>
                  <a:pt x="1693" y="2969"/>
                </a:lnTo>
                <a:lnTo>
                  <a:pt x="1675" y="2968"/>
                </a:lnTo>
                <a:lnTo>
                  <a:pt x="1665" y="2967"/>
                </a:lnTo>
                <a:lnTo>
                  <a:pt x="1655" y="2964"/>
                </a:lnTo>
                <a:lnTo>
                  <a:pt x="1647" y="2960"/>
                </a:lnTo>
                <a:lnTo>
                  <a:pt x="1639" y="2956"/>
                </a:lnTo>
                <a:lnTo>
                  <a:pt x="1631" y="2950"/>
                </a:lnTo>
                <a:lnTo>
                  <a:pt x="1624" y="2942"/>
                </a:lnTo>
                <a:lnTo>
                  <a:pt x="1617" y="2933"/>
                </a:lnTo>
                <a:lnTo>
                  <a:pt x="1612" y="2922"/>
                </a:lnTo>
                <a:lnTo>
                  <a:pt x="1607" y="2908"/>
                </a:lnTo>
                <a:lnTo>
                  <a:pt x="1604" y="2893"/>
                </a:lnTo>
                <a:lnTo>
                  <a:pt x="1600" y="2876"/>
                </a:lnTo>
                <a:lnTo>
                  <a:pt x="1599" y="2855"/>
                </a:lnTo>
                <a:lnTo>
                  <a:pt x="1599" y="1713"/>
                </a:lnTo>
                <a:lnTo>
                  <a:pt x="1599" y="1687"/>
                </a:lnTo>
                <a:lnTo>
                  <a:pt x="1598" y="1659"/>
                </a:lnTo>
                <a:lnTo>
                  <a:pt x="1595" y="1634"/>
                </a:lnTo>
                <a:lnTo>
                  <a:pt x="1593" y="1607"/>
                </a:lnTo>
                <a:lnTo>
                  <a:pt x="1591" y="1583"/>
                </a:lnTo>
                <a:lnTo>
                  <a:pt x="1587" y="1558"/>
                </a:lnTo>
                <a:lnTo>
                  <a:pt x="1578" y="1511"/>
                </a:lnTo>
                <a:lnTo>
                  <a:pt x="1567" y="1466"/>
                </a:lnTo>
                <a:lnTo>
                  <a:pt x="1553" y="1422"/>
                </a:lnTo>
                <a:lnTo>
                  <a:pt x="1537" y="1380"/>
                </a:lnTo>
                <a:lnTo>
                  <a:pt x="1519" y="1341"/>
                </a:lnTo>
                <a:lnTo>
                  <a:pt x="1500" y="1303"/>
                </a:lnTo>
                <a:lnTo>
                  <a:pt x="1478" y="1269"/>
                </a:lnTo>
                <a:lnTo>
                  <a:pt x="1455" y="1234"/>
                </a:lnTo>
                <a:lnTo>
                  <a:pt x="1431" y="1203"/>
                </a:lnTo>
                <a:lnTo>
                  <a:pt x="1404" y="1173"/>
                </a:lnTo>
                <a:lnTo>
                  <a:pt x="1378" y="1144"/>
                </a:lnTo>
                <a:lnTo>
                  <a:pt x="1349" y="1119"/>
                </a:lnTo>
                <a:lnTo>
                  <a:pt x="1320" y="1093"/>
                </a:lnTo>
                <a:lnTo>
                  <a:pt x="1289" y="1070"/>
                </a:lnTo>
                <a:lnTo>
                  <a:pt x="1258" y="1050"/>
                </a:lnTo>
                <a:lnTo>
                  <a:pt x="1226" y="1030"/>
                </a:lnTo>
                <a:lnTo>
                  <a:pt x="1193" y="1012"/>
                </a:lnTo>
                <a:lnTo>
                  <a:pt x="1160" y="995"/>
                </a:lnTo>
                <a:lnTo>
                  <a:pt x="1128" y="982"/>
                </a:lnTo>
                <a:lnTo>
                  <a:pt x="1093" y="968"/>
                </a:lnTo>
                <a:lnTo>
                  <a:pt x="1060" y="956"/>
                </a:lnTo>
                <a:lnTo>
                  <a:pt x="1026" y="946"/>
                </a:lnTo>
                <a:lnTo>
                  <a:pt x="993" y="938"/>
                </a:lnTo>
                <a:lnTo>
                  <a:pt x="959" y="930"/>
                </a:lnTo>
                <a:lnTo>
                  <a:pt x="926" y="924"/>
                </a:lnTo>
                <a:lnTo>
                  <a:pt x="893" y="919"/>
                </a:lnTo>
                <a:lnTo>
                  <a:pt x="862" y="916"/>
                </a:lnTo>
                <a:lnTo>
                  <a:pt x="829" y="915"/>
                </a:lnTo>
                <a:lnTo>
                  <a:pt x="799" y="914"/>
                </a:lnTo>
                <a:lnTo>
                  <a:pt x="342" y="914"/>
                </a:lnTo>
                <a:lnTo>
                  <a:pt x="325" y="915"/>
                </a:lnTo>
                <a:lnTo>
                  <a:pt x="307" y="916"/>
                </a:lnTo>
                <a:lnTo>
                  <a:pt x="290" y="918"/>
                </a:lnTo>
                <a:lnTo>
                  <a:pt x="273" y="921"/>
                </a:lnTo>
                <a:lnTo>
                  <a:pt x="257" y="925"/>
                </a:lnTo>
                <a:lnTo>
                  <a:pt x="240" y="930"/>
                </a:lnTo>
                <a:lnTo>
                  <a:pt x="224" y="934"/>
                </a:lnTo>
                <a:lnTo>
                  <a:pt x="209" y="941"/>
                </a:lnTo>
                <a:lnTo>
                  <a:pt x="193" y="948"/>
                </a:lnTo>
                <a:lnTo>
                  <a:pt x="179" y="955"/>
                </a:lnTo>
                <a:lnTo>
                  <a:pt x="164" y="963"/>
                </a:lnTo>
                <a:lnTo>
                  <a:pt x="151" y="972"/>
                </a:lnTo>
                <a:lnTo>
                  <a:pt x="137" y="982"/>
                </a:lnTo>
                <a:lnTo>
                  <a:pt x="124" y="992"/>
                </a:lnTo>
                <a:lnTo>
                  <a:pt x="111" y="1004"/>
                </a:lnTo>
                <a:lnTo>
                  <a:pt x="100" y="1014"/>
                </a:lnTo>
                <a:lnTo>
                  <a:pt x="88" y="1027"/>
                </a:lnTo>
                <a:lnTo>
                  <a:pt x="78" y="1039"/>
                </a:lnTo>
                <a:lnTo>
                  <a:pt x="68" y="1052"/>
                </a:lnTo>
                <a:lnTo>
                  <a:pt x="58" y="1065"/>
                </a:lnTo>
                <a:lnTo>
                  <a:pt x="49" y="1080"/>
                </a:lnTo>
                <a:lnTo>
                  <a:pt x="41" y="1093"/>
                </a:lnTo>
                <a:lnTo>
                  <a:pt x="33" y="1108"/>
                </a:lnTo>
                <a:lnTo>
                  <a:pt x="26" y="1123"/>
                </a:lnTo>
                <a:lnTo>
                  <a:pt x="20" y="1138"/>
                </a:lnTo>
                <a:lnTo>
                  <a:pt x="15" y="1155"/>
                </a:lnTo>
                <a:lnTo>
                  <a:pt x="10" y="1171"/>
                </a:lnTo>
                <a:lnTo>
                  <a:pt x="7" y="1188"/>
                </a:lnTo>
                <a:lnTo>
                  <a:pt x="3" y="1204"/>
                </a:lnTo>
                <a:lnTo>
                  <a:pt x="2" y="1221"/>
                </a:lnTo>
                <a:lnTo>
                  <a:pt x="0" y="1239"/>
                </a:lnTo>
                <a:lnTo>
                  <a:pt x="0" y="1257"/>
                </a:lnTo>
                <a:lnTo>
                  <a:pt x="0" y="1274"/>
                </a:lnTo>
                <a:lnTo>
                  <a:pt x="2" y="1292"/>
                </a:lnTo>
                <a:lnTo>
                  <a:pt x="3" y="1309"/>
                </a:lnTo>
                <a:lnTo>
                  <a:pt x="7" y="1326"/>
                </a:lnTo>
                <a:lnTo>
                  <a:pt x="10" y="1342"/>
                </a:lnTo>
                <a:lnTo>
                  <a:pt x="15" y="1358"/>
                </a:lnTo>
                <a:lnTo>
                  <a:pt x="20" y="1375"/>
                </a:lnTo>
                <a:lnTo>
                  <a:pt x="26" y="1391"/>
                </a:lnTo>
                <a:lnTo>
                  <a:pt x="33" y="1406"/>
                </a:lnTo>
                <a:lnTo>
                  <a:pt x="41" y="1421"/>
                </a:lnTo>
                <a:lnTo>
                  <a:pt x="49" y="1435"/>
                </a:lnTo>
                <a:lnTo>
                  <a:pt x="58" y="1448"/>
                </a:lnTo>
                <a:lnTo>
                  <a:pt x="68" y="1462"/>
                </a:lnTo>
                <a:lnTo>
                  <a:pt x="78" y="1475"/>
                </a:lnTo>
                <a:lnTo>
                  <a:pt x="88" y="1488"/>
                </a:lnTo>
                <a:lnTo>
                  <a:pt x="100" y="1499"/>
                </a:lnTo>
                <a:lnTo>
                  <a:pt x="111" y="1511"/>
                </a:lnTo>
                <a:lnTo>
                  <a:pt x="124" y="1521"/>
                </a:lnTo>
                <a:lnTo>
                  <a:pt x="137" y="1531"/>
                </a:lnTo>
                <a:lnTo>
                  <a:pt x="151" y="1541"/>
                </a:lnTo>
                <a:lnTo>
                  <a:pt x="164" y="1550"/>
                </a:lnTo>
                <a:lnTo>
                  <a:pt x="179" y="1558"/>
                </a:lnTo>
                <a:lnTo>
                  <a:pt x="193" y="1566"/>
                </a:lnTo>
                <a:lnTo>
                  <a:pt x="209" y="1573"/>
                </a:lnTo>
                <a:lnTo>
                  <a:pt x="224" y="1579"/>
                </a:lnTo>
                <a:lnTo>
                  <a:pt x="240" y="1584"/>
                </a:lnTo>
                <a:lnTo>
                  <a:pt x="257" y="1589"/>
                </a:lnTo>
                <a:lnTo>
                  <a:pt x="274" y="1592"/>
                </a:lnTo>
                <a:lnTo>
                  <a:pt x="290" y="1596"/>
                </a:lnTo>
                <a:lnTo>
                  <a:pt x="307" y="1598"/>
                </a:lnTo>
                <a:lnTo>
                  <a:pt x="325" y="1599"/>
                </a:lnTo>
                <a:lnTo>
                  <a:pt x="342" y="1599"/>
                </a:lnTo>
                <a:lnTo>
                  <a:pt x="792" y="1599"/>
                </a:lnTo>
                <a:lnTo>
                  <a:pt x="814" y="1600"/>
                </a:lnTo>
                <a:lnTo>
                  <a:pt x="833" y="1604"/>
                </a:lnTo>
                <a:lnTo>
                  <a:pt x="849" y="1607"/>
                </a:lnTo>
                <a:lnTo>
                  <a:pt x="863" y="1612"/>
                </a:lnTo>
                <a:lnTo>
                  <a:pt x="874" y="1618"/>
                </a:lnTo>
                <a:lnTo>
                  <a:pt x="885" y="1625"/>
                </a:lnTo>
                <a:lnTo>
                  <a:pt x="893" y="1632"/>
                </a:lnTo>
                <a:lnTo>
                  <a:pt x="898" y="1640"/>
                </a:lnTo>
                <a:lnTo>
                  <a:pt x="903" y="1648"/>
                </a:lnTo>
                <a:lnTo>
                  <a:pt x="908" y="1657"/>
                </a:lnTo>
                <a:lnTo>
                  <a:pt x="910" y="1665"/>
                </a:lnTo>
                <a:lnTo>
                  <a:pt x="912" y="1675"/>
                </a:lnTo>
                <a:lnTo>
                  <a:pt x="913" y="1694"/>
                </a:lnTo>
                <a:lnTo>
                  <a:pt x="913" y="1713"/>
                </a:lnTo>
                <a:lnTo>
                  <a:pt x="913" y="2855"/>
                </a:lnTo>
                <a:lnTo>
                  <a:pt x="915" y="2886"/>
                </a:lnTo>
                <a:lnTo>
                  <a:pt x="916" y="2918"/>
                </a:lnTo>
                <a:lnTo>
                  <a:pt x="919" y="2950"/>
                </a:lnTo>
                <a:lnTo>
                  <a:pt x="924" y="2982"/>
                </a:lnTo>
                <a:lnTo>
                  <a:pt x="930" y="3015"/>
                </a:lnTo>
                <a:lnTo>
                  <a:pt x="938" y="3049"/>
                </a:lnTo>
                <a:lnTo>
                  <a:pt x="946" y="3082"/>
                </a:lnTo>
                <a:lnTo>
                  <a:pt x="956" y="3117"/>
                </a:lnTo>
                <a:lnTo>
                  <a:pt x="968" y="3150"/>
                </a:lnTo>
                <a:lnTo>
                  <a:pt x="981" y="3184"/>
                </a:lnTo>
                <a:lnTo>
                  <a:pt x="995" y="3217"/>
                </a:lnTo>
                <a:lnTo>
                  <a:pt x="1012" y="3251"/>
                </a:lnTo>
                <a:lnTo>
                  <a:pt x="1030" y="3283"/>
                </a:lnTo>
                <a:lnTo>
                  <a:pt x="1049" y="3315"/>
                </a:lnTo>
                <a:lnTo>
                  <a:pt x="1070" y="3346"/>
                </a:lnTo>
                <a:lnTo>
                  <a:pt x="1093" y="3376"/>
                </a:lnTo>
                <a:lnTo>
                  <a:pt x="1118" y="3406"/>
                </a:lnTo>
                <a:lnTo>
                  <a:pt x="1144" y="3434"/>
                </a:lnTo>
                <a:lnTo>
                  <a:pt x="1173" y="3461"/>
                </a:lnTo>
                <a:lnTo>
                  <a:pt x="1203" y="3487"/>
                </a:lnTo>
                <a:lnTo>
                  <a:pt x="1234" y="3512"/>
                </a:lnTo>
                <a:lnTo>
                  <a:pt x="1268" y="3535"/>
                </a:lnTo>
                <a:lnTo>
                  <a:pt x="1303" y="3556"/>
                </a:lnTo>
                <a:lnTo>
                  <a:pt x="1341" y="3575"/>
                </a:lnTo>
                <a:lnTo>
                  <a:pt x="1380" y="3594"/>
                </a:lnTo>
                <a:lnTo>
                  <a:pt x="1421" y="3609"/>
                </a:lnTo>
                <a:lnTo>
                  <a:pt x="1465" y="3623"/>
                </a:lnTo>
                <a:lnTo>
                  <a:pt x="1510" y="3634"/>
                </a:lnTo>
                <a:lnTo>
                  <a:pt x="1557" y="3643"/>
                </a:lnTo>
                <a:lnTo>
                  <a:pt x="1583" y="3647"/>
                </a:lnTo>
                <a:lnTo>
                  <a:pt x="1607" y="3650"/>
                </a:lnTo>
                <a:lnTo>
                  <a:pt x="1634" y="3653"/>
                </a:lnTo>
                <a:lnTo>
                  <a:pt x="1659" y="3654"/>
                </a:lnTo>
                <a:lnTo>
                  <a:pt x="1687" y="3655"/>
                </a:lnTo>
                <a:lnTo>
                  <a:pt x="1713" y="3656"/>
                </a:lnTo>
                <a:lnTo>
                  <a:pt x="1741" y="3655"/>
                </a:lnTo>
                <a:lnTo>
                  <a:pt x="1767" y="3654"/>
                </a:lnTo>
                <a:lnTo>
                  <a:pt x="1794" y="3653"/>
                </a:lnTo>
                <a:lnTo>
                  <a:pt x="1819" y="3650"/>
                </a:lnTo>
                <a:lnTo>
                  <a:pt x="1844" y="3647"/>
                </a:lnTo>
                <a:lnTo>
                  <a:pt x="1869" y="3643"/>
                </a:lnTo>
                <a:lnTo>
                  <a:pt x="1916" y="3634"/>
                </a:lnTo>
                <a:lnTo>
                  <a:pt x="1962" y="3623"/>
                </a:lnTo>
                <a:lnTo>
                  <a:pt x="2005" y="3609"/>
                </a:lnTo>
                <a:lnTo>
                  <a:pt x="2046" y="3594"/>
                </a:lnTo>
                <a:lnTo>
                  <a:pt x="2085" y="3575"/>
                </a:lnTo>
                <a:lnTo>
                  <a:pt x="2123" y="3556"/>
                </a:lnTo>
                <a:lnTo>
                  <a:pt x="2159" y="3535"/>
                </a:lnTo>
                <a:lnTo>
                  <a:pt x="2192" y="3512"/>
                </a:lnTo>
                <a:lnTo>
                  <a:pt x="2223" y="3487"/>
                </a:lnTo>
                <a:lnTo>
                  <a:pt x="2253" y="3461"/>
                </a:lnTo>
                <a:lnTo>
                  <a:pt x="2282" y="3434"/>
                </a:lnTo>
                <a:lnTo>
                  <a:pt x="2309" y="3406"/>
                </a:lnTo>
                <a:lnTo>
                  <a:pt x="2333" y="3376"/>
                </a:lnTo>
                <a:lnTo>
                  <a:pt x="2356" y="3346"/>
                </a:lnTo>
                <a:lnTo>
                  <a:pt x="2377" y="3315"/>
                </a:lnTo>
                <a:lnTo>
                  <a:pt x="2396" y="3283"/>
                </a:lnTo>
                <a:lnTo>
                  <a:pt x="2415" y="3251"/>
                </a:lnTo>
                <a:lnTo>
                  <a:pt x="2431" y="3217"/>
                </a:lnTo>
                <a:lnTo>
                  <a:pt x="2446" y="3184"/>
                </a:lnTo>
                <a:lnTo>
                  <a:pt x="2458" y="3150"/>
                </a:lnTo>
                <a:lnTo>
                  <a:pt x="2470" y="3117"/>
                </a:lnTo>
                <a:lnTo>
                  <a:pt x="2480" y="3082"/>
                </a:lnTo>
                <a:lnTo>
                  <a:pt x="2490" y="3049"/>
                </a:lnTo>
                <a:lnTo>
                  <a:pt x="2497" y="3015"/>
                </a:lnTo>
                <a:lnTo>
                  <a:pt x="2502" y="2982"/>
                </a:lnTo>
                <a:lnTo>
                  <a:pt x="2507" y="2950"/>
                </a:lnTo>
                <a:lnTo>
                  <a:pt x="2510" y="2918"/>
                </a:lnTo>
                <a:lnTo>
                  <a:pt x="2513" y="2886"/>
                </a:lnTo>
                <a:lnTo>
                  <a:pt x="2513" y="2855"/>
                </a:lnTo>
                <a:lnTo>
                  <a:pt x="2513" y="807"/>
                </a:lnTo>
                <a:lnTo>
                  <a:pt x="2514" y="785"/>
                </a:lnTo>
                <a:lnTo>
                  <a:pt x="2517" y="766"/>
                </a:lnTo>
                <a:lnTo>
                  <a:pt x="2521" y="750"/>
                </a:lnTo>
                <a:lnTo>
                  <a:pt x="2525" y="736"/>
                </a:lnTo>
                <a:lnTo>
                  <a:pt x="2531" y="725"/>
                </a:lnTo>
                <a:lnTo>
                  <a:pt x="2538" y="714"/>
                </a:lnTo>
                <a:lnTo>
                  <a:pt x="2545" y="707"/>
                </a:lnTo>
                <a:lnTo>
                  <a:pt x="2553" y="700"/>
                </a:lnTo>
                <a:lnTo>
                  <a:pt x="2561" y="696"/>
                </a:lnTo>
                <a:lnTo>
                  <a:pt x="2570" y="691"/>
                </a:lnTo>
                <a:lnTo>
                  <a:pt x="2579" y="689"/>
                </a:lnTo>
                <a:lnTo>
                  <a:pt x="2589" y="688"/>
                </a:lnTo>
                <a:lnTo>
                  <a:pt x="2608" y="686"/>
                </a:lnTo>
                <a:lnTo>
                  <a:pt x="2627" y="686"/>
                </a:lnTo>
                <a:lnTo>
                  <a:pt x="2646" y="686"/>
                </a:lnTo>
                <a:lnTo>
                  <a:pt x="2666" y="687"/>
                </a:lnTo>
                <a:lnTo>
                  <a:pt x="2675" y="689"/>
                </a:lnTo>
                <a:lnTo>
                  <a:pt x="2684" y="691"/>
                </a:lnTo>
                <a:lnTo>
                  <a:pt x="2694" y="695"/>
                </a:lnTo>
                <a:lnTo>
                  <a:pt x="2702" y="699"/>
                </a:lnTo>
                <a:lnTo>
                  <a:pt x="2710" y="706"/>
                </a:lnTo>
                <a:lnTo>
                  <a:pt x="2717" y="713"/>
                </a:lnTo>
                <a:lnTo>
                  <a:pt x="2723" y="722"/>
                </a:lnTo>
                <a:lnTo>
                  <a:pt x="2728" y="734"/>
                </a:lnTo>
                <a:lnTo>
                  <a:pt x="2734" y="747"/>
                </a:lnTo>
                <a:lnTo>
                  <a:pt x="2737" y="762"/>
                </a:lnTo>
                <a:lnTo>
                  <a:pt x="2740" y="780"/>
                </a:lnTo>
                <a:lnTo>
                  <a:pt x="2742" y="800"/>
                </a:lnTo>
                <a:lnTo>
                  <a:pt x="2742" y="2855"/>
                </a:lnTo>
                <a:lnTo>
                  <a:pt x="2742" y="2886"/>
                </a:lnTo>
                <a:lnTo>
                  <a:pt x="2744" y="2918"/>
                </a:lnTo>
                <a:lnTo>
                  <a:pt x="2748" y="2950"/>
                </a:lnTo>
                <a:lnTo>
                  <a:pt x="2752" y="2982"/>
                </a:lnTo>
                <a:lnTo>
                  <a:pt x="2758" y="3015"/>
                </a:lnTo>
                <a:lnTo>
                  <a:pt x="2765" y="3049"/>
                </a:lnTo>
                <a:lnTo>
                  <a:pt x="2774" y="3082"/>
                </a:lnTo>
                <a:lnTo>
                  <a:pt x="2783" y="3117"/>
                </a:lnTo>
                <a:lnTo>
                  <a:pt x="2796" y="3150"/>
                </a:lnTo>
                <a:lnTo>
                  <a:pt x="2809" y="3184"/>
                </a:lnTo>
                <a:lnTo>
                  <a:pt x="2824" y="3217"/>
                </a:lnTo>
                <a:lnTo>
                  <a:pt x="2840" y="3251"/>
                </a:lnTo>
                <a:lnTo>
                  <a:pt x="2857" y="3283"/>
                </a:lnTo>
                <a:lnTo>
                  <a:pt x="2877" y="3315"/>
                </a:lnTo>
                <a:lnTo>
                  <a:pt x="2899" y="3346"/>
                </a:lnTo>
                <a:lnTo>
                  <a:pt x="2922" y="3376"/>
                </a:lnTo>
                <a:lnTo>
                  <a:pt x="2946" y="3406"/>
                </a:lnTo>
                <a:lnTo>
                  <a:pt x="2972" y="3434"/>
                </a:lnTo>
                <a:lnTo>
                  <a:pt x="3000" y="3461"/>
                </a:lnTo>
                <a:lnTo>
                  <a:pt x="3030" y="3487"/>
                </a:lnTo>
                <a:lnTo>
                  <a:pt x="3062" y="3512"/>
                </a:lnTo>
                <a:lnTo>
                  <a:pt x="3096" y="3535"/>
                </a:lnTo>
                <a:lnTo>
                  <a:pt x="3131" y="3556"/>
                </a:lnTo>
                <a:lnTo>
                  <a:pt x="3168" y="3575"/>
                </a:lnTo>
                <a:lnTo>
                  <a:pt x="3207" y="3594"/>
                </a:lnTo>
                <a:lnTo>
                  <a:pt x="3249" y="3609"/>
                </a:lnTo>
                <a:lnTo>
                  <a:pt x="3293" y="3623"/>
                </a:lnTo>
                <a:lnTo>
                  <a:pt x="3338" y="3634"/>
                </a:lnTo>
                <a:lnTo>
                  <a:pt x="3386" y="3643"/>
                </a:lnTo>
                <a:lnTo>
                  <a:pt x="3410" y="3647"/>
                </a:lnTo>
                <a:lnTo>
                  <a:pt x="3436" y="3650"/>
                </a:lnTo>
                <a:lnTo>
                  <a:pt x="3461" y="3653"/>
                </a:lnTo>
                <a:lnTo>
                  <a:pt x="3487" y="3654"/>
                </a:lnTo>
                <a:lnTo>
                  <a:pt x="3514" y="3655"/>
                </a:lnTo>
                <a:lnTo>
                  <a:pt x="3540" y="3656"/>
                </a:lnTo>
                <a:lnTo>
                  <a:pt x="3568" y="3655"/>
                </a:lnTo>
                <a:lnTo>
                  <a:pt x="3595" y="3654"/>
                </a:lnTo>
                <a:lnTo>
                  <a:pt x="3621" y="3653"/>
                </a:lnTo>
                <a:lnTo>
                  <a:pt x="3646" y="3650"/>
                </a:lnTo>
                <a:lnTo>
                  <a:pt x="3672" y="3647"/>
                </a:lnTo>
                <a:lnTo>
                  <a:pt x="3696" y="3643"/>
                </a:lnTo>
                <a:lnTo>
                  <a:pt x="3743" y="3634"/>
                </a:lnTo>
                <a:lnTo>
                  <a:pt x="3789" y="3623"/>
                </a:lnTo>
                <a:lnTo>
                  <a:pt x="3833" y="3609"/>
                </a:lnTo>
                <a:lnTo>
                  <a:pt x="3873" y="3594"/>
                </a:lnTo>
                <a:lnTo>
                  <a:pt x="3914" y="3575"/>
                </a:lnTo>
                <a:lnTo>
                  <a:pt x="3951" y="3556"/>
                </a:lnTo>
                <a:lnTo>
                  <a:pt x="3986" y="3535"/>
                </a:lnTo>
                <a:lnTo>
                  <a:pt x="4020" y="3512"/>
                </a:lnTo>
                <a:lnTo>
                  <a:pt x="4052" y="3487"/>
                </a:lnTo>
                <a:lnTo>
                  <a:pt x="4082" y="3461"/>
                </a:lnTo>
                <a:lnTo>
                  <a:pt x="4110" y="3434"/>
                </a:lnTo>
                <a:lnTo>
                  <a:pt x="4136" y="3406"/>
                </a:lnTo>
                <a:lnTo>
                  <a:pt x="4160" y="3376"/>
                </a:lnTo>
                <a:lnTo>
                  <a:pt x="4183" y="3346"/>
                </a:lnTo>
                <a:lnTo>
                  <a:pt x="4205" y="3315"/>
                </a:lnTo>
                <a:lnTo>
                  <a:pt x="4225" y="3283"/>
                </a:lnTo>
                <a:lnTo>
                  <a:pt x="4242" y="3251"/>
                </a:lnTo>
                <a:lnTo>
                  <a:pt x="4258" y="3217"/>
                </a:lnTo>
                <a:lnTo>
                  <a:pt x="4273" y="3184"/>
                </a:lnTo>
                <a:lnTo>
                  <a:pt x="4286" y="3150"/>
                </a:lnTo>
                <a:lnTo>
                  <a:pt x="4299" y="3117"/>
                </a:lnTo>
                <a:lnTo>
                  <a:pt x="4308" y="3082"/>
                </a:lnTo>
                <a:lnTo>
                  <a:pt x="4317" y="3049"/>
                </a:lnTo>
                <a:lnTo>
                  <a:pt x="4324" y="3015"/>
                </a:lnTo>
                <a:lnTo>
                  <a:pt x="4331" y="2982"/>
                </a:lnTo>
                <a:lnTo>
                  <a:pt x="4334" y="2950"/>
                </a:lnTo>
                <a:lnTo>
                  <a:pt x="4338" y="2918"/>
                </a:lnTo>
                <a:lnTo>
                  <a:pt x="4340" y="2886"/>
                </a:lnTo>
                <a:lnTo>
                  <a:pt x="4340" y="2855"/>
                </a:lnTo>
                <a:lnTo>
                  <a:pt x="4340" y="807"/>
                </a:lnTo>
                <a:lnTo>
                  <a:pt x="4342" y="785"/>
                </a:lnTo>
                <a:lnTo>
                  <a:pt x="4345" y="766"/>
                </a:lnTo>
                <a:lnTo>
                  <a:pt x="4348" y="750"/>
                </a:lnTo>
                <a:lnTo>
                  <a:pt x="4354" y="736"/>
                </a:lnTo>
                <a:lnTo>
                  <a:pt x="4358" y="725"/>
                </a:lnTo>
                <a:lnTo>
                  <a:pt x="4365" y="714"/>
                </a:lnTo>
                <a:lnTo>
                  <a:pt x="4372" y="707"/>
                </a:lnTo>
                <a:lnTo>
                  <a:pt x="4380" y="700"/>
                </a:lnTo>
                <a:lnTo>
                  <a:pt x="4388" y="696"/>
                </a:lnTo>
                <a:lnTo>
                  <a:pt x="4398" y="691"/>
                </a:lnTo>
                <a:lnTo>
                  <a:pt x="4407" y="689"/>
                </a:lnTo>
                <a:lnTo>
                  <a:pt x="4416" y="688"/>
                </a:lnTo>
                <a:lnTo>
                  <a:pt x="4436" y="686"/>
                </a:lnTo>
                <a:lnTo>
                  <a:pt x="4455" y="686"/>
                </a:lnTo>
                <a:lnTo>
                  <a:pt x="4474" y="686"/>
                </a:lnTo>
                <a:lnTo>
                  <a:pt x="4493" y="687"/>
                </a:lnTo>
                <a:lnTo>
                  <a:pt x="4503" y="689"/>
                </a:lnTo>
                <a:lnTo>
                  <a:pt x="4512" y="691"/>
                </a:lnTo>
                <a:lnTo>
                  <a:pt x="4521" y="695"/>
                </a:lnTo>
                <a:lnTo>
                  <a:pt x="4529" y="699"/>
                </a:lnTo>
                <a:lnTo>
                  <a:pt x="4537" y="706"/>
                </a:lnTo>
                <a:lnTo>
                  <a:pt x="4544" y="713"/>
                </a:lnTo>
                <a:lnTo>
                  <a:pt x="4551" y="722"/>
                </a:lnTo>
                <a:lnTo>
                  <a:pt x="4557" y="734"/>
                </a:lnTo>
                <a:lnTo>
                  <a:pt x="4561" y="747"/>
                </a:lnTo>
                <a:lnTo>
                  <a:pt x="4565" y="762"/>
                </a:lnTo>
                <a:lnTo>
                  <a:pt x="4567" y="780"/>
                </a:lnTo>
                <a:lnTo>
                  <a:pt x="4569" y="800"/>
                </a:lnTo>
                <a:lnTo>
                  <a:pt x="4569" y="1713"/>
                </a:lnTo>
                <a:lnTo>
                  <a:pt x="4569" y="1744"/>
                </a:lnTo>
                <a:lnTo>
                  <a:pt x="4572" y="1776"/>
                </a:lnTo>
                <a:lnTo>
                  <a:pt x="4575" y="1808"/>
                </a:lnTo>
                <a:lnTo>
                  <a:pt x="4580" y="1840"/>
                </a:lnTo>
                <a:lnTo>
                  <a:pt x="4585" y="1874"/>
                </a:lnTo>
                <a:lnTo>
                  <a:pt x="4592" y="1907"/>
                </a:lnTo>
                <a:lnTo>
                  <a:pt x="4602" y="1940"/>
                </a:lnTo>
                <a:lnTo>
                  <a:pt x="4612" y="1974"/>
                </a:lnTo>
                <a:lnTo>
                  <a:pt x="4623" y="2007"/>
                </a:lnTo>
                <a:lnTo>
                  <a:pt x="4636" y="2042"/>
                </a:lnTo>
                <a:lnTo>
                  <a:pt x="4651" y="2075"/>
                </a:lnTo>
                <a:lnTo>
                  <a:pt x="4667" y="2107"/>
                </a:lnTo>
                <a:lnTo>
                  <a:pt x="4686" y="2140"/>
                </a:lnTo>
                <a:lnTo>
                  <a:pt x="4705" y="2172"/>
                </a:lnTo>
                <a:lnTo>
                  <a:pt x="4726" y="2203"/>
                </a:lnTo>
                <a:lnTo>
                  <a:pt x="4749" y="2234"/>
                </a:lnTo>
                <a:lnTo>
                  <a:pt x="4773" y="2263"/>
                </a:lnTo>
                <a:lnTo>
                  <a:pt x="4800" y="2292"/>
                </a:lnTo>
                <a:lnTo>
                  <a:pt x="4827" y="2318"/>
                </a:lnTo>
                <a:lnTo>
                  <a:pt x="4857" y="2345"/>
                </a:lnTo>
                <a:lnTo>
                  <a:pt x="4890" y="2369"/>
                </a:lnTo>
                <a:lnTo>
                  <a:pt x="4923" y="2392"/>
                </a:lnTo>
                <a:lnTo>
                  <a:pt x="4959" y="2414"/>
                </a:lnTo>
                <a:lnTo>
                  <a:pt x="4997" y="2434"/>
                </a:lnTo>
                <a:lnTo>
                  <a:pt x="5036" y="2451"/>
                </a:lnTo>
                <a:lnTo>
                  <a:pt x="5077" y="2467"/>
                </a:lnTo>
                <a:lnTo>
                  <a:pt x="5120" y="2481"/>
                </a:lnTo>
                <a:lnTo>
                  <a:pt x="5166" y="2492"/>
                </a:lnTo>
                <a:lnTo>
                  <a:pt x="5189" y="2497"/>
                </a:lnTo>
                <a:lnTo>
                  <a:pt x="5213" y="2502"/>
                </a:lnTo>
                <a:lnTo>
                  <a:pt x="5238" y="2505"/>
                </a:lnTo>
                <a:lnTo>
                  <a:pt x="5263" y="2507"/>
                </a:lnTo>
                <a:lnTo>
                  <a:pt x="5288" y="2510"/>
                </a:lnTo>
                <a:lnTo>
                  <a:pt x="5315" y="2512"/>
                </a:lnTo>
                <a:lnTo>
                  <a:pt x="5341" y="2513"/>
                </a:lnTo>
                <a:lnTo>
                  <a:pt x="5369" y="2513"/>
                </a:lnTo>
                <a:lnTo>
                  <a:pt x="5825" y="2513"/>
                </a:lnTo>
                <a:lnTo>
                  <a:pt x="5826" y="2513"/>
                </a:lnTo>
                <a:lnTo>
                  <a:pt x="5826" y="3085"/>
                </a:lnTo>
                <a:lnTo>
                  <a:pt x="7196" y="2171"/>
                </a:lnTo>
                <a:close/>
              </a:path>
            </a:pathLst>
          </a:custGeom>
          <a:solidFill>
            <a:srgbClr val="ED7D3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796967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213TGp_natural_light_v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24458"/>
        </a:dk2>
        <a:lt2>
          <a:srgbClr val="C0C0C0"/>
        </a:lt2>
        <a:accent1>
          <a:srgbClr val="98C13D"/>
        </a:accent1>
        <a:accent2>
          <a:srgbClr val="40BAD2"/>
        </a:accent2>
        <a:accent3>
          <a:srgbClr val="FFFFFF"/>
        </a:accent3>
        <a:accent4>
          <a:srgbClr val="000000"/>
        </a:accent4>
        <a:accent5>
          <a:srgbClr val="CADDAF"/>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213TGp_natural_light_v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24458"/>
        </a:dk2>
        <a:lt2>
          <a:srgbClr val="C0C0C0"/>
        </a:lt2>
        <a:accent1>
          <a:srgbClr val="98C13D"/>
        </a:accent1>
        <a:accent2>
          <a:srgbClr val="40BAD2"/>
        </a:accent2>
        <a:accent3>
          <a:srgbClr val="FFFFFF"/>
        </a:accent3>
        <a:accent4>
          <a:srgbClr val="000000"/>
        </a:accent4>
        <a:accent5>
          <a:srgbClr val="CADDAF"/>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13TGp_natural_light_v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24458"/>
        </a:dk2>
        <a:lt2>
          <a:srgbClr val="C0C0C0"/>
        </a:lt2>
        <a:accent1>
          <a:srgbClr val="98C13D"/>
        </a:accent1>
        <a:accent2>
          <a:srgbClr val="40BAD2"/>
        </a:accent2>
        <a:accent3>
          <a:srgbClr val="FFFFFF"/>
        </a:accent3>
        <a:accent4>
          <a:srgbClr val="000000"/>
        </a:accent4>
        <a:accent5>
          <a:srgbClr val="CADDAF"/>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213TGp_natural_light_v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24458"/>
        </a:dk2>
        <a:lt2>
          <a:srgbClr val="C0C0C0"/>
        </a:lt2>
        <a:accent1>
          <a:srgbClr val="98C13D"/>
        </a:accent1>
        <a:accent2>
          <a:srgbClr val="40BAD2"/>
        </a:accent2>
        <a:accent3>
          <a:srgbClr val="FFFFFF"/>
        </a:accent3>
        <a:accent4>
          <a:srgbClr val="000000"/>
        </a:accent4>
        <a:accent5>
          <a:srgbClr val="CADDAF"/>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52097</TotalTime>
  <Words>2150</Words>
  <Application>Microsoft Office PowerPoint</Application>
  <PresentationFormat>寬螢幕</PresentationFormat>
  <Paragraphs>263</Paragraphs>
  <Slides>10</Slides>
  <Notes>2</Notes>
  <HiddenSlides>0</HiddenSlides>
  <MMClips>0</MMClips>
  <ScaleCrop>false</ScaleCrop>
  <HeadingPairs>
    <vt:vector size="6" baseType="variant">
      <vt:variant>
        <vt:lpstr>使用字型</vt:lpstr>
      </vt:variant>
      <vt:variant>
        <vt:i4>14</vt:i4>
      </vt:variant>
      <vt:variant>
        <vt:lpstr>佈景主題</vt:lpstr>
      </vt:variant>
      <vt:variant>
        <vt:i4>4</vt:i4>
      </vt:variant>
      <vt:variant>
        <vt:lpstr>投影片標題</vt:lpstr>
      </vt:variant>
      <vt:variant>
        <vt:i4>10</vt:i4>
      </vt:variant>
    </vt:vector>
  </HeadingPairs>
  <TitlesOfParts>
    <vt:vector size="28" baseType="lpstr">
      <vt:lpstr>方正姚体</vt:lpstr>
      <vt:lpstr>Lato</vt:lpstr>
      <vt:lpstr>微软雅黑</vt:lpstr>
      <vt:lpstr>ＭＳ Ｐゴシック</vt:lpstr>
      <vt:lpstr>宋体</vt:lpstr>
      <vt:lpstr>微軟正黑體</vt:lpstr>
      <vt:lpstr>微軟正黑體</vt:lpstr>
      <vt:lpstr>新細明體</vt:lpstr>
      <vt:lpstr>Arial</vt:lpstr>
      <vt:lpstr>Arial Black</vt:lpstr>
      <vt:lpstr>Arial Narrow</vt:lpstr>
      <vt:lpstr>Calibri</vt:lpstr>
      <vt:lpstr>Times New Roman</vt:lpstr>
      <vt:lpstr>Wingdings</vt:lpstr>
      <vt:lpstr>213TGp_natural_light_v2</vt:lpstr>
      <vt:lpstr>3_213TGp_natural_light_v2</vt:lpstr>
      <vt:lpstr>1_213TGp_natural_light_v2</vt:lpstr>
      <vt:lpstr>2_213TGp_natural_light_v2</vt:lpstr>
      <vt:lpstr>大學考招新方案與銜接配套措施</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103年終身教育司業務簡報</dc:title>
  <dc:creator>jiawei</dc:creator>
  <cp:lastModifiedBy>覃桂鳳</cp:lastModifiedBy>
  <cp:revision>4381</cp:revision>
  <cp:lastPrinted>2019-07-24T11:59:37Z</cp:lastPrinted>
  <dcterms:created xsi:type="dcterms:W3CDTF">2014-08-01T01:56:00Z</dcterms:created>
  <dcterms:modified xsi:type="dcterms:W3CDTF">2019-09-04T04:49:02Z</dcterms:modified>
</cp:coreProperties>
</file>